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3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315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90"/>
    <p:restoredTop sz="94485"/>
  </p:normalViewPr>
  <p:slideViewPr>
    <p:cSldViewPr snapToGrid="0" snapToObjects="1">
      <p:cViewPr varScale="1">
        <p:scale>
          <a:sx n="134" d="100"/>
          <a:sy n="134" d="100"/>
        </p:scale>
        <p:origin x="122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5" d="100"/>
          <a:sy n="95" d="100"/>
        </p:scale>
        <p:origin x="372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238017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pl-PL" sz="1100" b="0" i="0" u="none" strike="noStrike" cap="none" baseline="0">
                <a:solidFill>
                  <a:schemeClr val="dk2"/>
                </a:solidFill>
                <a:latin typeface="+mn-lt"/>
                <a:ea typeface="Arial"/>
                <a:cs typeface="Arial"/>
                <a:sym typeface="Arial"/>
              </a:rPr>
              <a:t>Notka od Chucka: używając tych materiałów masz prawo usunąć logo UM i zastąpić je własnym, ale zostaw proszę logo CC-BY na pierwszej stronie oraz strony z podziękowaniami dla współtwórców.</a:t>
            </a:r>
            <a:endParaRPr lang="pl" sz="1100" b="0" i="0" u="none" strike="noStrike" cap="none" dirty="0">
              <a:solidFill>
                <a:schemeClr val="dk2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391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43425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50698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62677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84730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40079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97186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4861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30954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00167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Shape 7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2" name="Shape 7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1954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0323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" sz="2000" b="0" i="0" u="none" strike="noStrike" cap="none" baseline="0">
                <a:latin typeface="Merriweather Sans"/>
                <a:ea typeface="Merriweather Sans"/>
                <a:cs typeface="Merriweather Sans"/>
                <a:sym typeface="Merriweather Sans"/>
              </a:rPr>
              <a:t>Moje podejście nazwiemy "pobieraniem na własny użytek" - głównie po to, by być lepszymi programistami Pythona</a:t>
            </a:r>
          </a:p>
        </p:txBody>
      </p:sp>
    </p:spTree>
    <p:extLst>
      <p:ext uri="{BB962C8B-B14F-4D97-AF65-F5344CB8AC3E}">
        <p14:creationId xmlns:p14="http://schemas.microsoft.com/office/powerpoint/2010/main" val="648717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370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9610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9208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785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31596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4429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pe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650081" y="864394"/>
            <a:ext cx="7836694" cy="17359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257175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51435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771525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0287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 dirty="0"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50081" y="2650331"/>
            <a:ext cx="7836694" cy="5929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92881" lvl="0" indent="-192881" algn="ctr" rtl="0">
              <a:spcBef>
                <a:spcPts val="0"/>
              </a:spcBef>
              <a:spcAft>
                <a:spcPts val="0"/>
              </a:spcAft>
              <a:defRPr/>
            </a:lvl1pPr>
            <a:lvl2pPr marL="417909" lvl="1" indent="-160734" algn="ctr" rtl="0">
              <a:spcBef>
                <a:spcPts val="0"/>
              </a:spcBef>
              <a:spcAft>
                <a:spcPts val="0"/>
              </a:spcAft>
              <a:defRPr/>
            </a:lvl2pPr>
            <a:lvl3pPr marL="642938" lvl="2" indent="-128588" algn="ctr" rtl="0">
              <a:spcBef>
                <a:spcPts val="0"/>
              </a:spcBef>
              <a:spcAft>
                <a:spcPts val="0"/>
              </a:spcAft>
              <a:defRPr/>
            </a:lvl3pPr>
            <a:lvl4pPr marL="900113" lvl="3" indent="-128588" algn="ctr" rtl="0">
              <a:spcBef>
                <a:spcPts val="0"/>
              </a:spcBef>
              <a:spcAft>
                <a:spcPts val="0"/>
              </a:spcAft>
              <a:defRPr/>
            </a:lvl4pPr>
            <a:lvl5pPr marL="1157288" lvl="4" indent="-128588" algn="ctr" rtl="0">
              <a:spcBef>
                <a:spcPts val="0"/>
              </a:spcBef>
              <a:spcAft>
                <a:spcPts val="0"/>
              </a:spcAft>
              <a:defRPr/>
            </a:lvl5pPr>
            <a:lvl6pPr marL="257175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51435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771525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0287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717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650081" y="464695"/>
            <a:ext cx="7836750" cy="963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257175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51435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771525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0287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50081" y="1464469"/>
            <a:ext cx="7836750" cy="3207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00050" lvl="0" indent="-80153" algn="l" rtl="0">
              <a:spcBef>
                <a:spcPts val="1969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 sz="2800"/>
            </a:lvl1pPr>
            <a:lvl2pPr marL="564356" lvl="1" indent="-80153" algn="l" rtl="0">
              <a:spcBef>
                <a:spcPts val="1969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2pPr>
            <a:lvl3pPr marL="728663" lvl="2" indent="-80153" algn="l" rtl="0">
              <a:spcBef>
                <a:spcPts val="1969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3pPr>
            <a:lvl4pPr marL="900113" lvl="3" indent="-80153" algn="l" rtl="0">
              <a:spcBef>
                <a:spcPts val="1969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4pPr>
            <a:lvl5pPr marL="1064419" lvl="4" indent="-80153" algn="l" rtl="0">
              <a:spcBef>
                <a:spcPts val="1969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5pPr>
            <a:lvl6pPr marL="1321594" lvl="5" indent="-80153" algn="l" rtl="0">
              <a:spcBef>
                <a:spcPts val="1969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6pPr>
            <a:lvl7pPr marL="1578769" lvl="6" indent="-80153" algn="l" rtl="0">
              <a:spcBef>
                <a:spcPts val="1969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7pPr>
            <a:lvl8pPr marL="1835944" lvl="7" indent="-80153" algn="l" rtl="0">
              <a:spcBef>
                <a:spcPts val="1969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8pPr>
            <a:lvl9pPr marL="2093119" lvl="8" indent="-80153" algn="l" rtl="0">
              <a:spcBef>
                <a:spcPts val="1969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407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650081" y="464695"/>
            <a:ext cx="7836750" cy="963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257175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51435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771525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0287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194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071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50081" y="864394"/>
            <a:ext cx="7836694" cy="17359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 dirty="0"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50081" y="2650331"/>
            <a:ext cx="7836694" cy="5929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ctr" rtl="0">
              <a:spcBef>
                <a:spcPts val="0"/>
              </a:spcBef>
              <a:spcAft>
                <a:spcPts val="0"/>
              </a:spcAft>
              <a:defRPr/>
            </a:lvl1pPr>
            <a:lvl2pPr marL="742950" marR="0" lvl="1" indent="-285750" algn="ctr" rtl="0">
              <a:spcBef>
                <a:spcPts val="0"/>
              </a:spcBef>
              <a:spcAft>
                <a:spcPts val="0"/>
              </a:spcAft>
              <a:defRPr/>
            </a:lvl2pPr>
            <a:lvl3pPr marL="1143000" marR="0" lvl="2" indent="-228600" algn="ctr" rtl="0">
              <a:spcBef>
                <a:spcPts val="0"/>
              </a:spcBef>
              <a:spcAft>
                <a:spcPts val="0"/>
              </a:spcAft>
              <a:defRPr/>
            </a:lvl3pPr>
            <a:lvl4pPr marL="1600200" marR="0" lvl="3" indent="-228600" algn="ctr" rtl="0">
              <a:spcBef>
                <a:spcPts val="0"/>
              </a:spcBef>
              <a:spcAft>
                <a:spcPts val="0"/>
              </a:spcAft>
              <a:defRPr/>
            </a:lvl4pPr>
            <a:lvl5pPr marL="2057400" marR="0" lvl="4" indent="-22860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4320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en-US" altLang="en-US" sz="2025"/>
          </a:p>
        </p:txBody>
      </p:sp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0" y="4701159"/>
            <a:ext cx="9144000" cy="44234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en-US" altLang="en-US" sz="2025"/>
          </a:p>
        </p:txBody>
      </p:sp>
    </p:spTree>
    <p:extLst>
      <p:ext uri="{BB962C8B-B14F-4D97-AF65-F5344CB8AC3E}">
        <p14:creationId xmlns:p14="http://schemas.microsoft.com/office/powerpoint/2010/main" val="59189541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6" r:id="rId2"/>
    <p:sldLayoutId id="2147483687" r:id="rId3"/>
    <p:sldLayoutId id="2147483688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6000" b="0" i="0" u="none" strike="noStrike" cap="none">
          <a:solidFill>
            <a:srgbClr val="FFFF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y4e.pl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hyperlink" Target="www.pythonlearn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Web_crawler" TargetMode="Externa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Robots_Exclusion_Protoco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Spider_tra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nfolab.stanford.edu/~backrub/google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ndex_(search_engine)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hyperlink" Target="https://py4e.pl/code3/pagerank.zip" TargetMode="Externa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y4e.pl/code3/gmane.zip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py4e.pl/code3/gmane.zip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open.umich.edu/" TargetMode="External"/><Relationship Id="rId5" Type="http://schemas.openxmlformats.org/officeDocument/2006/relationships/hyperlink" Target="http://www.dr-chuck.com/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adoop.apache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unity.pentaho.com/" TargetMode="External"/><Relationship Id="rId5" Type="http://schemas.openxmlformats.org/officeDocument/2006/relationships/hyperlink" Target="https://aws.amazon.com/redshift/" TargetMode="External"/><Relationship Id="rId4" Type="http://schemas.openxmlformats.org/officeDocument/2006/relationships/hyperlink" Target="https://spark.apache.org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y4e.pl/code3/geodata.zi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py4e.pl/code3/geodata.zip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y4e.pl/code3/pagerank.zip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nfolab.stanford.edu/~backrub/google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eb_crawler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0" y="864394"/>
            <a:ext cx="9077325" cy="1735931"/>
          </a:xfrm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l" sz="4300" b="0" i="0" u="none" strike="noStrike" cap="none" baseline="0" dirty="0">
                <a:solidFill>
                  <a:srgbClr val="FFD966"/>
                </a:solidFill>
                <a:sym typeface="Cabin"/>
              </a:rPr>
              <a:t>Pobieranie i wizualizacja danych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t" anchorCtr="0">
            <a:noAutofit/>
          </a:bodyPr>
          <a:lstStyle/>
          <a:p>
            <a:pPr marL="0" indent="0">
              <a:buClr>
                <a:srgbClr val="FFFFFF"/>
              </a:buClr>
              <a:buSzPct val="25000"/>
            </a:pPr>
            <a:r>
              <a:rPr lang="pl" sz="18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Rozdział 1</a:t>
            </a:r>
            <a:r>
              <a:rPr lang="en-US" sz="18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6</a:t>
            </a:r>
            <a:endParaRPr lang="pl" sz="1800" b="0" i="0" u="none" strike="noStrike" cap="none" baseline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ctr" rtl="0">
              <a:spcBef>
                <a:spcPts val="0"/>
              </a:spcBef>
              <a:buClr>
                <a:srgbClr val="FFFFFF"/>
              </a:buClr>
              <a:buSzPct val="25000"/>
              <a:buFont typeface="Arial"/>
              <a:buNone/>
            </a:pPr>
            <a:r>
              <a:rPr lang="pl" sz="1800" b="0" i="0" u="none" strike="noStrike" cap="none" baseline="0" dirty="0">
                <a:solidFill>
                  <a:srgbClr val="FFFFFF"/>
                </a:solidFill>
                <a:sym typeface="Cabin"/>
              </a:rPr>
              <a:t>Charles Severance</a:t>
            </a:r>
          </a:p>
        </p:txBody>
      </p:sp>
      <p:sp>
        <p:nvSpPr>
          <p:cNvPr id="5" name="Shape 206"/>
          <p:cNvSpPr txBox="1"/>
          <p:nvPr/>
        </p:nvSpPr>
        <p:spPr>
          <a:xfrm>
            <a:off x="1692633" y="3878497"/>
            <a:ext cx="5915813" cy="60196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" sz="1800" b="0" i="0" u="none" strike="noStrike" cap="none" baseline="0" dirty="0">
                <a:solidFill>
                  <a:srgbClr val="FFFF00"/>
                </a:solidFill>
                <a:latin typeface="Arial Regular" charset="0"/>
                <a:ea typeface="Arial Regular" charset="0"/>
                <a:cs typeface="Arial Regular" charset="0"/>
                <a:sym typeface="Cabin"/>
              </a:rPr>
              <a:t>Python dla wszystkich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" sz="1800" b="0" i="0" u="sng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www.py4e.</a:t>
            </a:r>
            <a:r>
              <a:rPr lang="en-US" sz="1800" b="0" i="0" u="sng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pl</a:t>
            </a:r>
            <a:endParaRPr lang="pl" sz="1800" u="sng" strike="noStrike" cap="none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  <a:hlinkClick r:id="rId4"/>
            </a:endParaRPr>
          </a:p>
        </p:txBody>
      </p:sp>
      <p:pic>
        <p:nvPicPr>
          <p:cNvPr id="6" name="Shape 20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99909" y="4091044"/>
            <a:ext cx="1166184" cy="395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20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3081" y="3689514"/>
            <a:ext cx="797460" cy="7974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650081" y="464695"/>
            <a:ext cx="3743325" cy="963999"/>
          </a:xfrm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l" sz="4300" b="0" i="0" u="none" strike="noStrike" cap="none" baseline="0">
                <a:solidFill>
                  <a:srgbClr val="FFD966"/>
                </a:solidFill>
                <a:sym typeface="Cabin"/>
              </a:rPr>
              <a:t>Roboty internetowe</a:t>
            </a:r>
          </a:p>
        </p:txBody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50081" y="1464469"/>
            <a:ext cx="3743325" cy="3207599"/>
          </a:xfrm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457200" marR="0" lvl="0" indent="-355600" algn="l" rtl="0">
              <a:spcBef>
                <a:spcPts val="0"/>
              </a:spcBef>
              <a:buClr>
                <a:srgbClr val="FFFFFF"/>
              </a:buClr>
              <a:buSzPct val="100000"/>
              <a:buFont typeface="Cabin"/>
            </a:pPr>
            <a:r>
              <a:rPr lang="pl" sz="2000" b="0" i="0" u="none" strike="noStrike" cap="none" baseline="0">
                <a:solidFill>
                  <a:srgbClr val="FFFFFF"/>
                </a:solidFill>
                <a:sym typeface="Cabin"/>
              </a:rPr>
              <a:t>Pobierz stronę</a:t>
            </a:r>
          </a:p>
          <a:p>
            <a:pPr marL="457200" marR="0" lvl="0" indent="-355600" algn="l" rtl="0">
              <a:spcBef>
                <a:spcPts val="2000"/>
              </a:spcBef>
              <a:buClr>
                <a:srgbClr val="FFFFFF"/>
              </a:buClr>
              <a:buSzPct val="100000"/>
              <a:buFont typeface="Cabin"/>
            </a:pPr>
            <a:r>
              <a:rPr lang="pl" sz="2000" b="0" i="0" u="none" strike="noStrike" cap="none" baseline="0">
                <a:solidFill>
                  <a:srgbClr val="FFFFFF"/>
                </a:solidFill>
                <a:sym typeface="Cabin"/>
              </a:rPr>
              <a:t>Znajdź linki na stronie</a:t>
            </a:r>
          </a:p>
          <a:p>
            <a:pPr marL="457200" marR="0" lvl="0" indent="-355600" algn="l" rtl="0">
              <a:spcBef>
                <a:spcPts val="2000"/>
              </a:spcBef>
              <a:buClr>
                <a:srgbClr val="FFFFFF"/>
              </a:buClr>
              <a:buSzPct val="100000"/>
              <a:buFont typeface="Cabin"/>
            </a:pPr>
            <a:r>
              <a:rPr lang="pl" sz="2000" b="0" i="0" u="none" strike="noStrike" cap="none" baseline="0">
                <a:solidFill>
                  <a:srgbClr val="FFFFFF"/>
                </a:solidFill>
                <a:sym typeface="Cabin"/>
              </a:rPr>
              <a:t>Dodaj linki do listy stron "do pobrania"</a:t>
            </a:r>
          </a:p>
          <a:p>
            <a:pPr marL="457200" marR="0" lvl="0" indent="-355600" algn="l" rtl="0">
              <a:spcBef>
                <a:spcPts val="2000"/>
              </a:spcBef>
              <a:buClr>
                <a:srgbClr val="FFFFFF"/>
              </a:buClr>
              <a:buSzPct val="100000"/>
              <a:buFont typeface="Cabin"/>
            </a:pPr>
            <a:r>
              <a:rPr lang="pl" sz="2000" b="0" i="0" u="none" strike="noStrike" cap="none" baseline="0">
                <a:solidFill>
                  <a:srgbClr val="FFFFFF"/>
                </a:solidFill>
                <a:sym typeface="Cabin"/>
              </a:rPr>
              <a:t>Powtórz...</a:t>
            </a:r>
          </a:p>
        </p:txBody>
      </p:sp>
      <p:pic>
        <p:nvPicPr>
          <p:cNvPr id="213" name="Shape 2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4950" y="1221581"/>
            <a:ext cx="3571874" cy="2728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Shape 2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72012" y="640556"/>
            <a:ext cx="4050506" cy="3029968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Shape 215"/>
          <p:cNvSpPr/>
          <p:nvPr/>
        </p:nvSpPr>
        <p:spPr>
          <a:xfrm>
            <a:off x="3562351" y="4076499"/>
            <a:ext cx="5324474" cy="350100"/>
          </a:xfrm>
          <a:prstGeom prst="rect">
            <a:avLst/>
          </a:prstGeom>
          <a:noFill/>
          <a:ln>
            <a:noFill/>
          </a:ln>
        </p:spPr>
        <p:txBody>
          <a:bodyPr lIns="28575" tIns="28575" rIns="28575" bIns="28575" anchor="ctr" anchorCtr="0">
            <a:noAutofit/>
          </a:bodyPr>
          <a:lstStyle/>
          <a:p>
            <a:pPr algn="ctr">
              <a:buSzPct val="25000"/>
            </a:pPr>
            <a:r>
              <a:rPr lang="en" sz="2000" u="none" strike="noStrike" cap="none" dirty="0">
                <a:solidFill>
                  <a:srgbClr val="FFFF00"/>
                </a:solidFill>
                <a:latin typeface="Arial Regular" charset="0"/>
                <a:ea typeface="Arial Regular" charset="0"/>
                <a:cs typeface="Arial Regular" charset="0"/>
                <a:sym typeface="Cabin"/>
                <a:hlinkClick r:id="rId5"/>
              </a:rPr>
              <a:t>https://en.wikipedia.org/wiki/Web_crawler</a:t>
            </a:r>
            <a:r>
              <a:rPr lang="en" sz="2000" u="none" strike="noStrike" cap="none" dirty="0">
                <a:solidFill>
                  <a:srgbClr val="FFFF00"/>
                </a:solidFill>
                <a:latin typeface="Arial Regular" charset="0"/>
                <a:ea typeface="Arial Regular" charset="0"/>
                <a:cs typeface="Arial Regular" charset="0"/>
                <a:sym typeface="Cabin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pl" sz="2000" u="none" strike="noStrike" cap="none" dirty="0">
              <a:solidFill>
                <a:srgbClr val="FFFF00"/>
              </a:solidFill>
              <a:latin typeface="Arial Regular" charset="0"/>
              <a:ea typeface="Arial Regular" charset="0"/>
              <a:cs typeface="Arial Regular" charset="0"/>
              <a:sym typeface="Cabi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l" sz="4300" b="0" i="0" u="none" strike="noStrike" cap="none" baseline="0">
                <a:solidFill>
                  <a:srgbClr val="FFD966"/>
                </a:solidFill>
                <a:sym typeface="Cabin"/>
              </a:rPr>
              <a:t>Polityka robotów intenetowych</a:t>
            </a:r>
          </a:p>
        </p:txBody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457200" marR="0" lvl="0" indent="-355600" algn="l" rtl="0">
              <a:spcBef>
                <a:spcPts val="0"/>
              </a:spcBef>
              <a:buSzPct val="100000"/>
              <a:buFont typeface="Cabin"/>
            </a:pPr>
            <a:r>
              <a:rPr lang="pl" sz="2000" b="0" i="0" u="none" strike="noStrike" cap="none" baseline="0" dirty="0">
                <a:solidFill>
                  <a:srgbClr val="00F900"/>
                </a:solidFill>
                <a:sym typeface="Cabin"/>
              </a:rPr>
              <a:t> polityka wyboru</a:t>
            </a:r>
            <a:r>
              <a:rPr lang="pl" sz="2000" b="0" i="0" u="none" strike="noStrike" cap="none" baseline="0" dirty="0">
                <a:solidFill>
                  <a:srgbClr val="FFFFFF"/>
                </a:solidFill>
                <a:sym typeface="Cabin"/>
              </a:rPr>
              <a:t> określa, które strony pobrać</a:t>
            </a:r>
          </a:p>
          <a:p>
            <a:pPr marL="457200" marR="0" lvl="0" indent="-355600" algn="l" rtl="0">
              <a:spcBef>
                <a:spcPts val="2000"/>
              </a:spcBef>
              <a:buSzPct val="100000"/>
              <a:buFont typeface="Cabin"/>
            </a:pPr>
            <a:r>
              <a:rPr lang="pl" sz="2000" b="0" i="0" u="none" strike="noStrike" cap="none" baseline="0" dirty="0">
                <a:solidFill>
                  <a:srgbClr val="00F900"/>
                </a:solidFill>
                <a:sym typeface="Cabin"/>
              </a:rPr>
              <a:t> polityka powrotu</a:t>
            </a:r>
            <a:r>
              <a:rPr lang="pl" sz="2000" b="0" i="0" u="none" strike="noStrike" cap="none" baseline="0" dirty="0">
                <a:solidFill>
                  <a:srgbClr val="FFFFFF"/>
                </a:solidFill>
                <a:sym typeface="Cabin"/>
              </a:rPr>
              <a:t> określa, po jakim czasie sprawdzić zmiany na stronie</a:t>
            </a:r>
          </a:p>
          <a:p>
            <a:pPr marL="457200" marR="0" lvl="0" indent="-355600" algn="l" rtl="0">
              <a:spcBef>
                <a:spcPts val="2000"/>
              </a:spcBef>
              <a:buSzPct val="100000"/>
              <a:buFont typeface="Cabin"/>
            </a:pPr>
            <a:r>
              <a:rPr lang="pl" sz="2000" b="0" i="0" u="none" strike="noStrike" cap="none" baseline="0" dirty="0">
                <a:solidFill>
                  <a:srgbClr val="00F900"/>
                </a:solidFill>
                <a:sym typeface="Cabin"/>
              </a:rPr>
              <a:t>polityka uprzejmości</a:t>
            </a:r>
            <a:r>
              <a:rPr lang="pl" sz="2000" b="0" i="0" u="none" strike="noStrike" cap="none" baseline="0" dirty="0">
                <a:solidFill>
                  <a:srgbClr val="FFFFFF"/>
                </a:solidFill>
                <a:sym typeface="Cabin"/>
              </a:rPr>
              <a:t> określa, jak nie przeciążać odwiedzanych stron</a:t>
            </a:r>
          </a:p>
          <a:p>
            <a:pPr marL="457200" marR="0" lvl="0" indent="-355600" algn="l" rtl="0">
              <a:spcBef>
                <a:spcPts val="2000"/>
              </a:spcBef>
              <a:buSzPct val="100000"/>
              <a:buFont typeface="Cabin"/>
            </a:pPr>
            <a:r>
              <a:rPr lang="pl" sz="2000" b="0" i="0" u="none" strike="noStrike" cap="none" baseline="0" dirty="0">
                <a:solidFill>
                  <a:srgbClr val="FFFFFF"/>
                </a:solidFill>
                <a:sym typeface="Cabin"/>
              </a:rPr>
              <a:t>a </a:t>
            </a:r>
            <a:r>
              <a:rPr lang="pl" sz="2000" b="0" i="0" u="none" strike="noStrike" cap="none" baseline="0" dirty="0">
                <a:solidFill>
                  <a:srgbClr val="00F900"/>
                </a:solidFill>
                <a:sym typeface="Cabin"/>
              </a:rPr>
              <a:t>polityka współdziałania</a:t>
            </a:r>
            <a:r>
              <a:rPr lang="pl" sz="2000" b="0" i="0" u="none" strike="noStrike" cap="none" baseline="0" dirty="0">
                <a:solidFill>
                  <a:srgbClr val="FFFFFF"/>
                </a:solidFill>
                <a:sym typeface="Cabin"/>
              </a:rPr>
              <a:t> określa, jak koordynować pracę wielu robotów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650081" y="464695"/>
            <a:ext cx="7453282" cy="963999"/>
          </a:xfrm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l" sz="4300" b="0" i="0" u="none" strike="noStrike" cap="none" baseline="0">
                <a:solidFill>
                  <a:srgbClr val="FFD966"/>
                </a:solidFill>
                <a:sym typeface="Cabin"/>
              </a:rPr>
              <a:t>robots.txt</a:t>
            </a:r>
          </a:p>
        </p:txBody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50081" y="1464469"/>
            <a:ext cx="4636294" cy="3207599"/>
          </a:xfrm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t" anchorCtr="0">
            <a:noAutofit/>
          </a:bodyPr>
          <a:lstStyle/>
          <a:p>
            <a:pPr marL="457200" marR="0" lvl="0" indent="-355600" algn="l" rtl="0">
              <a:spcBef>
                <a:spcPts val="0"/>
              </a:spcBef>
              <a:buClr>
                <a:srgbClr val="FFFFFF"/>
              </a:buClr>
              <a:buSzPct val="100000"/>
              <a:buFont typeface="Cabin"/>
            </a:pPr>
            <a:r>
              <a:rPr lang="pl" sz="2000" b="0" i="0" u="none" strike="noStrike" cap="none" baseline="0" dirty="0">
                <a:solidFill>
                  <a:srgbClr val="FFFFFF"/>
                </a:solidFill>
                <a:sym typeface="Cabin"/>
              </a:rPr>
              <a:t>Sposób, w jaki strony komunikują się z robotami</a:t>
            </a:r>
          </a:p>
          <a:p>
            <a:pPr marL="457200" marR="0" lvl="0" indent="-355600" algn="l" rtl="0">
              <a:spcBef>
                <a:spcPts val="2000"/>
              </a:spcBef>
              <a:buClr>
                <a:srgbClr val="FFFFFF"/>
              </a:buClr>
              <a:buSzPct val="100000"/>
              <a:buFont typeface="Cabin"/>
            </a:pPr>
            <a:r>
              <a:rPr lang="pl" sz="2000" b="0" i="0" u="none" strike="noStrike" cap="none" baseline="0" dirty="0">
                <a:solidFill>
                  <a:srgbClr val="FFFFFF"/>
                </a:solidFill>
                <a:sym typeface="Cabin"/>
              </a:rPr>
              <a:t>Nieformalny, dobrowolny standard</a:t>
            </a:r>
          </a:p>
          <a:p>
            <a:pPr marL="457200" marR="0" lvl="0" indent="-355600" algn="l" rtl="0">
              <a:spcBef>
                <a:spcPts val="2000"/>
              </a:spcBef>
              <a:buClr>
                <a:srgbClr val="FFFFFF"/>
              </a:buClr>
              <a:buSzPct val="100000"/>
              <a:buFont typeface="Cabin"/>
            </a:pPr>
            <a:r>
              <a:rPr lang="pl" sz="2000" b="0" i="0" u="none" strike="noStrike" cap="none" baseline="0" dirty="0">
                <a:solidFill>
                  <a:srgbClr val="FFFFFF"/>
                </a:solidFill>
                <a:sym typeface="Cabin"/>
              </a:rPr>
              <a:t>Czasami ludzie tworzą "pułapki na złe roboty":</a:t>
            </a:r>
          </a:p>
        </p:txBody>
      </p:sp>
      <p:sp>
        <p:nvSpPr>
          <p:cNvPr id="229" name="Shape 229"/>
          <p:cNvSpPr/>
          <p:nvPr/>
        </p:nvSpPr>
        <p:spPr>
          <a:xfrm>
            <a:off x="1381125" y="4029168"/>
            <a:ext cx="6625200" cy="642900"/>
          </a:xfrm>
          <a:prstGeom prst="rect">
            <a:avLst/>
          </a:prstGeom>
          <a:noFill/>
          <a:ln>
            <a:noFill/>
          </a:ln>
        </p:spPr>
        <p:txBody>
          <a:bodyPr lIns="28575" tIns="28575" rIns="28575" bIns="28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l-PL" sz="2000" b="0" i="0" u="none" strike="noStrike" cap="none" baseline="0" dirty="0">
                <a:solidFill>
                  <a:srgbClr val="FFFB00"/>
                </a:solidFill>
                <a:latin typeface="Arial Regular" charset="0"/>
                <a:ea typeface="Arial Regular" charset="0"/>
                <a:cs typeface="Arial Regular" charset="0"/>
                <a:sym typeface="Cabin"/>
                <a:hlinkClick r:id="rId3"/>
              </a:rPr>
              <a:t>https://pl.wikipedia.org/wiki/Robots_Exclusion_Protocol</a:t>
            </a:r>
            <a:br>
              <a:rPr lang="en-US" sz="2000" b="0" i="0" u="none" strike="noStrike" cap="none" baseline="0" dirty="0">
                <a:solidFill>
                  <a:srgbClr val="FFFB00"/>
                </a:solidFill>
                <a:latin typeface="Arial Regular" charset="0"/>
                <a:ea typeface="Arial Regular" charset="0"/>
                <a:cs typeface="Arial Regular" charset="0"/>
                <a:sym typeface="Cabin"/>
              </a:rPr>
            </a:br>
            <a:r>
              <a:rPr lang="pl" sz="2000" b="0" i="0" u="none" strike="noStrike" cap="none" baseline="0" dirty="0">
                <a:solidFill>
                  <a:srgbClr val="FFFB00"/>
                </a:solidFill>
                <a:latin typeface="Arial Regular" charset="0"/>
                <a:ea typeface="Arial Regular" charset="0"/>
                <a:cs typeface="Arial Regular" charset="0"/>
                <a:sym typeface="Cabin"/>
                <a:hlinkClick r:id="rId4"/>
              </a:rPr>
              <a:t>http</a:t>
            </a:r>
            <a:r>
              <a:rPr lang="en-US" sz="2000" b="0" i="0" u="none" strike="noStrike" cap="none" baseline="0" dirty="0">
                <a:solidFill>
                  <a:srgbClr val="FFFB00"/>
                </a:solidFill>
                <a:latin typeface="Arial Regular" charset="0"/>
                <a:ea typeface="Arial Regular" charset="0"/>
                <a:cs typeface="Arial Regular" charset="0"/>
                <a:sym typeface="Cabin"/>
                <a:hlinkClick r:id="rId4"/>
              </a:rPr>
              <a:t>s</a:t>
            </a:r>
            <a:r>
              <a:rPr lang="pl" sz="2000" b="0" i="0" u="none" strike="noStrike" cap="none" baseline="0" dirty="0">
                <a:solidFill>
                  <a:srgbClr val="FFFB00"/>
                </a:solidFill>
                <a:latin typeface="Arial Regular" charset="0"/>
                <a:ea typeface="Arial Regular" charset="0"/>
                <a:cs typeface="Arial Regular" charset="0"/>
                <a:sym typeface="Cabin"/>
                <a:hlinkClick r:id="rId4"/>
              </a:rPr>
              <a:t>://en.wikipedia.org/wiki/Spider_trap</a:t>
            </a:r>
            <a:r>
              <a:rPr lang="en-US" sz="2000" b="0" i="0" u="none" strike="noStrike" cap="none" baseline="0" dirty="0">
                <a:solidFill>
                  <a:srgbClr val="FFFB00"/>
                </a:solidFill>
                <a:latin typeface="Arial Regular" charset="0"/>
                <a:ea typeface="Arial Regular" charset="0"/>
                <a:cs typeface="Arial Regular" charset="0"/>
                <a:sym typeface="Cabin"/>
              </a:rPr>
              <a:t> </a:t>
            </a:r>
            <a:endParaRPr lang="pl" sz="2000" u="none" strike="noStrike" cap="none" dirty="0">
              <a:solidFill>
                <a:srgbClr val="FFFB00"/>
              </a:solidFill>
              <a:latin typeface="Arial Regular" charset="0"/>
              <a:ea typeface="Arial Regular" charset="0"/>
              <a:cs typeface="Arial Regular" charset="0"/>
              <a:sym typeface="Cabin"/>
            </a:endParaRPr>
          </a:p>
        </p:txBody>
      </p:sp>
      <p:sp>
        <p:nvSpPr>
          <p:cNvPr id="230" name="Shape 230"/>
          <p:cNvSpPr/>
          <p:nvPr/>
        </p:nvSpPr>
        <p:spPr>
          <a:xfrm>
            <a:off x="5983854" y="1659725"/>
            <a:ext cx="2821200" cy="1521600"/>
          </a:xfrm>
          <a:prstGeom prst="rect">
            <a:avLst/>
          </a:prstGeom>
          <a:noFill/>
          <a:ln>
            <a:noFill/>
          </a:ln>
        </p:spPr>
        <p:txBody>
          <a:bodyPr lIns="28575" tIns="28575" rIns="28575" bIns="285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" sz="2000" b="0" i="0" u="none" strike="noStrike" cap="none" baseline="0">
                <a:solidFill>
                  <a:srgbClr val="00F900"/>
                </a:solidFill>
                <a:latin typeface="Arial Regular" charset="0"/>
                <a:ea typeface="Arial Regular" charset="0"/>
                <a:cs typeface="Arial Regular" charset="0"/>
                <a:sym typeface="Cabin"/>
              </a:rPr>
              <a:t>User-agent: *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" sz="2000" b="0" i="0" u="none" strike="noStrike" cap="none" baseline="0">
                <a:solidFill>
                  <a:srgbClr val="00F900"/>
                </a:solidFill>
                <a:latin typeface="Arial Regular" charset="0"/>
                <a:ea typeface="Arial Regular" charset="0"/>
                <a:cs typeface="Arial Regular" charset="0"/>
                <a:sym typeface="Cabin"/>
              </a:rPr>
              <a:t>Disallow: /cgi-bin/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" sz="2000" b="0" i="0" u="none" strike="noStrike" cap="none" baseline="0">
                <a:solidFill>
                  <a:srgbClr val="00F900"/>
                </a:solidFill>
                <a:latin typeface="Arial Regular" charset="0"/>
                <a:ea typeface="Arial Regular" charset="0"/>
                <a:cs typeface="Arial Regular" charset="0"/>
                <a:sym typeface="Cabin"/>
              </a:rPr>
              <a:t>Disallow: /images/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" sz="2000" b="0" i="0" u="none" strike="noStrike" cap="none" baseline="0">
                <a:solidFill>
                  <a:srgbClr val="00F900"/>
                </a:solidFill>
                <a:latin typeface="Arial Regular" charset="0"/>
                <a:ea typeface="Arial Regular" charset="0"/>
                <a:cs typeface="Arial Regular" charset="0"/>
                <a:sym typeface="Cabin"/>
              </a:rPr>
              <a:t>Disallow: /tmp/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" sz="2000" b="0" i="0" u="none" strike="noStrike" cap="none" baseline="0">
                <a:solidFill>
                  <a:srgbClr val="00F900"/>
                </a:solidFill>
                <a:latin typeface="Arial Regular" charset="0"/>
                <a:ea typeface="Arial Regular" charset="0"/>
                <a:cs typeface="Arial Regular" charset="0"/>
                <a:sym typeface="Cabin"/>
              </a:rPr>
              <a:t>Disallow: /private/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xfrm>
            <a:off x="650081" y="464695"/>
            <a:ext cx="4912519" cy="963999"/>
          </a:xfrm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l" sz="4300" b="0" i="0" u="none" strike="noStrike" cap="none" baseline="0">
                <a:solidFill>
                  <a:srgbClr val="FFD966"/>
                </a:solidFill>
                <a:sym typeface="Cabin"/>
              </a:rPr>
              <a:t>Architektura Google</a:t>
            </a:r>
          </a:p>
        </p:txBody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50081" y="1464470"/>
            <a:ext cx="7836750" cy="2241244"/>
          </a:xfrm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457200" marR="0" lvl="0" indent="-381000" algn="l" rtl="0">
              <a:spcBef>
                <a:spcPts val="0"/>
              </a:spcBef>
              <a:buClr>
                <a:srgbClr val="FFFFFF"/>
              </a:buClr>
              <a:buSzPct val="100000"/>
              <a:buFont typeface="Cabin"/>
            </a:pPr>
            <a:r>
              <a:rPr lang="pl" sz="2400" b="0" i="0" u="none" strike="noStrike" cap="none" baseline="0">
                <a:solidFill>
                  <a:srgbClr val="FFFFFF"/>
                </a:solidFill>
                <a:sym typeface="Cabin"/>
              </a:rPr>
              <a:t>Roboty internetowe</a:t>
            </a:r>
          </a:p>
          <a:p>
            <a:pPr marL="457200" marR="0" lvl="0" indent="-381000" algn="l" rtl="0">
              <a:spcBef>
                <a:spcPts val="2000"/>
              </a:spcBef>
              <a:buClr>
                <a:srgbClr val="FFFB00"/>
              </a:buClr>
              <a:buSzPct val="100000"/>
              <a:buFont typeface="Cabin"/>
            </a:pPr>
            <a:r>
              <a:rPr lang="pl" sz="2400" b="0" i="0" u="none" strike="noStrike" cap="none" baseline="0">
                <a:solidFill>
                  <a:srgbClr val="FFFB00"/>
                </a:solidFill>
                <a:sym typeface="Cabin"/>
              </a:rPr>
              <a:t>Tworzenie indeksu</a:t>
            </a:r>
          </a:p>
          <a:p>
            <a:pPr marL="457200" marR="0" lvl="0" indent="-381000" algn="l" rtl="0">
              <a:spcBef>
                <a:spcPts val="2000"/>
              </a:spcBef>
              <a:buClr>
                <a:srgbClr val="FFFFFF"/>
              </a:buClr>
              <a:buSzPct val="100000"/>
              <a:buFont typeface="Cabin"/>
            </a:pPr>
            <a:r>
              <a:rPr lang="pl" sz="2400" b="0" i="0" u="none" strike="noStrike" cap="none" baseline="0">
                <a:solidFill>
                  <a:srgbClr val="FFFFFF"/>
                </a:solidFill>
                <a:sym typeface="Cabin"/>
              </a:rPr>
              <a:t>Wyszukiwanie</a:t>
            </a:r>
          </a:p>
        </p:txBody>
      </p:sp>
      <p:pic>
        <p:nvPicPr>
          <p:cNvPr id="237" name="Shape 2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0275" y="806838"/>
            <a:ext cx="2686049" cy="2986493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Shape 238"/>
          <p:cNvSpPr/>
          <p:nvPr/>
        </p:nvSpPr>
        <p:spPr>
          <a:xfrm>
            <a:off x="3253275" y="4057649"/>
            <a:ext cx="5514000" cy="350100"/>
          </a:xfrm>
          <a:prstGeom prst="rect">
            <a:avLst/>
          </a:prstGeom>
          <a:noFill/>
          <a:ln>
            <a:noFill/>
          </a:ln>
        </p:spPr>
        <p:txBody>
          <a:bodyPr lIns="28575" tIns="28575" rIns="28575" bIns="28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l" sz="2000" b="0" i="0" u="none" strike="noStrike" cap="none" baseline="0" dirty="0">
                <a:solidFill>
                  <a:srgbClr val="FFFB00"/>
                </a:solidFill>
                <a:latin typeface="Arial Regular" charset="0"/>
                <a:ea typeface="Arial Regular" charset="0"/>
                <a:cs typeface="Arial Regular" charset="0"/>
                <a:sym typeface="Cabin"/>
                <a:hlinkClick r:id="rId4"/>
              </a:rPr>
              <a:t>http://infolab.stanford.edu/~backrub/google.html</a:t>
            </a:r>
            <a:r>
              <a:rPr lang="en-US" sz="2000" b="0" i="0" u="none" strike="noStrike" cap="none" baseline="0" dirty="0">
                <a:solidFill>
                  <a:srgbClr val="FFFB00"/>
                </a:solidFill>
                <a:latin typeface="Arial Regular" charset="0"/>
                <a:ea typeface="Arial Regular" charset="0"/>
                <a:cs typeface="Arial Regular" charset="0"/>
                <a:sym typeface="Cabin"/>
              </a:rPr>
              <a:t> </a:t>
            </a:r>
            <a:endParaRPr lang="pl" sz="2000" u="none" strike="noStrike" cap="none" dirty="0">
              <a:solidFill>
                <a:srgbClr val="FFFB00"/>
              </a:solidFill>
              <a:latin typeface="Arial Regular" charset="0"/>
              <a:ea typeface="Arial Regular" charset="0"/>
              <a:cs typeface="Arial Regular" charset="0"/>
              <a:sym typeface="Cabi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/>
        </p:nvSpPr>
        <p:spPr>
          <a:xfrm>
            <a:off x="1355800" y="1514475"/>
            <a:ext cx="6429300" cy="2455799"/>
          </a:xfrm>
          <a:prstGeom prst="rect">
            <a:avLst/>
          </a:prstGeom>
          <a:noFill/>
          <a:ln>
            <a:noFill/>
          </a:ln>
        </p:spPr>
        <p:txBody>
          <a:bodyPr lIns="28575" tIns="28575" rIns="28575" bIns="2857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buSzPct val="25000"/>
              <a:buNone/>
            </a:pPr>
            <a:r>
              <a:rPr lang="pl" sz="2000" b="0" i="0" u="none" strike="noStrike" cap="none" baseline="0" dirty="0">
                <a:solidFill>
                  <a:srgbClr val="FFFFFF"/>
                </a:solidFill>
                <a:latin typeface="Arial Regular" charset="0"/>
                <a:ea typeface="Arial Regular" charset="0"/>
                <a:cs typeface="Arial Regular" charset="0"/>
                <a:sym typeface="Cabin"/>
              </a:rPr>
              <a:t>Indeksowanie przez wyszukiwarki polega na zbieraniu, przetwarzaniu i przechowywaniu danych pozwalających na szybki dostęp do informacji. Celem przechowywania indeksu jest optymalizacja szybkości i wydajności odnajdywania dokumentów odpowiadających zapytaniu. Bez indeksu wyszukiwarka musiałaby skanować każdy dokument w korpusie, co wymagałoby wiele czasu i mocy obliczeniowej. </a:t>
            </a:r>
          </a:p>
        </p:txBody>
      </p:sp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l" sz="4300" b="0" i="0" u="none" strike="noStrike" cap="none" baseline="0">
                <a:solidFill>
                  <a:srgbClr val="FFD966"/>
                </a:solidFill>
                <a:sym typeface="Cabin"/>
              </a:rPr>
              <a:t>Indeksowanie wyszukiwań</a:t>
            </a:r>
          </a:p>
        </p:txBody>
      </p:sp>
      <p:sp>
        <p:nvSpPr>
          <p:cNvPr id="245" name="Shape 245"/>
          <p:cNvSpPr/>
          <p:nvPr/>
        </p:nvSpPr>
        <p:spPr>
          <a:xfrm>
            <a:off x="1546431" y="4335161"/>
            <a:ext cx="6044050" cy="350100"/>
          </a:xfrm>
          <a:prstGeom prst="rect">
            <a:avLst/>
          </a:prstGeom>
          <a:noFill/>
          <a:ln>
            <a:noFill/>
          </a:ln>
        </p:spPr>
        <p:txBody>
          <a:bodyPr lIns="28575" tIns="28575" rIns="28575" bIns="28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l" sz="2000" b="0" i="0" u="none" strike="noStrike" cap="none" baseline="0" dirty="0">
                <a:solidFill>
                  <a:srgbClr val="FFFF00"/>
                </a:solidFill>
                <a:latin typeface="Arial Regular" charset="0"/>
                <a:ea typeface="Arial Regular" charset="0"/>
                <a:cs typeface="Arial Regular" charset="0"/>
                <a:sym typeface="Cabin"/>
                <a:hlinkClick r:id="rId3"/>
              </a:rPr>
              <a:t>http</a:t>
            </a:r>
            <a:r>
              <a:rPr lang="en-US" sz="2000" b="0" i="0" u="none" strike="noStrike" cap="none" baseline="0" dirty="0">
                <a:solidFill>
                  <a:srgbClr val="FFFF00"/>
                </a:solidFill>
                <a:latin typeface="Arial Regular" charset="0"/>
                <a:ea typeface="Arial Regular" charset="0"/>
                <a:cs typeface="Arial Regular" charset="0"/>
                <a:sym typeface="Cabin"/>
                <a:hlinkClick r:id="rId3"/>
              </a:rPr>
              <a:t>s</a:t>
            </a:r>
            <a:r>
              <a:rPr lang="pl" sz="2000" b="0" i="0" u="none" strike="noStrike" cap="none" baseline="0" dirty="0">
                <a:solidFill>
                  <a:srgbClr val="FFFF00"/>
                </a:solidFill>
                <a:latin typeface="Arial Regular" charset="0"/>
                <a:ea typeface="Arial Regular" charset="0"/>
                <a:cs typeface="Arial Regular" charset="0"/>
                <a:sym typeface="Cabin"/>
                <a:hlinkClick r:id="rId3"/>
              </a:rPr>
              <a:t>://en.wikipedia.org/wiki/Index_(search_engine)</a:t>
            </a:r>
            <a:r>
              <a:rPr lang="en-US" sz="2000" b="0" i="0" u="none" strike="noStrike" cap="none" baseline="0" dirty="0">
                <a:solidFill>
                  <a:srgbClr val="FFFF00"/>
                </a:solidFill>
                <a:latin typeface="Arial Regular" charset="0"/>
                <a:ea typeface="Arial Regular" charset="0"/>
                <a:cs typeface="Arial Regular" charset="0"/>
                <a:sym typeface="Cabin"/>
              </a:rPr>
              <a:t> </a:t>
            </a:r>
            <a:endParaRPr lang="pl" sz="2000" b="0" i="0" u="none" strike="noStrike" cap="none" baseline="0" dirty="0">
              <a:solidFill>
                <a:srgbClr val="FFFF00"/>
              </a:solidFill>
              <a:latin typeface="Arial Regular" charset="0"/>
              <a:ea typeface="Arial Regular" charset="0"/>
              <a:cs typeface="Arial Regular" charset="0"/>
              <a:sym typeface="Cabi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/>
        </p:nvSpPr>
        <p:spPr>
          <a:xfrm>
            <a:off x="3837876" y="1538655"/>
            <a:ext cx="1476374" cy="449587"/>
          </a:xfrm>
          <a:prstGeom prst="can">
            <a:avLst>
              <a:gd name="adj" fmla="val 25000"/>
            </a:avLst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  <p:txBody>
          <a:bodyPr lIns="28575" tIns="28575" rIns="28575" bIns="2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ct val="25000"/>
              <a:buFont typeface="Cabin"/>
              <a:buNone/>
            </a:pPr>
            <a:r>
              <a:rPr lang="pl" sz="1500" b="0" i="0" u="none" strike="noStrike" cap="none" baseline="0">
                <a:solidFill>
                  <a:srgbClr val="660066"/>
                </a:solidFill>
                <a:latin typeface="Arial Regular" charset="0"/>
                <a:ea typeface="Arial Regular" charset="0"/>
                <a:cs typeface="Arial Regular" charset="0"/>
                <a:sym typeface="Cabin"/>
              </a:rPr>
              <a:t>spider.sqlite</a:t>
            </a:r>
          </a:p>
        </p:txBody>
      </p:sp>
      <p:cxnSp>
        <p:nvCxnSpPr>
          <p:cNvPr id="251" name="Shape 251"/>
          <p:cNvCxnSpPr>
            <a:stCxn id="252" idx="3"/>
            <a:endCxn id="250" idx="2"/>
          </p:cNvCxnSpPr>
          <p:nvPr/>
        </p:nvCxnSpPr>
        <p:spPr>
          <a:xfrm>
            <a:off x="1971198" y="1761626"/>
            <a:ext cx="1866678" cy="1823"/>
          </a:xfrm>
          <a:prstGeom prst="straightConnector1">
            <a:avLst/>
          </a:prstGeom>
          <a:noFill/>
          <a:ln w="38100" cap="flat" cmpd="sng">
            <a:solidFill>
              <a:srgbClr val="773F9B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253" name="Shape 253"/>
          <p:cNvSpPr txBox="1"/>
          <p:nvPr/>
        </p:nvSpPr>
        <p:spPr>
          <a:xfrm>
            <a:off x="2298226" y="1584804"/>
            <a:ext cx="1002599" cy="334799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chemeClr val="accent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28575" tIns="28575" rIns="28575" bIns="2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pl" sz="16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spider.py</a:t>
            </a:r>
            <a:endParaRPr lang="pl" sz="1600" b="0" i="0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54" name="Shape 254"/>
          <p:cNvCxnSpPr>
            <a:stCxn id="250" idx="3"/>
          </p:cNvCxnSpPr>
          <p:nvPr/>
        </p:nvCxnSpPr>
        <p:spPr>
          <a:xfrm flipH="1">
            <a:off x="2331464" y="1988242"/>
            <a:ext cx="2244600" cy="1711500"/>
          </a:xfrm>
          <a:prstGeom prst="straightConnector1">
            <a:avLst/>
          </a:prstGeom>
          <a:noFill/>
          <a:ln w="38100" cap="flat" cmpd="sng">
            <a:solidFill>
              <a:srgbClr val="773F9B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255" name="Shape 255"/>
          <p:cNvSpPr txBox="1"/>
          <p:nvPr/>
        </p:nvSpPr>
        <p:spPr>
          <a:xfrm>
            <a:off x="2901425" y="2716075"/>
            <a:ext cx="1340999" cy="334799"/>
          </a:xfrm>
          <a:prstGeom prst="rect">
            <a:avLst/>
          </a:prstGeom>
          <a:solidFill>
            <a:srgbClr val="773F9B"/>
          </a:solidFill>
          <a:ln>
            <a:noFill/>
          </a:ln>
        </p:spPr>
        <p:txBody>
          <a:bodyPr lIns="28575" tIns="28575" rIns="28575" bIns="2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pl" sz="18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spdump.py</a:t>
            </a:r>
          </a:p>
        </p:txBody>
      </p:sp>
      <p:sp>
        <p:nvSpPr>
          <p:cNvPr id="256" name="Shape 256"/>
          <p:cNvSpPr txBox="1"/>
          <p:nvPr/>
        </p:nvSpPr>
        <p:spPr>
          <a:xfrm>
            <a:off x="246586" y="3699630"/>
            <a:ext cx="4474500" cy="836699"/>
          </a:xfrm>
          <a:prstGeom prst="rect">
            <a:avLst/>
          </a:prstGeom>
          <a:noFill/>
          <a:ln>
            <a:noFill/>
          </a:ln>
        </p:spPr>
        <p:txBody>
          <a:bodyPr lIns="28575" tIns="28575" rIns="28575" bIns="285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" sz="1000" b="0" i="0" u="none" strike="noStrike" cap="none" baseline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[5, 1.0, 3, 3]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" sz="1000" b="0" i="0" u="none" strike="noStrike" cap="none" baseline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(3, None, 1.0, 4, u'http://www.dr-chuck.com/dr-chuck/resume/speaking.htm')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" sz="1000" b="0" i="0" u="none" strike="noStrike" cap="none" baseline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(1, None, 1.0, 2, u'http://www.dr-chuck.com/csev-blog/')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" sz="1000" b="0" i="0" u="none" strike="noStrike" cap="none" baseline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(1, None, 1.0, 5, u'http://www.dr-chuck.com/dr-chuck/resume/index.htm')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" sz="1000" b="0" i="0" u="none" strike="noStrike" cap="none" baseline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 </a:t>
            </a:r>
            <a:r>
              <a:rPr lang="en-US" sz="1000" b="0" i="0" u="none" strike="noStrike" cap="none" baseline="0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wierszy</a:t>
            </a:r>
            <a:r>
              <a:rPr lang="pl" sz="1000" b="0" i="0" u="none" strike="noStrike" cap="none" baseline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</a:p>
        </p:txBody>
      </p:sp>
      <p:grpSp>
        <p:nvGrpSpPr>
          <p:cNvPr id="257" name="Shape 257"/>
          <p:cNvGrpSpPr/>
          <p:nvPr/>
        </p:nvGrpSpPr>
        <p:grpSpPr>
          <a:xfrm>
            <a:off x="330243" y="1104322"/>
            <a:ext cx="1640955" cy="1314609"/>
            <a:chOff x="465666" y="2827680"/>
            <a:chExt cx="2868802" cy="1926167"/>
          </a:xfrm>
        </p:grpSpPr>
        <p:pic>
          <p:nvPicPr>
            <p:cNvPr id="252" name="Shape 25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>
              <a:off x="465666" y="2827680"/>
              <a:ext cx="2868802" cy="19261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8" name="Shape 258"/>
            <p:cNvSpPr txBox="1"/>
            <p:nvPr/>
          </p:nvSpPr>
          <p:spPr>
            <a:xfrm>
              <a:off x="1202699" y="3289573"/>
              <a:ext cx="1259210" cy="1087475"/>
            </a:xfrm>
            <a:prstGeom prst="rect">
              <a:avLst/>
            </a:prstGeom>
            <a:noFill/>
            <a:ln>
              <a:noFill/>
            </a:ln>
          </p:spPr>
          <p:txBody>
            <a:bodyPr lIns="28575" tIns="28575" rIns="28575" bIns="2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60066"/>
                </a:buClr>
                <a:buSzPct val="25000"/>
                <a:buFont typeface="Helvetica Neue"/>
                <a:buNone/>
              </a:pPr>
              <a:r>
                <a:rPr lang="pl" sz="1800" b="0" i="0" u="none" strike="noStrike" cap="none" baseline="0" dirty="0">
                  <a:solidFill>
                    <a:srgbClr val="66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Sieć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60066"/>
                </a:buClr>
                <a:buSzPct val="25000"/>
                <a:buFont typeface="Helvetica Neue"/>
                <a:buNone/>
              </a:pPr>
              <a:r>
                <a:rPr lang="pl" sz="1800" b="0" i="0" u="none" strike="noStrike" cap="none" baseline="0" dirty="0">
                  <a:solidFill>
                    <a:srgbClr val="66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WWW</a:t>
              </a:r>
            </a:p>
          </p:txBody>
        </p:sp>
      </p:grpSp>
      <p:sp>
        <p:nvSpPr>
          <p:cNvPr id="259" name="Shape 259"/>
          <p:cNvSpPr/>
          <p:nvPr/>
        </p:nvSpPr>
        <p:spPr>
          <a:xfrm>
            <a:off x="5142325" y="3050791"/>
            <a:ext cx="1171708" cy="449587"/>
          </a:xfrm>
          <a:prstGeom prst="can">
            <a:avLst>
              <a:gd name="adj" fmla="val 25000"/>
            </a:avLst>
          </a:prstGeom>
          <a:solidFill>
            <a:srgbClr val="CCFFCC"/>
          </a:solidFill>
          <a:ln>
            <a:noFill/>
          </a:ln>
        </p:spPr>
        <p:txBody>
          <a:bodyPr lIns="28575" tIns="28575" rIns="28575" bIns="2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ct val="25000"/>
              <a:buFont typeface="Cabin"/>
              <a:buNone/>
            </a:pPr>
            <a:r>
              <a:rPr lang="pl" sz="1500" b="0" i="0" u="none" strike="noStrike" cap="none" baseline="0">
                <a:solidFill>
                  <a:srgbClr val="660066"/>
                </a:solidFill>
                <a:latin typeface="Arial Regular" charset="0"/>
                <a:ea typeface="Arial Regular" charset="0"/>
                <a:cs typeface="Arial Regular" charset="0"/>
                <a:sym typeface="Cabin"/>
              </a:rPr>
              <a:t>force.js</a:t>
            </a:r>
          </a:p>
        </p:txBody>
      </p:sp>
      <p:sp>
        <p:nvSpPr>
          <p:cNvPr id="260" name="Shape 260"/>
          <p:cNvSpPr/>
          <p:nvPr/>
        </p:nvSpPr>
        <p:spPr>
          <a:xfrm>
            <a:off x="7350706" y="516107"/>
            <a:ext cx="1245599" cy="807300"/>
          </a:xfrm>
          <a:prstGeom prst="can">
            <a:avLst>
              <a:gd name="adj" fmla="val 25000"/>
            </a:avLst>
          </a:prstGeom>
          <a:solidFill>
            <a:srgbClr val="92D050"/>
          </a:solidFill>
          <a:ln>
            <a:noFill/>
          </a:ln>
        </p:spPr>
        <p:txBody>
          <a:bodyPr lIns="28575" tIns="28575" rIns="28575" bIns="2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ct val="25000"/>
              <a:buFont typeface="Cabin"/>
              <a:buNone/>
            </a:pPr>
            <a:r>
              <a:rPr lang="pl" sz="1500" b="0" i="0" u="none" strike="noStrike" cap="none" baseline="0">
                <a:solidFill>
                  <a:srgbClr val="660066"/>
                </a:solidFill>
                <a:latin typeface="Arial Regular" charset="0"/>
                <a:ea typeface="Arial Regular" charset="0"/>
                <a:cs typeface="Arial Regular" charset="0"/>
                <a:sym typeface="Cabin"/>
              </a:rPr>
              <a:t>force.html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ct val="25000"/>
              <a:buFont typeface="Cabin"/>
              <a:buNone/>
            </a:pPr>
            <a:r>
              <a:rPr lang="pl" sz="1500" b="0" i="0" u="none" strike="noStrike" cap="none" baseline="0">
                <a:solidFill>
                  <a:srgbClr val="660066"/>
                </a:solidFill>
                <a:latin typeface="Arial Regular" charset="0"/>
                <a:ea typeface="Arial Regular" charset="0"/>
                <a:cs typeface="Arial Regular" charset="0"/>
                <a:sym typeface="Cabin"/>
              </a:rPr>
              <a:t>d3.js</a:t>
            </a:r>
          </a:p>
        </p:txBody>
      </p:sp>
      <p:cxnSp>
        <p:nvCxnSpPr>
          <p:cNvPr id="261" name="Shape 261"/>
          <p:cNvCxnSpPr>
            <a:stCxn id="250" idx="3"/>
            <a:endCxn id="259" idx="1"/>
          </p:cNvCxnSpPr>
          <p:nvPr/>
        </p:nvCxnSpPr>
        <p:spPr>
          <a:xfrm>
            <a:off x="4576064" y="1988242"/>
            <a:ext cx="1152000" cy="1062600"/>
          </a:xfrm>
          <a:prstGeom prst="straightConnector1">
            <a:avLst/>
          </a:prstGeom>
          <a:noFill/>
          <a:ln w="38100" cap="flat" cmpd="sng">
            <a:solidFill>
              <a:srgbClr val="773F9B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262" name="Shape 262"/>
          <p:cNvCxnSpPr>
            <a:stCxn id="259" idx="4"/>
          </p:cNvCxnSpPr>
          <p:nvPr/>
        </p:nvCxnSpPr>
        <p:spPr>
          <a:xfrm rot="10800000" flipH="1">
            <a:off x="6314033" y="2625785"/>
            <a:ext cx="750900" cy="649800"/>
          </a:xfrm>
          <a:prstGeom prst="straightConnector1">
            <a:avLst/>
          </a:prstGeom>
          <a:noFill/>
          <a:ln w="38100" cap="flat" cmpd="sng">
            <a:solidFill>
              <a:srgbClr val="773F9B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263" name="Shape 263"/>
          <p:cNvCxnSpPr>
            <a:stCxn id="260" idx="3"/>
            <a:endCxn id="270" idx="0"/>
          </p:cNvCxnSpPr>
          <p:nvPr/>
        </p:nvCxnSpPr>
        <p:spPr>
          <a:xfrm>
            <a:off x="7973506" y="1323407"/>
            <a:ext cx="5" cy="596196"/>
          </a:xfrm>
          <a:prstGeom prst="straightConnector1">
            <a:avLst/>
          </a:prstGeom>
          <a:noFill/>
          <a:ln w="38100" cap="flat" cmpd="sng">
            <a:solidFill>
              <a:srgbClr val="773F9B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264" name="Shape 264"/>
          <p:cNvSpPr/>
          <p:nvPr/>
        </p:nvSpPr>
        <p:spPr>
          <a:xfrm>
            <a:off x="5142325" y="4585828"/>
            <a:ext cx="4001675" cy="282769"/>
          </a:xfrm>
          <a:prstGeom prst="rect">
            <a:avLst/>
          </a:prstGeom>
          <a:noFill/>
          <a:ln>
            <a:noFill/>
          </a:ln>
        </p:spPr>
        <p:txBody>
          <a:bodyPr lIns="51425" tIns="25700" rIns="51425" bIns="2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" sz="2300" b="0" i="0" u="none" strike="noStrike" cap="none" baseline="30000" dirty="0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/>
              </a:rPr>
              <a:t>http</a:t>
            </a:r>
            <a:r>
              <a:rPr lang="en-US" sz="2300" b="0" i="0" u="none" strike="noStrike" cap="none" baseline="30000" dirty="0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/>
              </a:rPr>
              <a:t>s</a:t>
            </a:r>
            <a:r>
              <a:rPr lang="pl" sz="2300" b="0" i="0" u="none" strike="noStrike" cap="none" baseline="30000" dirty="0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/>
              </a:rPr>
              <a:t>://</a:t>
            </a:r>
            <a:r>
              <a:rPr lang="en-US" sz="2300" b="0" i="0" u="none" strike="noStrike" cap="none" baseline="30000" dirty="0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/>
              </a:rPr>
              <a:t>py4e.pl</a:t>
            </a:r>
            <a:r>
              <a:rPr lang="pl" sz="2300" b="0" i="0" u="none" strike="noStrike" cap="none" baseline="30000" dirty="0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/>
              </a:rPr>
              <a:t>/code3/pagerank.zip</a:t>
            </a:r>
            <a:r>
              <a:rPr lang="en-US" sz="2300" b="0" i="0" u="none" strike="noStrike" cap="none" baseline="30000" dirty="0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lang="pl" sz="2300" b="0" i="0" u="none" strike="noStrike" cap="none" baseline="30000" dirty="0">
              <a:solidFill>
                <a:srgbClr val="FFF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5" name="Shape 265"/>
          <p:cNvSpPr txBox="1"/>
          <p:nvPr/>
        </p:nvSpPr>
        <p:spPr>
          <a:xfrm>
            <a:off x="2844820" y="470860"/>
            <a:ext cx="1132521" cy="334707"/>
          </a:xfrm>
          <a:prstGeom prst="rect">
            <a:avLst/>
          </a:prstGeom>
          <a:solidFill>
            <a:srgbClr val="773F9B"/>
          </a:solidFill>
          <a:ln>
            <a:noFill/>
          </a:ln>
        </p:spPr>
        <p:txBody>
          <a:bodyPr lIns="28575" tIns="28575" rIns="28575" bIns="2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pl" sz="18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spreset.py</a:t>
            </a:r>
          </a:p>
        </p:txBody>
      </p:sp>
      <p:sp>
        <p:nvSpPr>
          <p:cNvPr id="266" name="Shape 266"/>
          <p:cNvSpPr txBox="1"/>
          <p:nvPr/>
        </p:nvSpPr>
        <p:spPr>
          <a:xfrm>
            <a:off x="5194379" y="464776"/>
            <a:ext cx="1067599" cy="334707"/>
          </a:xfrm>
          <a:prstGeom prst="rect">
            <a:avLst/>
          </a:prstGeom>
          <a:solidFill>
            <a:srgbClr val="773F9B"/>
          </a:solidFill>
          <a:ln>
            <a:noFill/>
          </a:ln>
        </p:spPr>
        <p:txBody>
          <a:bodyPr lIns="28575" tIns="28575" rIns="28575" bIns="2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pl" sz="18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sprank.py</a:t>
            </a:r>
          </a:p>
        </p:txBody>
      </p:sp>
      <p:cxnSp>
        <p:nvCxnSpPr>
          <p:cNvPr id="267" name="Shape 267"/>
          <p:cNvCxnSpPr>
            <a:stCxn id="265" idx="2"/>
            <a:endCxn id="250" idx="1"/>
          </p:cNvCxnSpPr>
          <p:nvPr/>
        </p:nvCxnSpPr>
        <p:spPr>
          <a:xfrm>
            <a:off x="3411081" y="805568"/>
            <a:ext cx="1164900" cy="733199"/>
          </a:xfrm>
          <a:prstGeom prst="straightConnector1">
            <a:avLst/>
          </a:prstGeom>
          <a:noFill/>
          <a:ln w="38100" cap="flat" cmpd="sng">
            <a:solidFill>
              <a:srgbClr val="773F9B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268" name="Shape 268"/>
          <p:cNvCxnSpPr>
            <a:stCxn id="266" idx="2"/>
            <a:endCxn id="250" idx="1"/>
          </p:cNvCxnSpPr>
          <p:nvPr/>
        </p:nvCxnSpPr>
        <p:spPr>
          <a:xfrm flipH="1">
            <a:off x="4576179" y="799484"/>
            <a:ext cx="1152000" cy="739199"/>
          </a:xfrm>
          <a:prstGeom prst="straightConnector1">
            <a:avLst/>
          </a:prstGeom>
          <a:noFill/>
          <a:ln w="38100" cap="flat" cmpd="sng">
            <a:solidFill>
              <a:srgbClr val="773F9B"/>
            </a:solidFill>
            <a:prstDash val="solid"/>
            <a:miter/>
            <a:headEnd type="triangle" w="lg" len="lg"/>
            <a:tailEnd type="triangle" w="lg" len="lg"/>
          </a:ln>
        </p:spPr>
      </p:cxnSp>
      <p:sp>
        <p:nvSpPr>
          <p:cNvPr id="269" name="Shape 269"/>
          <p:cNvSpPr txBox="1"/>
          <p:nvPr/>
        </p:nvSpPr>
        <p:spPr>
          <a:xfrm>
            <a:off x="4543600" y="2184650"/>
            <a:ext cx="1132499" cy="334799"/>
          </a:xfrm>
          <a:prstGeom prst="rect">
            <a:avLst/>
          </a:prstGeom>
          <a:solidFill>
            <a:srgbClr val="773F9B"/>
          </a:solidFill>
          <a:ln>
            <a:noFill/>
          </a:ln>
        </p:spPr>
        <p:txBody>
          <a:bodyPr lIns="28575" tIns="28575" rIns="28575" bIns="2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pl" sz="18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spjson.py</a:t>
            </a:r>
          </a:p>
        </p:txBody>
      </p:sp>
      <p:pic>
        <p:nvPicPr>
          <p:cNvPr id="270" name="Shape 270" descr="pagerank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64959" y="1919603"/>
            <a:ext cx="1817104" cy="1412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title"/>
          </p:nvPr>
        </p:nvSpPr>
        <p:spPr>
          <a:xfrm>
            <a:off x="495301" y="464695"/>
            <a:ext cx="4819650" cy="963999"/>
          </a:xfrm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l" sz="3200" b="0" i="0" u="none" strike="noStrike" cap="none" baseline="0" dirty="0">
                <a:solidFill>
                  <a:srgbClr val="FFD966"/>
                </a:solidFill>
                <a:sym typeface="Cabin"/>
              </a:rPr>
              <a:t>Listy mailingowe </a:t>
            </a:r>
            <a:r>
              <a:rPr lang="pl" sz="3200" b="0" i="0" u="none" baseline="0" dirty="0">
                <a:solidFill>
                  <a:srgbClr val="FFC000"/>
                </a:solidFill>
                <a:sym typeface="Cabin"/>
              </a:rPr>
              <a:t>–</a:t>
            </a:r>
            <a:r>
              <a:rPr lang="pl" sz="3200" b="0" i="0" u="none" strike="noStrike" cap="none" baseline="0" dirty="0">
                <a:solidFill>
                  <a:srgbClr val="FFD966"/>
                </a:solidFill>
                <a:sym typeface="Cabin"/>
              </a:rPr>
              <a:t> Gmane</a:t>
            </a:r>
            <a:endParaRPr lang="pl" sz="3200" u="none" strike="noStrike" cap="none" dirty="0">
              <a:solidFill>
                <a:srgbClr val="FFD966"/>
              </a:solidFill>
              <a:sym typeface="Cabin"/>
            </a:endParaRPr>
          </a:p>
        </p:txBody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650081" y="1428694"/>
            <a:ext cx="4521994" cy="2313163"/>
          </a:xfrm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457200" marR="0" lvl="0" indent="-355600" algn="l" rtl="0">
              <a:spcBef>
                <a:spcPts val="0"/>
              </a:spcBef>
              <a:buClr>
                <a:srgbClr val="FFFFFF"/>
              </a:buClr>
              <a:buSzPct val="100000"/>
              <a:buFont typeface="Cabin"/>
            </a:pPr>
            <a:r>
              <a:rPr lang="pl" sz="2000" b="0" i="0" u="none" strike="noStrike" cap="none" baseline="0">
                <a:solidFill>
                  <a:srgbClr val="FFFFFF"/>
                </a:solidFill>
                <a:sym typeface="Cabin"/>
              </a:rPr>
              <a:t>Przeskanuj archiwum listy mailingowej</a:t>
            </a:r>
          </a:p>
          <a:p>
            <a:pPr marL="457200" marR="0" lvl="0" indent="-355600" algn="l" rtl="0">
              <a:spcBef>
                <a:spcPts val="2000"/>
              </a:spcBef>
              <a:buClr>
                <a:srgbClr val="FFFFFF"/>
              </a:buClr>
              <a:buSzPct val="100000"/>
              <a:buFont typeface="Cabin"/>
            </a:pPr>
            <a:r>
              <a:rPr lang="pl" sz="2000" b="0" i="0" u="none" strike="noStrike" cap="none" baseline="0">
                <a:solidFill>
                  <a:srgbClr val="FFFFFF"/>
                </a:solidFill>
                <a:sym typeface="Cabin"/>
              </a:rPr>
              <a:t>Zrób analizę/ oczyść</a:t>
            </a:r>
          </a:p>
          <a:p>
            <a:pPr marL="457200" marR="0" lvl="0" indent="-355600" algn="l" rtl="0">
              <a:spcBef>
                <a:spcPts val="2000"/>
              </a:spcBef>
              <a:buClr>
                <a:srgbClr val="FFFFFF"/>
              </a:buClr>
              <a:buSzPct val="100000"/>
              <a:buFont typeface="Cabin"/>
            </a:pPr>
            <a:r>
              <a:rPr lang="pl" sz="2000" b="0" i="0" u="none" strike="noStrike" cap="none" baseline="0">
                <a:solidFill>
                  <a:srgbClr val="FFFFFF"/>
                </a:solidFill>
                <a:sym typeface="Cabin"/>
              </a:rPr>
              <a:t>Zwizualizuj dane jako chmurę słów i linie</a:t>
            </a:r>
          </a:p>
        </p:txBody>
      </p:sp>
      <p:sp>
        <p:nvSpPr>
          <p:cNvPr id="277" name="Shape 277"/>
          <p:cNvSpPr/>
          <p:nvPr/>
        </p:nvSpPr>
        <p:spPr>
          <a:xfrm>
            <a:off x="4857750" y="4176712"/>
            <a:ext cx="4097735" cy="282769"/>
          </a:xfrm>
          <a:prstGeom prst="rect">
            <a:avLst/>
          </a:prstGeom>
          <a:noFill/>
          <a:ln>
            <a:noFill/>
          </a:ln>
        </p:spPr>
        <p:txBody>
          <a:bodyPr lIns="51425" tIns="25700" rIns="51425" bIns="2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l" sz="2300" b="0" i="0" u="none" strike="noStrike" cap="none" baseline="30000" dirty="0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http</a:t>
            </a:r>
            <a:r>
              <a:rPr lang="en-US" sz="2300" b="0" i="0" u="none" strike="noStrike" cap="none" baseline="30000" dirty="0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s</a:t>
            </a:r>
            <a:r>
              <a:rPr lang="pl" sz="2300" b="0" i="0" u="none" strike="noStrike" cap="none" baseline="30000" dirty="0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://</a:t>
            </a:r>
            <a:r>
              <a:rPr lang="en-US" sz="2300" b="0" i="0" u="none" strike="noStrike" cap="none" baseline="30000" dirty="0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py4e.pl</a:t>
            </a:r>
            <a:r>
              <a:rPr lang="pl" sz="2300" b="0" i="0" u="none" strike="noStrike" cap="none" baseline="30000" dirty="0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/code3/gmane.zip</a:t>
            </a:r>
            <a:r>
              <a:rPr lang="en-US" sz="2300" b="0" i="0" u="none" strike="noStrike" cap="none" baseline="30000" dirty="0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lang="pl" sz="2300" b="0" i="0" u="none" strike="noStrike" cap="none" baseline="30000" dirty="0">
              <a:solidFill>
                <a:srgbClr val="FFF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78" name="Shape 278" descr="wordclou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00745" y="826293"/>
            <a:ext cx="2726069" cy="29155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l" sz="4300" b="0" i="0" u="none" strike="noStrike" cap="none" baseline="0">
                <a:solidFill>
                  <a:srgbClr val="FF0000"/>
                </a:solidFill>
                <a:sym typeface="Cabin"/>
              </a:rPr>
              <a:t>Uwaga:  </a:t>
            </a:r>
            <a:r>
              <a:rPr lang="pl" sz="4300" b="0" i="0" u="none" strike="noStrike" cap="none" baseline="0">
                <a:solidFill>
                  <a:srgbClr val="FFD966"/>
                </a:solidFill>
                <a:sym typeface="Cabin"/>
              </a:rPr>
              <a:t>Zbiór danych &gt; 1GB </a:t>
            </a:r>
          </a:p>
        </p:txBody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50081" y="1605594"/>
            <a:ext cx="7836750" cy="1326355"/>
          </a:xfrm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t" anchorCtr="0">
            <a:noAutofit/>
          </a:bodyPr>
          <a:lstStyle/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Cabin"/>
            </a:pPr>
            <a:r>
              <a:rPr lang="pl" sz="2000" b="0" i="0" u="none" strike="noStrike" cap="none" baseline="0" dirty="0">
                <a:solidFill>
                  <a:srgbClr val="FFFFFF"/>
                </a:solidFill>
                <a:sym typeface="Cabin"/>
              </a:rPr>
              <a:t>Nie uruchamiaj tej aplikacji na </a:t>
            </a:r>
            <a:r>
              <a:rPr lang="pl" sz="2000" b="0" i="0" u="none" strike="noStrike" cap="none" baseline="0" dirty="0">
                <a:solidFill>
                  <a:srgbClr val="FFFF00"/>
                </a:solidFill>
                <a:sym typeface="Cabin"/>
              </a:rPr>
              <a:t>gmane.org</a:t>
            </a:r>
            <a:endParaRPr lang="pl" sz="2000" u="none" strike="noStrike" cap="none" dirty="0">
              <a:solidFill>
                <a:srgbClr val="FFFFFF"/>
              </a:solidFill>
              <a:sym typeface="Cabin"/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Cabin"/>
            </a:pPr>
            <a:r>
              <a:rPr lang="pl" sz="2000" b="0" i="0" u="none" strike="noStrike" cap="none" baseline="0" dirty="0">
                <a:solidFill>
                  <a:srgbClr val="FFFFFF"/>
                </a:solidFill>
                <a:sym typeface="Cabin"/>
              </a:rPr>
              <a:t>Nie ma limitu zapytań – miło z ich strony</a:t>
            </a:r>
            <a:endParaRPr lang="pl" dirty="0"/>
          </a:p>
        </p:txBody>
      </p:sp>
      <p:sp>
        <p:nvSpPr>
          <p:cNvPr id="285" name="Shape 285"/>
          <p:cNvSpPr txBox="1"/>
          <p:nvPr/>
        </p:nvSpPr>
        <p:spPr>
          <a:xfrm>
            <a:off x="650081" y="2931949"/>
            <a:ext cx="7664937" cy="10284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l" sz="1800" b="0" i="0" u="none" baseline="0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Do testów użyj:</a:t>
            </a:r>
          </a:p>
          <a:p>
            <a:pPr lvl="0" algn="ctr" rtl="0">
              <a:spcBef>
                <a:spcPts val="0"/>
              </a:spcBef>
              <a:buNone/>
            </a:pPr>
            <a:endParaRPr lang="pl" sz="1800" dirty="0">
              <a:solidFill>
                <a:srgbClr val="FFFF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pl" sz="1800" b="0" i="0" u="none" baseline="0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http://mbox.dr-chuck.net/sakai.devel/4/5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Shape 290" descr="wordclou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30816" y="1432002"/>
            <a:ext cx="1085388" cy="1160835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Shape 291"/>
          <p:cNvSpPr/>
          <p:nvPr/>
        </p:nvSpPr>
        <p:spPr>
          <a:xfrm>
            <a:off x="3847034" y="638979"/>
            <a:ext cx="1476374" cy="449587"/>
          </a:xfrm>
          <a:prstGeom prst="can">
            <a:avLst>
              <a:gd name="adj" fmla="val 25000"/>
            </a:avLst>
          </a:prstGeom>
          <a:blipFill rotWithShape="1">
            <a:blip r:embed="rId4">
              <a:alphaModFix/>
            </a:blip>
            <a:tile tx="0" ty="0" sx="100000" sy="100000" flip="none" algn="tl"/>
          </a:blipFill>
          <a:ln>
            <a:noFill/>
          </a:ln>
        </p:spPr>
        <p:txBody>
          <a:bodyPr lIns="28575" tIns="28575" rIns="28575" bIns="2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ct val="25000"/>
              <a:buFont typeface="Cabin"/>
              <a:buNone/>
            </a:pPr>
            <a:r>
              <a:rPr lang="pl" sz="1500" b="0" i="0" u="none" strike="noStrike" cap="none" baseline="0">
                <a:solidFill>
                  <a:srgbClr val="660066"/>
                </a:solidFill>
                <a:latin typeface="Arial Regular" charset="0"/>
                <a:ea typeface="Arial Regular" charset="0"/>
                <a:cs typeface="Arial Regular" charset="0"/>
                <a:sym typeface="Cabin"/>
              </a:rPr>
              <a:t>content.sqlite</a:t>
            </a:r>
            <a:endParaRPr lang="pl" sz="1500" u="none" strike="noStrike" cap="none" dirty="0">
              <a:solidFill>
                <a:srgbClr val="660066"/>
              </a:solidFill>
              <a:latin typeface="Arial Regular" charset="0"/>
              <a:ea typeface="Arial Regular" charset="0"/>
              <a:cs typeface="Arial Regular" charset="0"/>
              <a:sym typeface="Cabin"/>
            </a:endParaRPr>
          </a:p>
        </p:txBody>
      </p:sp>
      <p:cxnSp>
        <p:nvCxnSpPr>
          <p:cNvPr id="292" name="Shape 292"/>
          <p:cNvCxnSpPr>
            <a:endCxn id="291" idx="2"/>
          </p:cNvCxnSpPr>
          <p:nvPr/>
        </p:nvCxnSpPr>
        <p:spPr>
          <a:xfrm>
            <a:off x="2228834" y="860173"/>
            <a:ext cx="1618200" cy="3600"/>
          </a:xfrm>
          <a:prstGeom prst="straightConnector1">
            <a:avLst/>
          </a:prstGeom>
          <a:noFill/>
          <a:ln w="38100" cap="flat" cmpd="sng">
            <a:solidFill>
              <a:srgbClr val="773F9B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293" name="Shape 293"/>
          <p:cNvSpPr txBox="1"/>
          <p:nvPr/>
        </p:nvSpPr>
        <p:spPr>
          <a:xfrm>
            <a:off x="2199524" y="653778"/>
            <a:ext cx="1082100" cy="334799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chemeClr val="accent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28575" tIns="28575" rIns="28575" bIns="2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pl" sz="18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gmane.py</a:t>
            </a:r>
          </a:p>
        </p:txBody>
      </p:sp>
      <p:cxnSp>
        <p:nvCxnSpPr>
          <p:cNvPr id="294" name="Shape 294"/>
          <p:cNvCxnSpPr>
            <a:endCxn id="306" idx="1"/>
          </p:cNvCxnSpPr>
          <p:nvPr/>
        </p:nvCxnSpPr>
        <p:spPr>
          <a:xfrm>
            <a:off x="4577002" y="1088566"/>
            <a:ext cx="8219" cy="831037"/>
          </a:xfrm>
          <a:prstGeom prst="straightConnector1">
            <a:avLst/>
          </a:prstGeom>
          <a:noFill/>
          <a:ln w="38100" cap="flat" cmpd="sng">
            <a:solidFill>
              <a:srgbClr val="773F9B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295" name="Shape 295"/>
          <p:cNvSpPr txBox="1"/>
          <p:nvPr/>
        </p:nvSpPr>
        <p:spPr>
          <a:xfrm>
            <a:off x="373230" y="3042726"/>
            <a:ext cx="4142264" cy="1460015"/>
          </a:xfrm>
          <a:prstGeom prst="rect">
            <a:avLst/>
          </a:prstGeom>
          <a:noFill/>
          <a:ln>
            <a:noFill/>
          </a:ln>
        </p:spPr>
        <p:txBody>
          <a:bodyPr lIns="28575" tIns="28575" rIns="28575" bIns="285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-PL" sz="1000" b="0" i="0" u="none" strike="noStrike" cap="none" baseline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Ile wyświetlić? 5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-PL" sz="1000" b="0" i="0" u="none" strike="noStrike" cap="none" baseline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Załadowanych wiadomości= 51330 tematów= 25033 nadawców= 1584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pl-PL" sz="1000" b="0" i="0" u="none" strike="noStrike" cap="none" baseline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-PL" sz="1000" b="0" i="0" u="none" strike="noStrike" cap="none" baseline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Lista 5 najczęstszych użytkowników</a:t>
            </a:r>
            <a:endParaRPr lang="en-US" sz="1000" b="0" i="0" u="none" strike="noStrike" cap="none" baseline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" sz="1000" b="0" i="0" u="none" strike="noStrike" cap="none" baseline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steve.swinsburg@gmail.com 2657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" sz="1000" b="0" i="0" u="none" strike="noStrike" cap="none" baseline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azeckoski@unicon.net 1742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" sz="1000" b="0" i="0" u="none" strike="noStrike" cap="none" baseline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ieb@tfd.co.uk 1591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" sz="1000" b="0" i="0" u="none" strike="noStrike" cap="none" baseline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csev@umich.edu 1304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" sz="1000" b="0" i="0" u="none" strike="noStrike" cap="none" baseline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david.horwitz@uct.ac.za 1184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" sz="1000" b="0" i="0" u="none" strike="noStrike" cap="none" baseline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...</a:t>
            </a:r>
          </a:p>
        </p:txBody>
      </p:sp>
      <p:pic>
        <p:nvPicPr>
          <p:cNvPr id="296" name="Shape 29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 flipH="1">
            <a:off x="112646" y="510329"/>
            <a:ext cx="2033828" cy="657117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Shape 297"/>
          <p:cNvSpPr txBox="1"/>
          <p:nvPr/>
        </p:nvSpPr>
        <p:spPr>
          <a:xfrm>
            <a:off x="373223" y="653775"/>
            <a:ext cx="1720200" cy="334800"/>
          </a:xfrm>
          <a:prstGeom prst="rect">
            <a:avLst/>
          </a:prstGeom>
          <a:noFill/>
          <a:ln>
            <a:noFill/>
          </a:ln>
        </p:spPr>
        <p:txBody>
          <a:bodyPr lIns="28575" tIns="28575" rIns="28575" bIns="2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Font typeface="Helvetica Neue"/>
              <a:buNone/>
            </a:pPr>
            <a:r>
              <a:rPr lang="pl" b="0" i="0" u="none" baseline="0">
                <a:solidFill>
                  <a:srgbClr val="6600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mbox.dr-chuck.net</a:t>
            </a:r>
            <a:endParaRPr lang="pl" dirty="0">
              <a:solidFill>
                <a:srgbClr val="6600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8" name="Shape 298"/>
          <p:cNvSpPr/>
          <p:nvPr/>
        </p:nvSpPr>
        <p:spPr>
          <a:xfrm>
            <a:off x="5901406" y="1056408"/>
            <a:ext cx="1171799" cy="449700"/>
          </a:xfrm>
          <a:prstGeom prst="can">
            <a:avLst>
              <a:gd name="adj" fmla="val 25000"/>
            </a:avLst>
          </a:prstGeom>
          <a:solidFill>
            <a:srgbClr val="CCFFCC"/>
          </a:solidFill>
          <a:ln>
            <a:noFill/>
          </a:ln>
        </p:spPr>
        <p:txBody>
          <a:bodyPr lIns="28575" tIns="28575" rIns="28575" bIns="2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ct val="25000"/>
              <a:buFont typeface="Cabin"/>
              <a:buNone/>
            </a:pPr>
            <a:r>
              <a:rPr lang="pl" sz="1500" b="0" i="0" u="none" strike="noStrike" cap="none" baseline="0">
                <a:solidFill>
                  <a:srgbClr val="660066"/>
                </a:solidFill>
                <a:latin typeface="Arial Regular" charset="0"/>
                <a:ea typeface="Arial Regular" charset="0"/>
                <a:cs typeface="Arial Regular" charset="0"/>
                <a:sym typeface="Cabin"/>
              </a:rPr>
              <a:t>gword.js</a:t>
            </a:r>
          </a:p>
        </p:txBody>
      </p:sp>
      <p:sp>
        <p:nvSpPr>
          <p:cNvPr id="299" name="Shape 299"/>
          <p:cNvSpPr/>
          <p:nvPr/>
        </p:nvSpPr>
        <p:spPr>
          <a:xfrm>
            <a:off x="7350706" y="516273"/>
            <a:ext cx="1245610" cy="580329"/>
          </a:xfrm>
          <a:prstGeom prst="can">
            <a:avLst>
              <a:gd name="adj" fmla="val 25000"/>
            </a:avLst>
          </a:prstGeom>
          <a:solidFill>
            <a:srgbClr val="92D050"/>
          </a:solidFill>
          <a:ln>
            <a:noFill/>
          </a:ln>
        </p:spPr>
        <p:txBody>
          <a:bodyPr lIns="28575" tIns="28575" rIns="28575" bIns="2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ct val="25000"/>
              <a:buFont typeface="Cabin"/>
              <a:buNone/>
            </a:pPr>
            <a:r>
              <a:rPr lang="pl" sz="1500" b="0" i="0" u="none" strike="noStrike" cap="none" baseline="0">
                <a:solidFill>
                  <a:srgbClr val="660066"/>
                </a:solidFill>
                <a:latin typeface="Arial Regular" charset="0"/>
                <a:ea typeface="Arial Regular" charset="0"/>
                <a:cs typeface="Arial Regular" charset="0"/>
                <a:sym typeface="Cabin"/>
              </a:rPr>
              <a:t>gword.htm</a:t>
            </a:r>
            <a:endParaRPr lang="pl" sz="1500" u="none" strike="noStrike" cap="none" dirty="0">
              <a:solidFill>
                <a:srgbClr val="660066"/>
              </a:solidFill>
              <a:latin typeface="Arial Regular" charset="0"/>
              <a:ea typeface="Arial Regular" charset="0"/>
              <a:cs typeface="Arial Regular" charset="0"/>
              <a:sym typeface="Cabi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ct val="25000"/>
              <a:buFont typeface="Cabin"/>
              <a:buNone/>
            </a:pPr>
            <a:r>
              <a:rPr lang="pl" sz="1500" b="0" i="0" u="none" strike="noStrike" cap="none" baseline="0">
                <a:solidFill>
                  <a:srgbClr val="660066"/>
                </a:solidFill>
                <a:latin typeface="Arial Regular" charset="0"/>
                <a:ea typeface="Arial Regular" charset="0"/>
                <a:cs typeface="Arial Regular" charset="0"/>
                <a:sym typeface="Cabin"/>
              </a:rPr>
              <a:t>d3.js</a:t>
            </a:r>
          </a:p>
        </p:txBody>
      </p:sp>
      <p:cxnSp>
        <p:nvCxnSpPr>
          <p:cNvPr id="300" name="Shape 300"/>
          <p:cNvCxnSpPr>
            <a:cxnSpLocks/>
            <a:endCxn id="295" idx="0"/>
          </p:cNvCxnSpPr>
          <p:nvPr/>
        </p:nvCxnSpPr>
        <p:spPr>
          <a:xfrm flipH="1">
            <a:off x="2444362" y="2144526"/>
            <a:ext cx="1395150" cy="898200"/>
          </a:xfrm>
          <a:prstGeom prst="straightConnector1">
            <a:avLst/>
          </a:prstGeom>
          <a:noFill/>
          <a:ln w="38100" cap="flat" cmpd="sng">
            <a:solidFill>
              <a:srgbClr val="773F9B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301" name="Shape 301"/>
          <p:cNvCxnSpPr>
            <a:endCxn id="298" idx="3"/>
          </p:cNvCxnSpPr>
          <p:nvPr/>
        </p:nvCxnSpPr>
        <p:spPr>
          <a:xfrm flipV="1">
            <a:off x="5255831" y="1506108"/>
            <a:ext cx="1231475" cy="595250"/>
          </a:xfrm>
          <a:prstGeom prst="straightConnector1">
            <a:avLst/>
          </a:prstGeom>
          <a:noFill/>
          <a:ln w="38100" cap="flat" cmpd="sng">
            <a:solidFill>
              <a:srgbClr val="773F9B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302" name="Shape 302"/>
          <p:cNvCxnSpPr>
            <a:stCxn id="299" idx="3"/>
            <a:endCxn id="290" idx="0"/>
          </p:cNvCxnSpPr>
          <p:nvPr/>
        </p:nvCxnSpPr>
        <p:spPr>
          <a:xfrm flipH="1">
            <a:off x="7973510" y="1096602"/>
            <a:ext cx="1" cy="335400"/>
          </a:xfrm>
          <a:prstGeom prst="straightConnector1">
            <a:avLst/>
          </a:prstGeom>
          <a:noFill/>
          <a:ln w="38100" cap="flat" cmpd="sng">
            <a:solidFill>
              <a:srgbClr val="773F9B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303" name="Shape 303"/>
          <p:cNvSpPr/>
          <p:nvPr/>
        </p:nvSpPr>
        <p:spPr>
          <a:xfrm>
            <a:off x="2766624" y="4361356"/>
            <a:ext cx="4142265" cy="282769"/>
          </a:xfrm>
          <a:prstGeom prst="rect">
            <a:avLst/>
          </a:prstGeom>
          <a:noFill/>
          <a:ln>
            <a:noFill/>
          </a:ln>
        </p:spPr>
        <p:txBody>
          <a:bodyPr lIns="51425" tIns="25700" rIns="51425" bIns="2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l" sz="2300" b="0" i="0" u="none" strike="noStrike" cap="none" baseline="30000" dirty="0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  <a:hlinkClick r:id="rId6"/>
              </a:rPr>
              <a:t>http</a:t>
            </a:r>
            <a:r>
              <a:rPr lang="en-US" sz="2300" b="0" i="0" u="none" strike="noStrike" cap="none" baseline="30000" dirty="0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  <a:hlinkClick r:id="rId6"/>
              </a:rPr>
              <a:t>s</a:t>
            </a:r>
            <a:r>
              <a:rPr lang="pl" sz="2300" b="0" i="0" u="none" strike="noStrike" cap="none" baseline="30000" dirty="0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  <a:hlinkClick r:id="rId6"/>
              </a:rPr>
              <a:t>://</a:t>
            </a:r>
            <a:r>
              <a:rPr lang="en-US" sz="2300" b="0" i="0" u="none" strike="noStrike" cap="none" baseline="30000" dirty="0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  <a:hlinkClick r:id="rId6"/>
              </a:rPr>
              <a:t>py4e.pl</a:t>
            </a:r>
            <a:r>
              <a:rPr lang="pl" sz="2300" b="0" i="0" u="none" strike="noStrike" cap="none" baseline="30000" dirty="0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  <a:hlinkClick r:id="rId6"/>
              </a:rPr>
              <a:t>/code3/gmane.zip</a:t>
            </a:r>
            <a:r>
              <a:rPr lang="en-US" sz="2300" b="0" i="0" u="none" strike="noStrike" cap="none" baseline="30000" dirty="0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lang="pl" sz="2300" b="0" i="0" u="none" strike="noStrike" cap="none" baseline="30000" dirty="0">
              <a:solidFill>
                <a:srgbClr val="FFF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4" name="Shape 304"/>
          <p:cNvSpPr txBox="1"/>
          <p:nvPr/>
        </p:nvSpPr>
        <p:spPr>
          <a:xfrm>
            <a:off x="5383902" y="1718130"/>
            <a:ext cx="1103399" cy="334799"/>
          </a:xfrm>
          <a:prstGeom prst="rect">
            <a:avLst/>
          </a:prstGeom>
          <a:solidFill>
            <a:srgbClr val="773F9B"/>
          </a:solidFill>
          <a:ln>
            <a:noFill/>
          </a:ln>
        </p:spPr>
        <p:txBody>
          <a:bodyPr lIns="28575" tIns="28575" rIns="28575" bIns="2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pl" sz="18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gword.py</a:t>
            </a:r>
            <a:endParaRPr lang="pl" sz="1800" b="0" i="0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5" name="Shape 305"/>
          <p:cNvSpPr txBox="1"/>
          <p:nvPr/>
        </p:nvSpPr>
        <p:spPr>
          <a:xfrm>
            <a:off x="3942749" y="1202350"/>
            <a:ext cx="1245599" cy="334799"/>
          </a:xfrm>
          <a:prstGeom prst="rect">
            <a:avLst/>
          </a:prstGeom>
          <a:solidFill>
            <a:srgbClr val="773F9B"/>
          </a:solidFill>
          <a:ln>
            <a:noFill/>
          </a:ln>
        </p:spPr>
        <p:txBody>
          <a:bodyPr lIns="28575" tIns="28575" rIns="28575" bIns="2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pl" sz="18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gmodel.py</a:t>
            </a:r>
          </a:p>
        </p:txBody>
      </p:sp>
      <p:sp>
        <p:nvSpPr>
          <p:cNvPr id="307" name="Shape 307"/>
          <p:cNvSpPr txBox="1"/>
          <p:nvPr/>
        </p:nvSpPr>
        <p:spPr>
          <a:xfrm>
            <a:off x="2623799" y="2273075"/>
            <a:ext cx="1171799" cy="334799"/>
          </a:xfrm>
          <a:prstGeom prst="rect">
            <a:avLst/>
          </a:prstGeom>
          <a:solidFill>
            <a:srgbClr val="773F9B"/>
          </a:solidFill>
          <a:ln>
            <a:noFill/>
          </a:ln>
        </p:spPr>
        <p:txBody>
          <a:bodyPr lIns="28575" tIns="28575" rIns="28575" bIns="2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pl" sz="18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gbasic.py</a:t>
            </a:r>
          </a:p>
        </p:txBody>
      </p:sp>
      <p:cxnSp>
        <p:nvCxnSpPr>
          <p:cNvPr id="308" name="Shape 308"/>
          <p:cNvCxnSpPr>
            <a:stCxn id="298" idx="3"/>
            <a:endCxn id="290" idx="1"/>
          </p:cNvCxnSpPr>
          <p:nvPr/>
        </p:nvCxnSpPr>
        <p:spPr>
          <a:xfrm>
            <a:off x="6487306" y="1506108"/>
            <a:ext cx="943500" cy="506399"/>
          </a:xfrm>
          <a:prstGeom prst="straightConnector1">
            <a:avLst/>
          </a:prstGeom>
          <a:noFill/>
          <a:ln w="38100" cap="flat" cmpd="sng">
            <a:solidFill>
              <a:srgbClr val="773F9B"/>
            </a:solidFill>
            <a:prstDash val="solid"/>
            <a:miter/>
            <a:headEnd type="none" w="med" len="med"/>
            <a:tailEnd type="triangle" w="lg" len="lg"/>
          </a:ln>
        </p:spPr>
      </p:cxnSp>
      <p:pic>
        <p:nvPicPr>
          <p:cNvPr id="309" name="Shape 309" descr="mailorg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73125" y="2795152"/>
            <a:ext cx="1800771" cy="1005492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Shape 310"/>
          <p:cNvSpPr/>
          <p:nvPr/>
        </p:nvSpPr>
        <p:spPr>
          <a:xfrm>
            <a:off x="5055121" y="3250258"/>
            <a:ext cx="1171708" cy="449587"/>
          </a:xfrm>
          <a:prstGeom prst="can">
            <a:avLst>
              <a:gd name="adj" fmla="val 25000"/>
            </a:avLst>
          </a:prstGeom>
          <a:solidFill>
            <a:srgbClr val="CCFFCC"/>
          </a:solidFill>
          <a:ln>
            <a:noFill/>
          </a:ln>
        </p:spPr>
        <p:txBody>
          <a:bodyPr lIns="28575" tIns="28575" rIns="28575" bIns="2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ct val="25000"/>
              <a:buFont typeface="Cabin"/>
              <a:buNone/>
            </a:pPr>
            <a:r>
              <a:rPr lang="pl" sz="1500" b="0" i="0" u="none" strike="noStrike" cap="none" baseline="0">
                <a:solidFill>
                  <a:srgbClr val="660066"/>
                </a:solidFill>
                <a:latin typeface="Arial Regular" charset="0"/>
                <a:ea typeface="Arial Regular" charset="0"/>
                <a:cs typeface="Arial Regular" charset="0"/>
                <a:sym typeface="Cabin"/>
              </a:rPr>
              <a:t>gline.js</a:t>
            </a:r>
          </a:p>
        </p:txBody>
      </p:sp>
      <p:sp>
        <p:nvSpPr>
          <p:cNvPr id="311" name="Shape 311"/>
          <p:cNvSpPr/>
          <p:nvPr/>
        </p:nvSpPr>
        <p:spPr>
          <a:xfrm>
            <a:off x="7355205" y="4013763"/>
            <a:ext cx="1245610" cy="638976"/>
          </a:xfrm>
          <a:prstGeom prst="can">
            <a:avLst>
              <a:gd name="adj" fmla="val 25000"/>
            </a:avLst>
          </a:prstGeom>
          <a:solidFill>
            <a:srgbClr val="92D050"/>
          </a:solidFill>
          <a:ln>
            <a:noFill/>
          </a:ln>
        </p:spPr>
        <p:txBody>
          <a:bodyPr lIns="28575" tIns="28575" rIns="28575" bIns="2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ct val="25000"/>
              <a:buFont typeface="Cabin"/>
              <a:buNone/>
            </a:pPr>
            <a:r>
              <a:rPr lang="pl" sz="1500" b="0" i="0" u="none" strike="noStrike" cap="none" baseline="0">
                <a:solidFill>
                  <a:srgbClr val="660066"/>
                </a:solidFill>
                <a:latin typeface="Arial Regular" charset="0"/>
                <a:ea typeface="Arial Regular" charset="0"/>
                <a:cs typeface="Arial Regular" charset="0"/>
                <a:sym typeface="Cabin"/>
              </a:rPr>
              <a:t>gline.htm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ct val="25000"/>
              <a:buFont typeface="Cabin"/>
              <a:buNone/>
            </a:pPr>
            <a:r>
              <a:rPr lang="pl" sz="1500" b="0" i="0" u="none" strike="noStrike" cap="none" baseline="0">
                <a:solidFill>
                  <a:srgbClr val="660066"/>
                </a:solidFill>
                <a:latin typeface="Arial Regular" charset="0"/>
                <a:ea typeface="Arial Regular" charset="0"/>
                <a:cs typeface="Arial Regular" charset="0"/>
                <a:sym typeface="Cabin"/>
              </a:rPr>
              <a:t>d3.js</a:t>
            </a:r>
          </a:p>
        </p:txBody>
      </p:sp>
      <p:cxnSp>
        <p:nvCxnSpPr>
          <p:cNvPr id="312" name="Shape 312"/>
          <p:cNvCxnSpPr>
            <a:endCxn id="309" idx="2"/>
          </p:cNvCxnSpPr>
          <p:nvPr/>
        </p:nvCxnSpPr>
        <p:spPr>
          <a:xfrm flipV="1">
            <a:off x="7973510" y="3800644"/>
            <a:ext cx="1" cy="272897"/>
          </a:xfrm>
          <a:prstGeom prst="straightConnector1">
            <a:avLst/>
          </a:prstGeom>
          <a:noFill/>
          <a:ln w="38100" cap="flat" cmpd="sng">
            <a:solidFill>
              <a:srgbClr val="773F9B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313" name="Shape 313"/>
          <p:cNvCxnSpPr>
            <a:stCxn id="306" idx="3"/>
            <a:endCxn id="310" idx="1"/>
          </p:cNvCxnSpPr>
          <p:nvPr/>
        </p:nvCxnSpPr>
        <p:spPr>
          <a:xfrm>
            <a:off x="4585221" y="2369190"/>
            <a:ext cx="1055700" cy="881100"/>
          </a:xfrm>
          <a:prstGeom prst="straightConnector1">
            <a:avLst/>
          </a:prstGeom>
          <a:noFill/>
          <a:ln w="38100" cap="flat" cmpd="sng">
            <a:solidFill>
              <a:srgbClr val="773F9B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314" name="Shape 314"/>
          <p:cNvSpPr txBox="1"/>
          <p:nvPr/>
        </p:nvSpPr>
        <p:spPr>
          <a:xfrm>
            <a:off x="4481975" y="2508400"/>
            <a:ext cx="1161300" cy="334799"/>
          </a:xfrm>
          <a:prstGeom prst="rect">
            <a:avLst/>
          </a:prstGeom>
          <a:solidFill>
            <a:srgbClr val="773F9B"/>
          </a:solidFill>
          <a:ln>
            <a:noFill/>
          </a:ln>
        </p:spPr>
        <p:txBody>
          <a:bodyPr lIns="28575" tIns="28575" rIns="28575" bIns="2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pl" sz="1800" b="0" i="0" u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gline</a:t>
            </a:r>
            <a:r>
              <a:rPr lang="pl" sz="18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.py</a:t>
            </a:r>
          </a:p>
        </p:txBody>
      </p:sp>
      <p:cxnSp>
        <p:nvCxnSpPr>
          <p:cNvPr id="315" name="Shape 315"/>
          <p:cNvCxnSpPr>
            <a:endCxn id="309" idx="1"/>
          </p:cNvCxnSpPr>
          <p:nvPr/>
        </p:nvCxnSpPr>
        <p:spPr>
          <a:xfrm rot="10800000" flipH="1">
            <a:off x="6226825" y="3297899"/>
            <a:ext cx="846300" cy="100200"/>
          </a:xfrm>
          <a:prstGeom prst="straightConnector1">
            <a:avLst/>
          </a:prstGeom>
          <a:noFill/>
          <a:ln w="38100" cap="flat" cmpd="sng">
            <a:solidFill>
              <a:srgbClr val="773F9B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306" name="Shape 306"/>
          <p:cNvSpPr/>
          <p:nvPr/>
        </p:nvSpPr>
        <p:spPr>
          <a:xfrm>
            <a:off x="3847034" y="1919603"/>
            <a:ext cx="1476374" cy="449587"/>
          </a:xfrm>
          <a:prstGeom prst="can">
            <a:avLst>
              <a:gd name="adj" fmla="val 25000"/>
            </a:avLst>
          </a:prstGeom>
          <a:blipFill rotWithShape="1">
            <a:blip r:embed="rId4">
              <a:alphaModFix/>
            </a:blip>
            <a:tile tx="0" ty="0" sx="100000" sy="100000" flip="none" algn="tl"/>
          </a:blipFill>
          <a:ln>
            <a:noFill/>
          </a:ln>
        </p:spPr>
        <p:txBody>
          <a:bodyPr lIns="28575" tIns="28575" rIns="28575" bIns="28575" anchor="ctr" anchorCtr="0">
            <a:noAutofit/>
          </a:bodyPr>
          <a:lstStyle/>
          <a:p>
            <a:pPr lvl="0" algn="ctr" rtl="0">
              <a:buClr>
                <a:srgbClr val="660066"/>
              </a:buClr>
              <a:buSzPct val="25000"/>
            </a:pPr>
            <a:r>
              <a:rPr lang="pl" sz="1500" b="0" i="0" u="none" baseline="0">
                <a:solidFill>
                  <a:srgbClr val="660066"/>
                </a:solidFill>
                <a:latin typeface="Arial Regular" charset="0"/>
                <a:ea typeface="Arial Regular" charset="0"/>
                <a:cs typeface="Arial Regular" charset="0"/>
                <a:sym typeface="Cabin"/>
              </a:rPr>
              <a:t>content.sqlite</a:t>
            </a:r>
            <a:endParaRPr lang="pl" sz="1500" dirty="0">
              <a:solidFill>
                <a:srgbClr val="660066"/>
              </a:solidFill>
              <a:latin typeface="Arial Regular" charset="0"/>
              <a:ea typeface="Arial Regular" charset="0"/>
              <a:cs typeface="Arial Regular" charset="0"/>
              <a:sym typeface="Cabin"/>
            </a:endParaRPr>
          </a:p>
        </p:txBody>
      </p:sp>
      <p:sp>
        <p:nvSpPr>
          <p:cNvPr id="28" name="Shape 306"/>
          <p:cNvSpPr/>
          <p:nvPr/>
        </p:nvSpPr>
        <p:spPr>
          <a:xfrm>
            <a:off x="1966893" y="1388641"/>
            <a:ext cx="1476374" cy="449587"/>
          </a:xfrm>
          <a:prstGeom prst="can">
            <a:avLst>
              <a:gd name="adj" fmla="val 25000"/>
            </a:avLst>
          </a:prstGeom>
          <a:blipFill rotWithShape="1">
            <a:blip r:embed="rId4">
              <a:alphaModFix/>
            </a:blip>
            <a:tile tx="0" ty="0" sx="100000" sy="100000" flip="none" algn="tl"/>
          </a:blipFill>
          <a:ln>
            <a:noFill/>
          </a:ln>
        </p:spPr>
        <p:txBody>
          <a:bodyPr lIns="28575" tIns="28575" rIns="28575" bIns="2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ct val="25000"/>
              <a:buFont typeface="Cabin"/>
              <a:buNone/>
            </a:pPr>
            <a:r>
              <a:rPr lang="pl" sz="1500" b="0" i="0" u="none" strike="noStrike" cap="none" baseline="0">
                <a:solidFill>
                  <a:srgbClr val="660066"/>
                </a:solidFill>
                <a:latin typeface="Arial Regular" charset="0"/>
                <a:ea typeface="Arial Regular" charset="0"/>
                <a:cs typeface="Arial Regular" charset="0"/>
                <a:sym typeface="Cabin"/>
              </a:rPr>
              <a:t>mapping.sqlite</a:t>
            </a:r>
            <a:endParaRPr lang="pl" sz="1500" u="none" strike="noStrike" cap="none" dirty="0">
              <a:solidFill>
                <a:srgbClr val="660066"/>
              </a:solidFill>
              <a:latin typeface="Arial Regular" charset="0"/>
              <a:ea typeface="Arial Regular" charset="0"/>
              <a:cs typeface="Arial Regular" charset="0"/>
              <a:sym typeface="Cabin"/>
            </a:endParaRPr>
          </a:p>
        </p:txBody>
      </p:sp>
      <p:cxnSp>
        <p:nvCxnSpPr>
          <p:cNvPr id="29" name="Shape 301"/>
          <p:cNvCxnSpPr>
            <a:stCxn id="28" idx="4"/>
            <a:endCxn id="305" idx="1"/>
          </p:cNvCxnSpPr>
          <p:nvPr/>
        </p:nvCxnSpPr>
        <p:spPr>
          <a:xfrm flipV="1">
            <a:off x="3443267" y="1369750"/>
            <a:ext cx="499482" cy="243685"/>
          </a:xfrm>
          <a:prstGeom prst="straightConnector1">
            <a:avLst/>
          </a:prstGeom>
          <a:noFill/>
          <a:ln w="38100" cap="flat" cmpd="sng">
            <a:solidFill>
              <a:srgbClr val="773F9B"/>
            </a:solidFill>
            <a:prstDash val="solid"/>
            <a:miter/>
            <a:headEnd type="none" w="med" len="med"/>
            <a:tailEnd type="triangle" w="lg" len="lg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Shape 794"/>
          <p:cNvSpPr txBox="1">
            <a:spLocks noGrp="1"/>
          </p:cNvSpPr>
          <p:nvPr>
            <p:ph type="title" idx="4294967295"/>
          </p:nvPr>
        </p:nvSpPr>
        <p:spPr>
          <a:xfrm>
            <a:off x="822769" y="532210"/>
            <a:ext cx="7013925" cy="456307"/>
          </a:xfrm>
          <a:prstGeom prst="rect">
            <a:avLst/>
          </a:prstGeom>
        </p:spPr>
        <p:txBody>
          <a:bodyPr lIns="51427" tIns="51427" rIns="51427" bIns="51427" anchor="ctr" anchorCtr="0">
            <a:noAutofit/>
          </a:bodyPr>
          <a:lstStyle/>
          <a:p>
            <a:r>
              <a:rPr lang="pl" sz="2025"/>
              <a:t>Podziękowania dla współpracowników</a:t>
            </a:r>
          </a:p>
        </p:txBody>
      </p:sp>
      <p:pic>
        <p:nvPicPr>
          <p:cNvPr id="797" name="Shape 7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319" y="472219"/>
            <a:ext cx="576450" cy="57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8" name="Shape 79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17449" y="572456"/>
            <a:ext cx="1107337" cy="375975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Shape 799"/>
          <p:cNvSpPr txBox="1"/>
          <p:nvPr/>
        </p:nvSpPr>
        <p:spPr>
          <a:xfrm>
            <a:off x="4896225" y="1247091"/>
            <a:ext cx="3823706" cy="3167747"/>
          </a:xfrm>
          <a:prstGeom prst="rect">
            <a:avLst/>
          </a:prstGeom>
          <a:noFill/>
          <a:ln>
            <a:noFill/>
          </a:ln>
        </p:spPr>
        <p:txBody>
          <a:bodyPr lIns="51427" tIns="51427" rIns="51427" bIns="51427" anchor="t" anchorCtr="0">
            <a:noAutofit/>
          </a:bodyPr>
          <a:lstStyle/>
          <a:p>
            <a:r>
              <a:rPr lang="pl" sz="1013">
                <a:solidFill>
                  <a:srgbClr val="FFFFFF"/>
                </a:solidFill>
              </a:rPr>
              <a:t>...</a:t>
            </a:r>
          </a:p>
        </p:txBody>
      </p:sp>
      <p:sp>
        <p:nvSpPr>
          <p:cNvPr id="7" name="Shape 502">
            <a:extLst>
              <a:ext uri="{FF2B5EF4-FFF2-40B4-BE49-F238E27FC236}">
                <a16:creationId xmlns:a16="http://schemas.microsoft.com/office/drawing/2014/main" id="{CEF5E0F8-6601-4183-B7F6-313E4C9DD536}"/>
              </a:ext>
            </a:extLst>
          </p:cNvPr>
          <p:cNvSpPr txBox="1"/>
          <p:nvPr/>
        </p:nvSpPr>
        <p:spPr>
          <a:xfrm>
            <a:off x="678431" y="1291569"/>
            <a:ext cx="3823706" cy="3112552"/>
          </a:xfrm>
          <a:prstGeom prst="rect">
            <a:avLst/>
          </a:prstGeom>
          <a:noFill/>
          <a:ln>
            <a:noFill/>
          </a:ln>
        </p:spPr>
        <p:txBody>
          <a:bodyPr lIns="51427" tIns="51427" rIns="51427" bIns="51427" anchor="t" anchorCtr="0">
            <a:noAutofit/>
          </a:bodyPr>
          <a:lstStyle/>
          <a:p>
            <a:r>
              <a:rPr lang="pl" sz="1013" dirty="0">
                <a:solidFill>
                  <a:srgbClr val="FFFFFF"/>
                </a:solidFill>
              </a:rPr>
              <a:t>Copyright slajdów 2010 - Charles R. Severance </a:t>
            </a:r>
            <a:br>
              <a:rPr lang="pl" sz="1013" dirty="0">
                <a:solidFill>
                  <a:srgbClr val="FFFFFF"/>
                </a:solidFill>
              </a:rPr>
            </a:br>
            <a:r>
              <a:rPr lang="pl" sz="1013" dirty="0">
                <a:solidFill>
                  <a:srgbClr val="FFFFFF"/>
                </a:solidFill>
              </a:rPr>
              <a:t>(</a:t>
            </a:r>
            <a:r>
              <a:rPr lang="pl" sz="1013" u="sng" dirty="0">
                <a:solidFill>
                  <a:srgbClr val="FFFF00"/>
                </a:solidFill>
                <a:hlinkClick r:id="rId5"/>
              </a:rPr>
              <a:t>www.dr-chuck.com</a:t>
            </a:r>
            <a:r>
              <a:rPr lang="pl" sz="1013" dirty="0">
                <a:solidFill>
                  <a:srgbClr val="FFFFFF"/>
                </a:solidFill>
              </a:rPr>
              <a:t>)</a:t>
            </a:r>
            <a:r>
              <a:rPr lang="pl" sz="1013" dirty="0">
                <a:solidFill>
                  <a:schemeClr val="bg1"/>
                </a:solidFill>
              </a:rPr>
              <a:t> University of Michigan School of Information i</a:t>
            </a:r>
            <a:r>
              <a:rPr lang="pl" sz="1013" dirty="0">
                <a:solidFill>
                  <a:srgbClr val="FFFF00"/>
                </a:solidFill>
              </a:rPr>
              <a:t> </a:t>
            </a:r>
            <a:r>
              <a:rPr lang="pl" sz="1013" u="sng" dirty="0">
                <a:solidFill>
                  <a:srgbClr val="FFFF00"/>
                </a:solidFill>
                <a:hlinkClick r:id="rId6"/>
              </a:rPr>
              <a:t>open.umich.edu</a:t>
            </a:r>
            <a:r>
              <a:rPr lang="pl" sz="1013" dirty="0">
                <a:solidFill>
                  <a:srgbClr val="FFFF00"/>
                </a:solidFill>
              </a:rPr>
              <a:t> </a:t>
            </a:r>
            <a:r>
              <a:rPr lang="pl" sz="1013" dirty="0">
                <a:solidFill>
                  <a:srgbClr val="FFFFFF"/>
                </a:solidFill>
              </a:rPr>
              <a:t>dostępne na licencji Creative Commons Attribution 4.0.  Aby zachować zgodność z wymaganiami licencji należy pozostawić ten slajd na końcu każdej kopii tego dokumentu.  Po dokonaniu zmian, przy ponownej publikacji tych materiałów można dodać swoje nazwisko i nazwę organizacji do listy współpracowników</a:t>
            </a:r>
          </a:p>
          <a:p>
            <a:endParaRPr sz="1013" dirty="0">
              <a:solidFill>
                <a:srgbClr val="FFFFFF"/>
              </a:solidFill>
            </a:endParaRPr>
          </a:p>
          <a:p>
            <a:pPr lvl="0" algn="l" rtl="0">
              <a:spcBef>
                <a:spcPts val="0"/>
              </a:spcBef>
              <a:buNone/>
            </a:pPr>
            <a:r>
              <a:rPr lang="pl" sz="1050" b="0" i="0" u="none" baseline="0" dirty="0">
                <a:solidFill>
                  <a:srgbClr val="FFFFFF"/>
                </a:solidFill>
              </a:rPr>
              <a:t>Autorstwo pierwszej wersji: Charles Severance, </a:t>
            </a:r>
            <a:br>
              <a:rPr lang="en-US" sz="1050" b="0" i="0" u="none" baseline="0" dirty="0">
                <a:solidFill>
                  <a:srgbClr val="FFFFFF"/>
                </a:solidFill>
              </a:rPr>
            </a:br>
            <a:r>
              <a:rPr lang="pl" sz="1050" b="0" i="0" u="none" baseline="0" dirty="0">
                <a:solidFill>
                  <a:srgbClr val="FFFFFF"/>
                </a:solidFill>
              </a:rPr>
              <a:t>University of Michigan School of Information</a:t>
            </a:r>
            <a:endParaRPr lang="en-US" sz="1050" b="0" i="0" u="none" baseline="0" dirty="0">
              <a:solidFill>
                <a:srgbClr val="FFFFFF"/>
              </a:solidFill>
            </a:endParaRPr>
          </a:p>
          <a:p>
            <a:pPr lvl="0" algn="l" rtl="0">
              <a:spcBef>
                <a:spcPts val="0"/>
              </a:spcBef>
              <a:buNone/>
            </a:pPr>
            <a:endParaRPr lang="en-US" sz="1050" dirty="0">
              <a:solidFill>
                <a:srgbClr val="FFFFFF"/>
              </a:solidFill>
            </a:endParaRPr>
          </a:p>
          <a:p>
            <a:pPr lvl="0" algn="l" rtl="0">
              <a:spcBef>
                <a:spcPts val="0"/>
              </a:spcBef>
              <a:buNone/>
            </a:pPr>
            <a:r>
              <a:rPr lang="pl-PL" sz="1050" dirty="0">
                <a:solidFill>
                  <a:srgbClr val="FFFFFF"/>
                </a:solidFill>
              </a:rPr>
              <a:t>Polska wersja powstała z inicjatywy Wydziału Matematyki </a:t>
            </a:r>
            <a:br>
              <a:rPr lang="en-US" sz="1050" dirty="0">
                <a:solidFill>
                  <a:srgbClr val="FFFFFF"/>
                </a:solidFill>
              </a:rPr>
            </a:br>
            <a:r>
              <a:rPr lang="pl-PL" sz="1050" dirty="0">
                <a:solidFill>
                  <a:srgbClr val="FFFFFF"/>
                </a:solidFill>
              </a:rPr>
              <a:t>i Informatyki Uniwersytetu im. </a:t>
            </a:r>
            <a:r>
              <a:rPr lang="pl-PL" sz="1050">
                <a:solidFill>
                  <a:srgbClr val="FFFFFF"/>
                </a:solidFill>
              </a:rPr>
              <a:t>Adama Mickiewicza w Poznaniu</a:t>
            </a:r>
            <a:endParaRPr lang="pl" sz="1013" dirty="0">
              <a:solidFill>
                <a:srgbClr val="FFFFFF"/>
              </a:solidFill>
            </a:endParaRPr>
          </a:p>
          <a:p>
            <a:endParaRPr sz="1013" dirty="0">
              <a:solidFill>
                <a:srgbClr val="FFFFFF"/>
              </a:solidFill>
            </a:endParaRPr>
          </a:p>
          <a:p>
            <a:r>
              <a:rPr lang="pl" sz="1013" dirty="0">
                <a:solidFill>
                  <a:srgbClr val="FFFFFF"/>
                </a:solidFill>
              </a:rPr>
              <a:t>Tłumaczenie: Agata i Krzysztof Wierzbiccy, EnglishT.eu </a:t>
            </a:r>
          </a:p>
          <a:p>
            <a:endParaRPr lang="pl" sz="1013" dirty="0">
              <a:solidFill>
                <a:srgbClr val="FFFFFF"/>
              </a:solidFill>
            </a:endParaRPr>
          </a:p>
          <a:p>
            <a:r>
              <a:rPr lang="pl" sz="1013" dirty="0">
                <a:solidFill>
                  <a:srgbClr val="FFFFFF"/>
                </a:solidFill>
              </a:rPr>
              <a:t>... wstaw tu nowych współpracowników i tłumaczy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6" name="Shape 126"/>
          <p:cNvCxnSpPr/>
          <p:nvPr/>
        </p:nvCxnSpPr>
        <p:spPr>
          <a:xfrm>
            <a:off x="4262437" y="2674040"/>
            <a:ext cx="0" cy="948999"/>
          </a:xfrm>
          <a:prstGeom prst="straightConnector1">
            <a:avLst/>
          </a:prstGeom>
          <a:noFill/>
          <a:ln w="38100" cap="flat" cmpd="sng">
            <a:solidFill>
              <a:srgbClr val="773F9B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l" sz="4300" b="0" i="0" u="none" strike="noStrike" cap="none" baseline="0">
                <a:solidFill>
                  <a:srgbClr val="FFD966"/>
                </a:solidFill>
                <a:sym typeface="Cabin"/>
              </a:rPr>
              <a:t>Etapy analizy danych</a:t>
            </a:r>
          </a:p>
        </p:txBody>
      </p:sp>
      <p:pic>
        <p:nvPicPr>
          <p:cNvPr id="128" name="Shape 1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261937" y="1590570"/>
            <a:ext cx="1613701" cy="1083469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/>
          <p:nvPr/>
        </p:nvSpPr>
        <p:spPr>
          <a:xfrm>
            <a:off x="3540216" y="1733445"/>
            <a:ext cx="1476374" cy="940594"/>
          </a:xfrm>
          <a:prstGeom prst="can">
            <a:avLst>
              <a:gd name="adj" fmla="val 25000"/>
            </a:avLst>
          </a:prstGeom>
          <a:blipFill rotWithShape="1">
            <a:blip r:embed="rId4">
              <a:alphaModFix/>
            </a:blip>
            <a:tile tx="0" ty="0" sx="100000" sy="100000" flip="none" algn="tl"/>
          </a:blipFill>
          <a:ln>
            <a:noFill/>
          </a:ln>
        </p:spPr>
        <p:txBody>
          <a:bodyPr lIns="28575" tIns="28575" rIns="28575" bIns="2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Helvetica Neue"/>
              <a:buNone/>
            </a:pPr>
            <a:endParaRPr sz="1500" u="none" strike="noStrike" cap="none">
              <a:solidFill>
                <a:srgbClr val="FFFFFF"/>
              </a:solidFill>
              <a:latin typeface="Arial Regular" charset="0"/>
              <a:ea typeface="Arial Regular" charset="0"/>
              <a:cs typeface="Arial Regular" charset="0"/>
              <a:sym typeface="Cabin"/>
            </a:endParaRPr>
          </a:p>
        </p:txBody>
      </p:sp>
      <p:pic>
        <p:nvPicPr>
          <p:cNvPr id="130" name="Shape 130" descr="google-map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24687" y="1365678"/>
            <a:ext cx="1857375" cy="133541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/>
          <p:nvPr/>
        </p:nvSpPr>
        <p:spPr>
          <a:xfrm>
            <a:off x="3540216" y="3623040"/>
            <a:ext cx="1476374" cy="940594"/>
          </a:xfrm>
          <a:prstGeom prst="can">
            <a:avLst>
              <a:gd name="adj" fmla="val 25000"/>
            </a:avLst>
          </a:prstGeom>
          <a:blipFill rotWithShape="1">
            <a:blip r:embed="rId4">
              <a:alphaModFix/>
            </a:blip>
            <a:tile tx="0" ty="0" sx="100000" sy="100000" flip="none" algn="tl"/>
          </a:blipFill>
          <a:ln>
            <a:noFill/>
          </a:ln>
        </p:spPr>
        <p:txBody>
          <a:bodyPr lIns="28575" tIns="28575" rIns="28575" bIns="2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Helvetica Neue"/>
              <a:buNone/>
            </a:pPr>
            <a:endParaRPr sz="1500" u="none" strike="noStrike" cap="none">
              <a:solidFill>
                <a:srgbClr val="FFFFFF"/>
              </a:solidFill>
              <a:latin typeface="Arial Regular" charset="0"/>
              <a:ea typeface="Arial Regular" charset="0"/>
              <a:cs typeface="Arial Regular" charset="0"/>
              <a:sym typeface="Cabin"/>
            </a:endParaRPr>
          </a:p>
        </p:txBody>
      </p:sp>
      <p:cxnSp>
        <p:nvCxnSpPr>
          <p:cNvPr id="132" name="Shape 132"/>
          <p:cNvCxnSpPr>
            <a:stCxn id="128" idx="3"/>
            <a:endCxn id="129" idx="2"/>
          </p:cNvCxnSpPr>
          <p:nvPr/>
        </p:nvCxnSpPr>
        <p:spPr>
          <a:xfrm>
            <a:off x="1875639" y="2132305"/>
            <a:ext cx="1664700" cy="71400"/>
          </a:xfrm>
          <a:prstGeom prst="straightConnector1">
            <a:avLst/>
          </a:prstGeom>
          <a:noFill/>
          <a:ln w="38100" cap="flat" cmpd="sng">
            <a:solidFill>
              <a:srgbClr val="773F9B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133" name="Shape 133"/>
          <p:cNvSpPr txBox="1"/>
          <p:nvPr/>
        </p:nvSpPr>
        <p:spPr>
          <a:xfrm>
            <a:off x="2197108" y="1976435"/>
            <a:ext cx="851603" cy="369331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chemeClr val="accent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28575" tIns="28575" rIns="28575" bIns="2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pl" b="0" i="0" u="none" strike="noStrike" cap="none" baseline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Zbieranie</a:t>
            </a:r>
            <a:endParaRPr lang="pl" sz="2000" b="0" i="0" u="none" strike="noStrike" cap="none" baseline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34" name="Shape 134"/>
          <p:cNvCxnSpPr>
            <a:stCxn id="131" idx="4"/>
            <a:endCxn id="130" idx="1"/>
          </p:cNvCxnSpPr>
          <p:nvPr/>
        </p:nvCxnSpPr>
        <p:spPr>
          <a:xfrm rot="10800000" flipH="1">
            <a:off x="5016590" y="2033537"/>
            <a:ext cx="2008199" cy="2059800"/>
          </a:xfrm>
          <a:prstGeom prst="straightConnector1">
            <a:avLst/>
          </a:prstGeom>
          <a:noFill/>
          <a:ln w="38100" cap="flat" cmpd="sng">
            <a:solidFill>
              <a:srgbClr val="773F9B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135" name="Shape 135"/>
          <p:cNvCxnSpPr>
            <a:stCxn id="131" idx="4"/>
          </p:cNvCxnSpPr>
          <p:nvPr/>
        </p:nvCxnSpPr>
        <p:spPr>
          <a:xfrm>
            <a:off x="5016590" y="4093337"/>
            <a:ext cx="1856399" cy="0"/>
          </a:xfrm>
          <a:prstGeom prst="straightConnector1">
            <a:avLst/>
          </a:prstGeom>
          <a:noFill/>
          <a:ln w="38100" cap="flat" cmpd="sng">
            <a:solidFill>
              <a:srgbClr val="773F9B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136" name="Shape 136"/>
          <p:cNvSpPr txBox="1"/>
          <p:nvPr/>
        </p:nvSpPr>
        <p:spPr>
          <a:xfrm>
            <a:off x="5454053" y="3907631"/>
            <a:ext cx="981573" cy="369331"/>
          </a:xfrm>
          <a:prstGeom prst="rect">
            <a:avLst/>
          </a:prstGeom>
          <a:solidFill>
            <a:srgbClr val="773F9B"/>
          </a:solidFill>
          <a:ln>
            <a:noFill/>
          </a:ln>
        </p:spPr>
        <p:txBody>
          <a:bodyPr lIns="28575" tIns="28575" rIns="28575" bIns="2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pl" sz="20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Analiza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5572692" y="2674040"/>
            <a:ext cx="1096961" cy="369331"/>
          </a:xfrm>
          <a:prstGeom prst="rect">
            <a:avLst/>
          </a:prstGeom>
          <a:solidFill>
            <a:srgbClr val="773F9B"/>
          </a:solidFill>
          <a:ln>
            <a:noFill/>
          </a:ln>
        </p:spPr>
        <p:txBody>
          <a:bodyPr lIns="28575" tIns="28575" rIns="28575" bIns="2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pl" b="0" i="0" u="none" strike="noStrike" cap="none" baseline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Wizualizacja</a:t>
            </a:r>
            <a:endParaRPr lang="pl" sz="2000" b="0" i="0" u="none" strike="noStrike" cap="none" baseline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8" name="Shape 138"/>
          <p:cNvSpPr txBox="1"/>
          <p:nvPr/>
        </p:nvSpPr>
        <p:spPr>
          <a:xfrm>
            <a:off x="3405187" y="2812256"/>
            <a:ext cx="1746299" cy="565394"/>
          </a:xfrm>
          <a:prstGeom prst="rect">
            <a:avLst/>
          </a:prstGeom>
          <a:solidFill>
            <a:srgbClr val="773F9B"/>
          </a:solidFill>
          <a:ln>
            <a:noFill/>
          </a:ln>
        </p:spPr>
        <p:txBody>
          <a:bodyPr lIns="28575" tIns="28575" rIns="28575" bIns="2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pl" sz="2000" b="0" i="0" u="none" strike="noStrike" cap="none" baseline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Czyszczenie/ Przetwarzanie</a:t>
            </a:r>
          </a:p>
        </p:txBody>
      </p:sp>
      <p:sp>
        <p:nvSpPr>
          <p:cNvPr id="139" name="Shape 139"/>
          <p:cNvSpPr txBox="1"/>
          <p:nvPr/>
        </p:nvSpPr>
        <p:spPr>
          <a:xfrm>
            <a:off x="7024687" y="3701700"/>
            <a:ext cx="2119312" cy="836767"/>
          </a:xfrm>
          <a:prstGeom prst="rect">
            <a:avLst/>
          </a:prstGeom>
          <a:noFill/>
          <a:ln>
            <a:noFill/>
          </a:ln>
        </p:spPr>
        <p:txBody>
          <a:bodyPr lIns="28575" tIns="28575" rIns="28575" bIns="285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" sz="10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(5, 1.0, 0.985, 3, u'http://www.dr..')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" sz="10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(3, 1.0, 2.135, 4, u'http://www.dr..')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" sz="10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(1, 1.0, 0.659, 2, u'http://www.dr..')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" sz="10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(1, 1.0, 0.659, 5, u'http://www.dr..')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" sz="10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....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x="697706" y="1810296"/>
            <a:ext cx="943300" cy="611705"/>
          </a:xfrm>
          <a:prstGeom prst="rect">
            <a:avLst/>
          </a:prstGeom>
          <a:noFill/>
          <a:ln>
            <a:noFill/>
          </a:ln>
        </p:spPr>
        <p:txBody>
          <a:bodyPr lIns="28575" tIns="28575" rIns="28575" bIns="2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ct val="25000"/>
              <a:buFont typeface="Helvetica Neue"/>
              <a:buNone/>
            </a:pPr>
            <a:r>
              <a:rPr lang="pl" sz="1800" b="0" i="0" u="none" strike="noStrike" cap="none" baseline="0" dirty="0">
                <a:solidFill>
                  <a:srgbClr val="6600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Źródło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ct val="25000"/>
              <a:buFont typeface="Helvetica Neue"/>
              <a:buNone/>
            </a:pPr>
            <a:r>
              <a:rPr lang="pl" sz="1800" b="0" i="0" u="none" strike="noStrike" cap="none" baseline="0" dirty="0">
                <a:solidFill>
                  <a:srgbClr val="6600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danych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l" sz="3600" b="0" i="0" u="none" strike="noStrike" cap="none" baseline="0">
                <a:solidFill>
                  <a:srgbClr val="FFD966"/>
                </a:solidFill>
                <a:sym typeface="Cabin"/>
              </a:rPr>
              <a:t>Wiele technologii ekstrakcji danych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50081" y="1723740"/>
            <a:ext cx="7836750" cy="2948328"/>
          </a:xfrm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457200" marR="0" lvl="0" indent="-431800" algn="l" rtl="0">
              <a:spcBef>
                <a:spcPts val="0"/>
              </a:spcBef>
              <a:buClr>
                <a:srgbClr val="FFFFFF"/>
              </a:buClr>
              <a:buSzPct val="100000"/>
              <a:buFont typeface="Cabin"/>
            </a:pPr>
            <a:r>
              <a:rPr lang="pl" sz="3200" b="0" i="0" u="none" strike="noStrike" cap="none" baseline="30000" dirty="0">
                <a:solidFill>
                  <a:srgbClr val="FFFFFF"/>
                </a:solidFill>
                <a:sym typeface="Cabin"/>
                <a:hlinkClick r:id="rId3"/>
              </a:rPr>
              <a:t>https://hadoop.apache.org/</a:t>
            </a:r>
            <a:r>
              <a:rPr lang="en-US" sz="3200" b="0" i="0" u="none" strike="noStrike" cap="none" baseline="30000" dirty="0">
                <a:solidFill>
                  <a:srgbClr val="FFFFFF"/>
                </a:solidFill>
                <a:sym typeface="Cabin"/>
              </a:rPr>
              <a:t> </a:t>
            </a:r>
            <a:endParaRPr lang="pl" sz="3200" b="0" i="0" u="none" strike="noStrike" cap="none" baseline="30000" dirty="0">
              <a:solidFill>
                <a:srgbClr val="FFFFFF"/>
              </a:solidFill>
              <a:sym typeface="Cabin"/>
            </a:endParaRPr>
          </a:p>
          <a:p>
            <a:pPr marL="457200" marR="0" lvl="0" indent="-431800" algn="l" rtl="0">
              <a:spcBef>
                <a:spcPts val="2000"/>
              </a:spcBef>
              <a:buClr>
                <a:srgbClr val="FFFFFF"/>
              </a:buClr>
              <a:buSzPct val="100000"/>
              <a:buFont typeface="Cabin"/>
            </a:pPr>
            <a:r>
              <a:rPr lang="pl" sz="3200" b="0" i="0" u="none" strike="noStrike" cap="none" baseline="30000" dirty="0">
                <a:solidFill>
                  <a:srgbClr val="FFFFFF"/>
                </a:solidFill>
                <a:sym typeface="Cabin"/>
                <a:hlinkClick r:id="rId4"/>
              </a:rPr>
              <a:t>http</a:t>
            </a:r>
            <a:r>
              <a:rPr lang="en-US" sz="3200" b="0" i="0" u="none" strike="noStrike" cap="none" baseline="30000" dirty="0">
                <a:solidFill>
                  <a:srgbClr val="FFFFFF"/>
                </a:solidFill>
                <a:sym typeface="Cabin"/>
                <a:hlinkClick r:id="rId4"/>
              </a:rPr>
              <a:t>s</a:t>
            </a:r>
            <a:r>
              <a:rPr lang="pl" sz="3200" b="0" i="0" u="none" strike="noStrike" cap="none" baseline="30000" dirty="0">
                <a:solidFill>
                  <a:srgbClr val="FFFFFF"/>
                </a:solidFill>
                <a:sym typeface="Cabin"/>
                <a:hlinkClick r:id="rId4"/>
              </a:rPr>
              <a:t>://spark.apache.org/</a:t>
            </a:r>
            <a:r>
              <a:rPr lang="en-US" sz="3200" b="0" i="0" u="none" strike="noStrike" cap="none" baseline="30000" dirty="0">
                <a:solidFill>
                  <a:srgbClr val="FFFFFF"/>
                </a:solidFill>
                <a:sym typeface="Cabin"/>
              </a:rPr>
              <a:t> </a:t>
            </a:r>
            <a:endParaRPr lang="pl" sz="3200" b="0" i="0" u="none" strike="noStrike" cap="none" baseline="30000" dirty="0">
              <a:solidFill>
                <a:srgbClr val="FFFFFF"/>
              </a:solidFill>
              <a:sym typeface="Cabin"/>
            </a:endParaRPr>
          </a:p>
          <a:p>
            <a:pPr marL="457200" marR="0" lvl="0" indent="-431800" algn="l" rtl="0">
              <a:spcBef>
                <a:spcPts val="2000"/>
              </a:spcBef>
              <a:buClr>
                <a:srgbClr val="FFFFFF"/>
              </a:buClr>
              <a:buSzPct val="100000"/>
              <a:buFont typeface="Cabin"/>
            </a:pPr>
            <a:r>
              <a:rPr lang="pl" sz="3200" b="0" i="0" u="none" strike="noStrike" cap="none" baseline="30000" dirty="0">
                <a:solidFill>
                  <a:srgbClr val="FFFFFF"/>
                </a:solidFill>
                <a:sym typeface="Cabin"/>
                <a:hlinkClick r:id="rId5"/>
              </a:rPr>
              <a:t>https://aws.amazon.com/redshift/</a:t>
            </a:r>
            <a:r>
              <a:rPr lang="en-US" sz="3200" b="0" i="0" u="none" strike="noStrike" cap="none" baseline="30000" dirty="0">
                <a:solidFill>
                  <a:srgbClr val="FFFFFF"/>
                </a:solidFill>
                <a:sym typeface="Cabin"/>
              </a:rPr>
              <a:t> </a:t>
            </a:r>
            <a:endParaRPr lang="pl" sz="3200" b="0" i="0" u="none" strike="noStrike" cap="none" baseline="30000" dirty="0">
              <a:solidFill>
                <a:srgbClr val="FFFFFF"/>
              </a:solidFill>
              <a:sym typeface="Cabin"/>
            </a:endParaRPr>
          </a:p>
          <a:p>
            <a:pPr marL="457200" marR="0" lvl="0" indent="-431800" algn="l" rtl="0">
              <a:spcBef>
                <a:spcPts val="2000"/>
              </a:spcBef>
              <a:buClr>
                <a:srgbClr val="FFFFFF"/>
              </a:buClr>
              <a:buSzPct val="100000"/>
              <a:buFont typeface="Cabin"/>
            </a:pPr>
            <a:r>
              <a:rPr lang="pl" sz="3200" b="0" i="0" u="none" strike="noStrike" cap="none" baseline="30000" dirty="0">
                <a:solidFill>
                  <a:srgbClr val="FFFFFF"/>
                </a:solidFill>
                <a:sym typeface="Cabin"/>
                <a:hlinkClick r:id="rId6"/>
              </a:rPr>
              <a:t>http</a:t>
            </a:r>
            <a:r>
              <a:rPr lang="en-US" sz="3200" b="0" i="0" u="none" strike="noStrike" cap="none" baseline="30000" dirty="0">
                <a:solidFill>
                  <a:srgbClr val="FFFFFF"/>
                </a:solidFill>
                <a:sym typeface="Cabin"/>
                <a:hlinkClick r:id="rId6"/>
              </a:rPr>
              <a:t>s</a:t>
            </a:r>
            <a:r>
              <a:rPr lang="pl" sz="3200" b="0" i="0" u="none" strike="noStrike" cap="none" baseline="30000" dirty="0">
                <a:solidFill>
                  <a:srgbClr val="FFFFFF"/>
                </a:solidFill>
                <a:sym typeface="Cabin"/>
                <a:hlinkClick r:id="rId6"/>
              </a:rPr>
              <a:t>://community.pentaho.com/</a:t>
            </a:r>
            <a:r>
              <a:rPr lang="en-US" sz="3200" b="0" i="0" u="none" strike="noStrike" cap="none" baseline="30000" dirty="0">
                <a:solidFill>
                  <a:srgbClr val="FFFFFF"/>
                </a:solidFill>
                <a:sym typeface="Cabin"/>
              </a:rPr>
              <a:t> </a:t>
            </a:r>
            <a:endParaRPr lang="pl" sz="3200" b="0" i="0" u="none" strike="noStrike" cap="none" baseline="30000" dirty="0">
              <a:solidFill>
                <a:srgbClr val="FFFFFF"/>
              </a:solidFill>
              <a:sym typeface="Cabin"/>
            </a:endParaRPr>
          </a:p>
          <a:p>
            <a:pPr marL="457200" marR="0" lvl="0" indent="-431800" algn="l" rtl="0">
              <a:spcBef>
                <a:spcPts val="2000"/>
              </a:spcBef>
              <a:buClr>
                <a:srgbClr val="FFFFFF"/>
              </a:buClr>
              <a:buSzPct val="100000"/>
              <a:buFont typeface="Cabin"/>
            </a:pPr>
            <a:r>
              <a:rPr lang="pl" sz="3200" b="0" i="0" u="none" strike="noStrike" cap="none" baseline="30000" dirty="0">
                <a:solidFill>
                  <a:srgbClr val="FFFFFF"/>
                </a:solidFill>
                <a:sym typeface="Cabin"/>
              </a:rPr>
              <a:t>....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l" sz="4300" b="0" i="0" u="none" strike="noStrike" cap="none" baseline="0">
                <a:solidFill>
                  <a:srgbClr val="FFD966"/>
                </a:solidFill>
                <a:sym typeface="Cabin"/>
              </a:rPr>
              <a:t>"Pobieranie na własny użytek"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50081" y="1622937"/>
            <a:ext cx="7836750" cy="1189481"/>
          </a:xfrm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t" anchorCtr="0">
            <a:noAutofit/>
          </a:bodyPr>
          <a:lstStyle/>
          <a:p>
            <a:pPr marL="101600" marR="0" lvl="0" indent="0" algn="l" rtl="0">
              <a:spcBef>
                <a:spcPts val="0"/>
              </a:spcBef>
              <a:buClr>
                <a:srgbClr val="FFFFFF"/>
              </a:buClr>
              <a:buSzPct val="100000"/>
              <a:buNone/>
            </a:pPr>
            <a:r>
              <a:rPr lang="pl" sz="2000" b="0" i="0" u="none" strike="noStrike" cap="none" baseline="0" dirty="0">
                <a:solidFill>
                  <a:srgbClr val="FFFFFF"/>
                </a:solidFill>
                <a:sym typeface="Cabin"/>
              </a:rPr>
              <a:t>Naszym celem jest zostanie lepszymi programistami </a:t>
            </a:r>
            <a:r>
              <a:rPr lang="pl" sz="2000" b="0" i="0" u="none" baseline="0" dirty="0">
                <a:solidFill>
                  <a:srgbClr val="FFFFFF"/>
                </a:solidFill>
                <a:sym typeface="Cabin"/>
              </a:rPr>
              <a:t>–</a:t>
            </a:r>
            <a:r>
              <a:rPr lang="pl" sz="2000" b="0" i="0" u="none" strike="noStrike" cap="none" baseline="0" dirty="0">
                <a:solidFill>
                  <a:srgbClr val="FFFFFF"/>
                </a:solidFill>
                <a:sym typeface="Cabin"/>
              </a:rPr>
              <a:t> nie ekspertami w pozyskiwaniu danych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l" sz="4300" b="0" i="0" u="none" strike="noStrike" cap="none" baseline="0">
                <a:solidFill>
                  <a:srgbClr val="FFD966"/>
                </a:solidFill>
                <a:sym typeface="Cabin"/>
              </a:rPr>
              <a:t>GeoData</a:t>
            </a:r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50081" y="1464469"/>
            <a:ext cx="4218698" cy="3207599"/>
          </a:xfrm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457200" marR="0" lvl="0" indent="-355600" algn="l" rtl="0">
              <a:spcBef>
                <a:spcPts val="0"/>
              </a:spcBef>
              <a:buClr>
                <a:srgbClr val="FFFFFF"/>
              </a:buClr>
              <a:buSzPct val="100000"/>
              <a:buFont typeface="Cabin"/>
            </a:pPr>
            <a:r>
              <a:rPr lang="pl" sz="1800" b="0" i="0" u="none" strike="noStrike" cap="none" baseline="0" dirty="0">
                <a:solidFill>
                  <a:srgbClr val="FFFFFF"/>
                </a:solidFill>
                <a:sym typeface="Cabin"/>
              </a:rPr>
              <a:t>Budowanie mapy </a:t>
            </a:r>
            <a:r>
              <a:rPr lang="en-US" sz="1800" b="0" i="0" u="none" strike="noStrike" cap="none" baseline="0" dirty="0">
                <a:solidFill>
                  <a:srgbClr val="FFFFFF"/>
                </a:solidFill>
                <a:sym typeface="Cabin"/>
              </a:rPr>
              <a:t>OpenStreetMap</a:t>
            </a:r>
            <a:r>
              <a:rPr lang="pl" sz="1800" b="0" i="0" u="none" strike="noStrike" cap="none" baseline="0" dirty="0">
                <a:solidFill>
                  <a:srgbClr val="FFFFFF"/>
                </a:solidFill>
                <a:sym typeface="Cabin"/>
              </a:rPr>
              <a:t> z danych wprowadzonych przez użytkowników</a:t>
            </a:r>
          </a:p>
          <a:p>
            <a:pPr marL="457200" marR="0" lvl="0" indent="-355600" algn="l" rtl="0">
              <a:spcBef>
                <a:spcPts val="2000"/>
              </a:spcBef>
              <a:buClr>
                <a:srgbClr val="FFFFFF"/>
              </a:buClr>
              <a:buSzPct val="100000"/>
              <a:buFont typeface="Cabin"/>
            </a:pPr>
            <a:r>
              <a:rPr lang="pl" sz="1800" b="0" i="0" u="none" strike="noStrike" cap="none" baseline="0" dirty="0">
                <a:solidFill>
                  <a:srgbClr val="FFFFFF"/>
                </a:solidFill>
                <a:sym typeface="Cabin"/>
              </a:rPr>
              <a:t>Wykorzystuje API </a:t>
            </a:r>
            <a:r>
              <a:rPr lang="en-US" sz="1800" b="0" i="0" u="none" strike="noStrike" cap="none" baseline="0" dirty="0" err="1">
                <a:solidFill>
                  <a:srgbClr val="FFFFFF"/>
                </a:solidFill>
                <a:sym typeface="Cabin"/>
              </a:rPr>
              <a:t>Nominatim</a:t>
            </a:r>
            <a:endParaRPr lang="pl" sz="1800" b="0" i="0" u="none" strike="noStrike" cap="none" baseline="0" dirty="0">
              <a:solidFill>
                <a:srgbClr val="FFFFFF"/>
              </a:solidFill>
              <a:sym typeface="Cabin"/>
            </a:endParaRPr>
          </a:p>
          <a:p>
            <a:pPr marL="457200" marR="0" lvl="0" indent="-355600" algn="l" rtl="0">
              <a:spcBef>
                <a:spcPts val="2000"/>
              </a:spcBef>
              <a:buClr>
                <a:srgbClr val="FFFFFF"/>
              </a:buClr>
              <a:buSzPct val="100000"/>
              <a:buFont typeface="Cabin"/>
            </a:pPr>
            <a:r>
              <a:rPr lang="pl" sz="1800" b="0" i="0" u="none" strike="noStrike" cap="none" baseline="0" dirty="0">
                <a:solidFill>
                  <a:srgbClr val="FFFFFF"/>
                </a:solidFill>
                <a:sym typeface="Cabin"/>
              </a:rPr>
              <a:t>Zapisuje dane w bazie, aby unikać limitu zapytań i pozwalać na wznawianie pobierania</a:t>
            </a:r>
          </a:p>
          <a:p>
            <a:pPr marL="457200" marR="0" lvl="0" indent="-355600" algn="l" rtl="0">
              <a:spcBef>
                <a:spcPts val="2000"/>
              </a:spcBef>
              <a:buClr>
                <a:srgbClr val="FFFFFF"/>
              </a:buClr>
              <a:buSzPct val="100000"/>
              <a:buFont typeface="Cabin"/>
            </a:pPr>
            <a:r>
              <a:rPr lang="pl" sz="1800" b="0" i="0" u="none" strike="noStrike" cap="none" baseline="0" dirty="0">
                <a:solidFill>
                  <a:srgbClr val="FFFFFF"/>
                </a:solidFill>
                <a:sym typeface="Cabin"/>
              </a:rPr>
              <a:t>Wizualizacja w przeglądarce przy użyciu </a:t>
            </a:r>
            <a:r>
              <a:rPr lang="en-US" sz="1800" b="0" i="0" u="none" strike="noStrike" cap="none" baseline="0" dirty="0" err="1">
                <a:solidFill>
                  <a:srgbClr val="FFFFFF"/>
                </a:solidFill>
                <a:sym typeface="Cabin"/>
              </a:rPr>
              <a:t>biblioteki</a:t>
            </a:r>
            <a:r>
              <a:rPr lang="en-US" sz="1800" b="0" i="0" u="none" strike="noStrike" cap="none" baseline="0" dirty="0">
                <a:solidFill>
                  <a:srgbClr val="FFFFFF"/>
                </a:solidFill>
                <a:sym typeface="Cabin"/>
              </a:rPr>
              <a:t> </a:t>
            </a:r>
            <a:r>
              <a:rPr lang="en-US" sz="1800" b="0" i="0" u="none" strike="noStrike" cap="none" baseline="0" dirty="0" err="1">
                <a:solidFill>
                  <a:srgbClr val="FFFFFF"/>
                </a:solidFill>
                <a:sym typeface="Cabin"/>
              </a:rPr>
              <a:t>OpenLayers</a:t>
            </a:r>
            <a:endParaRPr lang="pl" sz="1800" b="0" i="0" u="none" strike="noStrike" cap="none" baseline="0" dirty="0">
              <a:solidFill>
                <a:srgbClr val="FFFFFF"/>
              </a:solidFill>
              <a:sym typeface="Cabin"/>
            </a:endParaRPr>
          </a:p>
        </p:txBody>
      </p:sp>
      <p:pic>
        <p:nvPicPr>
          <p:cNvPr id="159" name="Shape 159" descr="google-map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32195" y="1706398"/>
            <a:ext cx="3598415" cy="2587196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Shape 160"/>
          <p:cNvSpPr/>
          <p:nvPr/>
        </p:nvSpPr>
        <p:spPr>
          <a:xfrm>
            <a:off x="5043499" y="4574897"/>
            <a:ext cx="3717348" cy="282769"/>
          </a:xfrm>
          <a:prstGeom prst="rect">
            <a:avLst/>
          </a:prstGeom>
          <a:noFill/>
          <a:ln>
            <a:noFill/>
          </a:ln>
        </p:spPr>
        <p:txBody>
          <a:bodyPr lIns="51425" tIns="25700" rIns="51425" bIns="2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" sz="2300" b="0" i="0" u="none" strike="noStrike" cap="none" baseline="30000" dirty="0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http</a:t>
            </a:r>
            <a:r>
              <a:rPr lang="en-US" sz="2300" b="0" i="0" u="none" strike="noStrike" cap="none" baseline="30000" dirty="0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s</a:t>
            </a:r>
            <a:r>
              <a:rPr lang="pl" sz="2300" b="0" i="0" u="none" strike="noStrike" cap="none" baseline="30000" dirty="0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://</a:t>
            </a:r>
            <a:r>
              <a:rPr lang="en-US" sz="2300" b="0" i="0" u="none" strike="noStrike" cap="none" baseline="30000" dirty="0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py4e.pl</a:t>
            </a:r>
            <a:r>
              <a:rPr lang="pl" sz="2300" b="0" i="0" u="none" strike="noStrike" cap="none" baseline="30000" dirty="0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/code3/geodata.zip</a:t>
            </a:r>
            <a:r>
              <a:rPr lang="en-US" sz="2300" b="0" i="0" u="none" strike="noStrike" cap="none" baseline="30000" dirty="0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lang="pl" sz="2300" b="0" i="0" u="none" strike="noStrike" cap="none" baseline="30000" dirty="0">
              <a:solidFill>
                <a:srgbClr val="FFF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/>
        </p:nvSpPr>
        <p:spPr>
          <a:xfrm>
            <a:off x="3540216" y="1896511"/>
            <a:ext cx="1476374" cy="449587"/>
          </a:xfrm>
          <a:prstGeom prst="can">
            <a:avLst>
              <a:gd name="adj" fmla="val 25000"/>
            </a:avLst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  <p:txBody>
          <a:bodyPr lIns="28575" tIns="28575" rIns="28575" bIns="2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ct val="25000"/>
              <a:buFont typeface="Cabin"/>
              <a:buNone/>
            </a:pPr>
            <a:r>
              <a:rPr lang="pl" sz="1500" b="0" i="0" u="none" strike="noStrike" cap="none" baseline="0">
                <a:solidFill>
                  <a:srgbClr val="660066"/>
                </a:solidFill>
                <a:latin typeface="Arial Regular" charset="0"/>
                <a:ea typeface="Arial Regular" charset="0"/>
                <a:cs typeface="Arial Regular" charset="0"/>
                <a:sym typeface="Cabin"/>
              </a:rPr>
              <a:t>geodata.sqlite</a:t>
            </a:r>
          </a:p>
        </p:txBody>
      </p:sp>
      <p:pic>
        <p:nvPicPr>
          <p:cNvPr id="166" name="Shape 166" descr="google-map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19832" y="1567420"/>
            <a:ext cx="1857375" cy="13354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7" name="Shape 167"/>
          <p:cNvCxnSpPr>
            <a:endCxn id="165" idx="2"/>
          </p:cNvCxnSpPr>
          <p:nvPr/>
        </p:nvCxnSpPr>
        <p:spPr>
          <a:xfrm>
            <a:off x="1875516" y="2121304"/>
            <a:ext cx="1664699" cy="0"/>
          </a:xfrm>
          <a:prstGeom prst="straightConnector1">
            <a:avLst/>
          </a:prstGeom>
          <a:noFill/>
          <a:ln w="38100" cap="sq" cmpd="sng">
            <a:solidFill>
              <a:srgbClr val="773F9B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168" name="Shape 168"/>
          <p:cNvSpPr txBox="1"/>
          <p:nvPr/>
        </p:nvSpPr>
        <p:spPr>
          <a:xfrm>
            <a:off x="2030419" y="1911310"/>
            <a:ext cx="1197443" cy="334707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chemeClr val="accent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28575" tIns="28575" rIns="28575" bIns="2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pl" sz="18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geoload.py</a:t>
            </a:r>
          </a:p>
        </p:txBody>
      </p:sp>
      <p:cxnSp>
        <p:nvCxnSpPr>
          <p:cNvPr id="169" name="Shape 169"/>
          <p:cNvCxnSpPr/>
          <p:nvPr/>
        </p:nvCxnSpPr>
        <p:spPr>
          <a:xfrm flipH="1">
            <a:off x="2629141" y="2819696"/>
            <a:ext cx="982011" cy="597837"/>
          </a:xfrm>
          <a:prstGeom prst="straightConnector1">
            <a:avLst/>
          </a:prstGeom>
          <a:noFill/>
          <a:ln w="38100" cap="sq" cmpd="sng">
            <a:solidFill>
              <a:srgbClr val="773F9B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170" name="Shape 170"/>
          <p:cNvCxnSpPr>
            <a:stCxn id="165" idx="3"/>
          </p:cNvCxnSpPr>
          <p:nvPr/>
        </p:nvCxnSpPr>
        <p:spPr>
          <a:xfrm>
            <a:off x="4278403" y="2346098"/>
            <a:ext cx="0" cy="306300"/>
          </a:xfrm>
          <a:prstGeom prst="straightConnector1">
            <a:avLst/>
          </a:prstGeom>
          <a:noFill/>
          <a:ln w="38100" cap="sq" cmpd="sng">
            <a:solidFill>
              <a:srgbClr val="773F9B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171" name="Shape 171"/>
          <p:cNvSpPr txBox="1"/>
          <p:nvPr/>
        </p:nvSpPr>
        <p:spPr>
          <a:xfrm>
            <a:off x="3469274" y="2652350"/>
            <a:ext cx="1476300" cy="334799"/>
          </a:xfrm>
          <a:prstGeom prst="rect">
            <a:avLst/>
          </a:prstGeom>
          <a:solidFill>
            <a:srgbClr val="773F9B"/>
          </a:solidFill>
          <a:ln>
            <a:noFill/>
          </a:ln>
        </p:spPr>
        <p:txBody>
          <a:bodyPr lIns="28575" tIns="28575" rIns="28575" bIns="2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pl" sz="18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geodump.py</a:t>
            </a:r>
          </a:p>
        </p:txBody>
      </p:sp>
      <p:sp>
        <p:nvSpPr>
          <p:cNvPr id="172" name="Shape 172"/>
          <p:cNvSpPr txBox="1"/>
          <p:nvPr/>
        </p:nvSpPr>
        <p:spPr>
          <a:xfrm>
            <a:off x="391842" y="3417534"/>
            <a:ext cx="4474596" cy="1460015"/>
          </a:xfrm>
          <a:prstGeom prst="rect">
            <a:avLst/>
          </a:prstGeom>
          <a:noFill/>
          <a:ln>
            <a:noFill/>
          </a:ln>
        </p:spPr>
        <p:txBody>
          <a:bodyPr lIns="28575" tIns="28575" rIns="28575" bIns="285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" sz="1000" b="0" i="0" u="none" strike="noStrike" cap="none" baseline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Northeastern University, ... Boston, MA 02115, USA 42.3396998 -71.08975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" sz="1000" b="0" i="0" u="none" strike="noStrike" cap="none" baseline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Bradley University, 1501 ... Peoria, IL 61625, USA 40.6963857 -89.6160811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" sz="1000" b="0" i="0" u="none" strike="noStrike" cap="none" baseline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...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" sz="1000" b="0" i="0" u="none" strike="noStrike" cap="none" baseline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Technion, Viazman 87, Kesalsaba, 32000, Israel 32.7775 35.0216667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" sz="1000" b="0" i="0" u="none" strike="noStrike" cap="none" baseline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Monash University Clayton ... VIC 3800, Australia -37.9152113 145.134682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" sz="1000" b="0" i="0" u="none" strike="noStrike" cap="none" baseline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Kokshetau, Kazakhstan 53.2833333 69.3833333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" sz="1000" b="0" i="0" u="none" strike="noStrike" cap="none" baseline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...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" sz="1000" b="0" i="0" u="none" strike="noStrike" cap="none" baseline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12 </a:t>
            </a:r>
            <a:r>
              <a:rPr lang="en-US" sz="1000" b="0" i="0" u="none" strike="noStrike" cap="none" baseline="0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wierszy</a:t>
            </a:r>
            <a:r>
              <a:rPr lang="en-US" sz="1000" b="0" i="0" u="none" strike="noStrike" cap="none" baseline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000" b="0" i="0" u="none" strike="noStrike" cap="none" baseline="0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zapisano</a:t>
            </a:r>
            <a:r>
              <a:rPr lang="en-US" sz="1000" b="0" i="0" u="none" strike="noStrike" cap="none" baseline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do </a:t>
            </a:r>
            <a:r>
              <a:rPr lang="pl" sz="1000" b="0" i="0" u="none" strike="noStrike" cap="none" baseline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where.js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-PL" sz="1000" b="0" i="0" u="none" strike="noStrike" cap="none" baseline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Otwórz w przeglądarce internetowej plik where.html, aby obejrzeć dane.</a:t>
            </a:r>
            <a:endParaRPr lang="pl" sz="1000" b="0" i="0" u="none" strike="noStrike" cap="none" baseline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73" name="Shape 173"/>
          <p:cNvGrpSpPr/>
          <p:nvPr/>
        </p:nvGrpSpPr>
        <p:grpSpPr>
          <a:xfrm>
            <a:off x="261937" y="1590570"/>
            <a:ext cx="1613701" cy="1083469"/>
            <a:chOff x="465666" y="2827680"/>
            <a:chExt cx="2868802" cy="1926167"/>
          </a:xfrm>
        </p:grpSpPr>
        <p:pic>
          <p:nvPicPr>
            <p:cNvPr id="174" name="Shape 17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0800000" flipH="1">
              <a:off x="465666" y="2827680"/>
              <a:ext cx="2868802" cy="19261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5" name="Shape 175"/>
            <p:cNvSpPr txBox="1"/>
            <p:nvPr/>
          </p:nvSpPr>
          <p:spPr>
            <a:xfrm>
              <a:off x="1240354" y="3112888"/>
              <a:ext cx="1745700" cy="1087500"/>
            </a:xfrm>
            <a:prstGeom prst="rect">
              <a:avLst/>
            </a:prstGeom>
            <a:noFill/>
            <a:ln>
              <a:noFill/>
            </a:ln>
          </p:spPr>
          <p:txBody>
            <a:bodyPr lIns="28575" tIns="28575" rIns="28575" bIns="2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60066"/>
                </a:buClr>
                <a:buSzPct val="25000"/>
                <a:buFont typeface="Helvetica Neue"/>
                <a:buNone/>
              </a:pPr>
              <a:r>
                <a:rPr lang="pl" sz="1800" b="0" i="0" u="none" strike="noStrike" cap="none" baseline="0" dirty="0">
                  <a:solidFill>
                    <a:srgbClr val="66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geodata</a:t>
              </a:r>
            </a:p>
          </p:txBody>
        </p:sp>
      </p:grpSp>
      <p:sp>
        <p:nvSpPr>
          <p:cNvPr id="176" name="Shape 176"/>
          <p:cNvSpPr/>
          <p:nvPr/>
        </p:nvSpPr>
        <p:spPr>
          <a:xfrm>
            <a:off x="1875639" y="787667"/>
            <a:ext cx="1476374" cy="449587"/>
          </a:xfrm>
          <a:prstGeom prst="can">
            <a:avLst>
              <a:gd name="adj" fmla="val 25000"/>
            </a:avLst>
          </a:prstGeom>
          <a:solidFill>
            <a:srgbClr val="92D050"/>
          </a:solidFill>
          <a:ln>
            <a:noFill/>
          </a:ln>
        </p:spPr>
        <p:txBody>
          <a:bodyPr lIns="28575" tIns="28575" rIns="28575" bIns="2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ct val="25000"/>
              <a:buFont typeface="Cabin"/>
              <a:buNone/>
            </a:pPr>
            <a:r>
              <a:rPr lang="pl" sz="1500" b="0" i="0" u="none" strike="noStrike" cap="none" baseline="0">
                <a:solidFill>
                  <a:srgbClr val="660066"/>
                </a:solidFill>
                <a:latin typeface="Arial Regular" charset="0"/>
                <a:ea typeface="Arial Regular" charset="0"/>
                <a:cs typeface="Arial Regular" charset="0"/>
                <a:sym typeface="Cabin"/>
              </a:rPr>
              <a:t>where.data</a:t>
            </a:r>
          </a:p>
        </p:txBody>
      </p:sp>
      <p:cxnSp>
        <p:nvCxnSpPr>
          <p:cNvPr id="177" name="Shape 177"/>
          <p:cNvCxnSpPr>
            <a:stCxn id="176" idx="3"/>
            <a:endCxn id="168" idx="0"/>
          </p:cNvCxnSpPr>
          <p:nvPr/>
        </p:nvCxnSpPr>
        <p:spPr>
          <a:xfrm>
            <a:off x="2613826" y="1237255"/>
            <a:ext cx="15300" cy="674100"/>
          </a:xfrm>
          <a:prstGeom prst="straightConnector1">
            <a:avLst/>
          </a:prstGeom>
          <a:noFill/>
          <a:ln w="38100" cap="sq" cmpd="sng">
            <a:solidFill>
              <a:srgbClr val="773F9B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178" name="Shape 178"/>
          <p:cNvSpPr/>
          <p:nvPr/>
        </p:nvSpPr>
        <p:spPr>
          <a:xfrm>
            <a:off x="5528861" y="2214147"/>
            <a:ext cx="1171708" cy="449587"/>
          </a:xfrm>
          <a:prstGeom prst="can">
            <a:avLst>
              <a:gd name="adj" fmla="val 25000"/>
            </a:avLst>
          </a:prstGeom>
          <a:solidFill>
            <a:srgbClr val="CCFFCC"/>
          </a:solidFill>
          <a:ln>
            <a:noFill/>
          </a:ln>
        </p:spPr>
        <p:txBody>
          <a:bodyPr lIns="28575" tIns="28575" rIns="28575" bIns="2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ct val="25000"/>
              <a:buFont typeface="Cabin"/>
              <a:buNone/>
            </a:pPr>
            <a:r>
              <a:rPr lang="pl" sz="1500" b="0" i="0" u="none" strike="noStrike" cap="none" baseline="0">
                <a:solidFill>
                  <a:srgbClr val="660066"/>
                </a:solidFill>
                <a:latin typeface="Arial Regular" charset="0"/>
                <a:ea typeface="Arial Regular" charset="0"/>
                <a:cs typeface="Arial Regular" charset="0"/>
                <a:sym typeface="Cabin"/>
              </a:rPr>
              <a:t>where.js</a:t>
            </a:r>
          </a:p>
        </p:txBody>
      </p:sp>
      <p:sp>
        <p:nvSpPr>
          <p:cNvPr id="179" name="Shape 179"/>
          <p:cNvSpPr/>
          <p:nvPr/>
        </p:nvSpPr>
        <p:spPr>
          <a:xfrm>
            <a:off x="7425714" y="562873"/>
            <a:ext cx="1245610" cy="449587"/>
          </a:xfrm>
          <a:prstGeom prst="can">
            <a:avLst>
              <a:gd name="adj" fmla="val 25000"/>
            </a:avLst>
          </a:prstGeom>
          <a:solidFill>
            <a:srgbClr val="92D050"/>
          </a:solidFill>
          <a:ln>
            <a:noFill/>
          </a:ln>
        </p:spPr>
        <p:txBody>
          <a:bodyPr lIns="28575" tIns="28575" rIns="28575" bIns="2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ct val="25000"/>
              <a:buFont typeface="Cabin"/>
              <a:buNone/>
            </a:pPr>
            <a:r>
              <a:rPr lang="pl" sz="1500" b="0" i="0" u="none" strike="noStrike" cap="none" baseline="0">
                <a:solidFill>
                  <a:srgbClr val="660066"/>
                </a:solidFill>
                <a:latin typeface="Arial Regular" charset="0"/>
                <a:ea typeface="Arial Regular" charset="0"/>
                <a:cs typeface="Arial Regular" charset="0"/>
                <a:sym typeface="Cabin"/>
              </a:rPr>
              <a:t>where.html</a:t>
            </a:r>
          </a:p>
        </p:txBody>
      </p:sp>
      <p:cxnSp>
        <p:nvCxnSpPr>
          <p:cNvPr id="180" name="Shape 180"/>
          <p:cNvCxnSpPr>
            <a:stCxn id="171" idx="3"/>
            <a:endCxn id="178" idx="2"/>
          </p:cNvCxnSpPr>
          <p:nvPr/>
        </p:nvCxnSpPr>
        <p:spPr>
          <a:xfrm rot="10800000" flipH="1">
            <a:off x="4945574" y="2439049"/>
            <a:ext cx="583200" cy="380700"/>
          </a:xfrm>
          <a:prstGeom prst="straightConnector1">
            <a:avLst/>
          </a:prstGeom>
          <a:noFill/>
          <a:ln w="38100" cap="sq" cmpd="sng">
            <a:solidFill>
              <a:srgbClr val="773F9B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181" name="Shape 181"/>
          <p:cNvCxnSpPr>
            <a:stCxn id="178" idx="4"/>
            <a:endCxn id="166" idx="1"/>
          </p:cNvCxnSpPr>
          <p:nvPr/>
        </p:nvCxnSpPr>
        <p:spPr>
          <a:xfrm rot="10800000" flipH="1">
            <a:off x="6700569" y="2235241"/>
            <a:ext cx="419400" cy="203700"/>
          </a:xfrm>
          <a:prstGeom prst="straightConnector1">
            <a:avLst/>
          </a:prstGeom>
          <a:noFill/>
          <a:ln w="38100" cap="sq" cmpd="sng">
            <a:solidFill>
              <a:srgbClr val="773F9B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182" name="Shape 182"/>
          <p:cNvCxnSpPr>
            <a:stCxn id="179" idx="3"/>
            <a:endCxn id="166" idx="0"/>
          </p:cNvCxnSpPr>
          <p:nvPr/>
        </p:nvCxnSpPr>
        <p:spPr>
          <a:xfrm>
            <a:off x="8048520" y="1012461"/>
            <a:ext cx="0" cy="555000"/>
          </a:xfrm>
          <a:prstGeom prst="straightConnector1">
            <a:avLst/>
          </a:prstGeom>
          <a:noFill/>
          <a:ln w="38100" cap="sq" cmpd="sng">
            <a:solidFill>
              <a:srgbClr val="773F9B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21" name="Shape 160"/>
          <p:cNvSpPr/>
          <p:nvPr/>
        </p:nvSpPr>
        <p:spPr>
          <a:xfrm>
            <a:off x="5132195" y="4574897"/>
            <a:ext cx="3717348" cy="282769"/>
          </a:xfrm>
          <a:prstGeom prst="rect">
            <a:avLst/>
          </a:prstGeom>
          <a:noFill/>
          <a:ln>
            <a:noFill/>
          </a:ln>
        </p:spPr>
        <p:txBody>
          <a:bodyPr lIns="51425" tIns="25700" rIns="51425" bIns="2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-PL" sz="2300" b="0" i="0" u="none" strike="noStrike" cap="none" baseline="30000" dirty="0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  <a:hlinkClick r:id="rId6"/>
              </a:rPr>
              <a:t>https://py4e.pl/code3/geodata.zip</a:t>
            </a:r>
            <a:r>
              <a:rPr lang="en-US" sz="2300" b="0" i="0" u="none" strike="noStrike" cap="none" baseline="30000" dirty="0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lang="pl" sz="2300" b="0" i="0" u="none" strike="noStrike" cap="none" baseline="30000" dirty="0">
              <a:solidFill>
                <a:srgbClr val="FFF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650081" y="464695"/>
            <a:ext cx="4093369" cy="963999"/>
          </a:xfrm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l" sz="4300" b="0" i="0" u="none" strike="noStrike" cap="none" baseline="0">
                <a:solidFill>
                  <a:srgbClr val="FFD966"/>
                </a:solidFill>
                <a:sym typeface="Cabin"/>
              </a:rPr>
              <a:t>Page Rank</a:t>
            </a:r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50081" y="1464470"/>
            <a:ext cx="4093369" cy="2970886"/>
          </a:xfrm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Cabin"/>
            </a:pPr>
            <a:r>
              <a:rPr lang="pl" sz="2000" b="0" i="0" u="none" strike="noStrike" cap="none" baseline="0">
                <a:solidFill>
                  <a:srgbClr val="FFFFFF"/>
                </a:solidFill>
                <a:sym typeface="Cabin"/>
              </a:rPr>
              <a:t>Napisz prostego robota internetowego</a:t>
            </a:r>
          </a:p>
          <a:p>
            <a:pPr marL="457200" marR="0" lvl="0" indent="-355600" algn="l" rtl="0">
              <a:lnSpc>
                <a:spcPct val="115000"/>
              </a:lnSpc>
              <a:spcBef>
                <a:spcPts val="2000"/>
              </a:spcBef>
              <a:buClr>
                <a:srgbClr val="FFFFFF"/>
              </a:buClr>
              <a:buSzPct val="100000"/>
              <a:buFont typeface="Cabin"/>
            </a:pPr>
            <a:r>
              <a:rPr lang="pl" sz="2000" b="0" i="0" u="none" strike="noStrike" cap="none" baseline="0">
                <a:solidFill>
                  <a:srgbClr val="FFFFFF"/>
                </a:solidFill>
                <a:sym typeface="Cabin"/>
              </a:rPr>
              <a:t>Uruchom prostą wersję algorytmu Google PageRank</a:t>
            </a:r>
          </a:p>
          <a:p>
            <a:pPr marL="457200" marR="0" lvl="0" indent="-355600" algn="l" rtl="0">
              <a:lnSpc>
                <a:spcPct val="115000"/>
              </a:lnSpc>
              <a:spcBef>
                <a:spcPts val="2000"/>
              </a:spcBef>
              <a:buClr>
                <a:srgbClr val="FFFFFF"/>
              </a:buClr>
              <a:buSzPct val="100000"/>
              <a:buFont typeface="Cabin"/>
            </a:pPr>
            <a:r>
              <a:rPr lang="pl" sz="2000" b="0" i="0" u="none" strike="noStrike" cap="none" baseline="0">
                <a:solidFill>
                  <a:srgbClr val="FFFFFF"/>
                </a:solidFill>
                <a:sym typeface="Cabin"/>
              </a:rPr>
              <a:t>Zwizualizuj otrzymaną sieć</a:t>
            </a:r>
          </a:p>
        </p:txBody>
      </p:sp>
      <p:sp>
        <p:nvSpPr>
          <p:cNvPr id="190" name="Shape 190"/>
          <p:cNvSpPr/>
          <p:nvPr/>
        </p:nvSpPr>
        <p:spPr>
          <a:xfrm>
            <a:off x="4986453" y="4575338"/>
            <a:ext cx="4111348" cy="282769"/>
          </a:xfrm>
          <a:prstGeom prst="rect">
            <a:avLst/>
          </a:prstGeom>
          <a:noFill/>
          <a:ln>
            <a:noFill/>
          </a:ln>
        </p:spPr>
        <p:txBody>
          <a:bodyPr lIns="51425" tIns="25700" rIns="51425" bIns="2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l" sz="2300" b="0" i="0" u="none" strike="noStrike" cap="none" baseline="30000" dirty="0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http</a:t>
            </a:r>
            <a:r>
              <a:rPr lang="en-US" sz="2300" b="0" i="0" u="none" strike="noStrike" cap="none" baseline="30000" dirty="0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s</a:t>
            </a:r>
            <a:r>
              <a:rPr lang="pl" sz="2300" b="0" i="0" u="none" strike="noStrike" cap="none" baseline="30000" dirty="0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://</a:t>
            </a:r>
            <a:r>
              <a:rPr lang="en-US" sz="2300" b="0" i="0" u="none" strike="noStrike" cap="none" baseline="30000" dirty="0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py4e.pl</a:t>
            </a:r>
            <a:r>
              <a:rPr lang="pl" sz="2300" b="0" i="0" u="none" strike="noStrike" cap="none" baseline="30000" dirty="0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/code3/pagerank.zip</a:t>
            </a:r>
            <a:r>
              <a:rPr lang="en-US" sz="2300" b="0" i="0" u="none" strike="noStrike" cap="none" baseline="30000" dirty="0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lang="pl" sz="2300" b="0" i="0" u="none" strike="noStrike" cap="none" baseline="30000" dirty="0">
              <a:solidFill>
                <a:srgbClr val="FFF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91" name="Shape 191" descr="pagerank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29846" y="1054725"/>
            <a:ext cx="3624262" cy="2817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l" sz="4300" b="0" i="0" u="none" strike="noStrike" cap="none" baseline="0">
                <a:solidFill>
                  <a:srgbClr val="FFD966"/>
                </a:solidFill>
                <a:sym typeface="Cabin"/>
              </a:rPr>
              <a:t>Architektura wyszukiwarki</a:t>
            </a:r>
          </a:p>
        </p:txBody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50081" y="1464470"/>
            <a:ext cx="7836750" cy="2532706"/>
          </a:xfrm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457200" marR="0" lvl="0" indent="-412750" algn="l" rtl="0">
              <a:spcBef>
                <a:spcPts val="0"/>
              </a:spcBef>
              <a:buClr>
                <a:srgbClr val="FFFB00"/>
              </a:buClr>
              <a:buSzPct val="100000"/>
              <a:buFont typeface="Cabin"/>
            </a:pPr>
            <a:r>
              <a:rPr lang="pl" sz="2900" b="0" i="0" u="none" strike="noStrike" cap="none" baseline="0">
                <a:solidFill>
                  <a:srgbClr val="FFFB00"/>
                </a:solidFill>
                <a:sym typeface="Cabin"/>
              </a:rPr>
              <a:t>Roboty internetowe</a:t>
            </a:r>
          </a:p>
          <a:p>
            <a:pPr marL="457200" marR="0" lvl="0" indent="-412750" algn="l" rtl="0">
              <a:spcBef>
                <a:spcPts val="2000"/>
              </a:spcBef>
              <a:buClr>
                <a:srgbClr val="FFFFFF"/>
              </a:buClr>
              <a:buSzPct val="100000"/>
              <a:buFont typeface="Cabin"/>
            </a:pPr>
            <a:r>
              <a:rPr lang="pl" sz="2900" b="0" i="0" u="none" strike="noStrike" cap="none" baseline="0">
                <a:solidFill>
                  <a:srgbClr val="FFFFFF"/>
                </a:solidFill>
                <a:sym typeface="Cabin"/>
              </a:rPr>
              <a:t>Tworzenie indeksu</a:t>
            </a:r>
          </a:p>
          <a:p>
            <a:pPr marL="457200" marR="0" lvl="0" indent="-412750" algn="l" rtl="0">
              <a:spcBef>
                <a:spcPts val="2000"/>
              </a:spcBef>
              <a:buClr>
                <a:srgbClr val="FFFFFF"/>
              </a:buClr>
              <a:buSzPct val="100000"/>
              <a:buFont typeface="Cabin"/>
            </a:pPr>
            <a:r>
              <a:rPr lang="pl" sz="2900" b="0" i="0" u="none" strike="noStrike" cap="none" baseline="0">
                <a:solidFill>
                  <a:srgbClr val="FFFFFF"/>
                </a:solidFill>
                <a:sym typeface="Cabin"/>
              </a:rPr>
              <a:t>Wyszukiwanie</a:t>
            </a:r>
          </a:p>
        </p:txBody>
      </p:sp>
      <p:pic>
        <p:nvPicPr>
          <p:cNvPr id="198" name="Shape 1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34125" y="1521214"/>
            <a:ext cx="2095499" cy="2329888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Shape 199"/>
          <p:cNvSpPr/>
          <p:nvPr/>
        </p:nvSpPr>
        <p:spPr>
          <a:xfrm>
            <a:off x="3886200" y="4086535"/>
            <a:ext cx="5022699" cy="350100"/>
          </a:xfrm>
          <a:prstGeom prst="rect">
            <a:avLst/>
          </a:prstGeom>
          <a:noFill/>
          <a:ln>
            <a:noFill/>
          </a:ln>
        </p:spPr>
        <p:txBody>
          <a:bodyPr lIns="28575" tIns="28575" rIns="28575" bIns="28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l" sz="1800" b="0" i="0" u="none" strike="noStrike" cap="none" baseline="0" dirty="0">
                <a:solidFill>
                  <a:srgbClr val="FFFB00"/>
                </a:solidFill>
                <a:latin typeface="Arial Regular" charset="0"/>
                <a:ea typeface="Arial Regular" charset="0"/>
                <a:cs typeface="Arial Regular" charset="0"/>
                <a:sym typeface="Cabin"/>
                <a:hlinkClick r:id="rId4"/>
              </a:rPr>
              <a:t>http://infolab.stanford.edu/~backrub/google.html</a:t>
            </a:r>
            <a:r>
              <a:rPr lang="en-US" sz="1800" b="0" i="0" u="none" strike="noStrike" cap="none" baseline="0" dirty="0">
                <a:solidFill>
                  <a:srgbClr val="FFFB00"/>
                </a:solidFill>
                <a:latin typeface="Arial Regular" charset="0"/>
                <a:ea typeface="Arial Regular" charset="0"/>
                <a:cs typeface="Arial Regular" charset="0"/>
                <a:sym typeface="Cabin"/>
              </a:rPr>
              <a:t> </a:t>
            </a:r>
            <a:endParaRPr lang="pl" sz="1800" u="none" strike="noStrike" cap="none" dirty="0">
              <a:solidFill>
                <a:srgbClr val="FFFB00"/>
              </a:solidFill>
              <a:latin typeface="Arial Regular" charset="0"/>
              <a:ea typeface="Arial Regular" charset="0"/>
              <a:cs typeface="Arial Regular" charset="0"/>
              <a:sym typeface="Cabi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/>
        </p:nvSpPr>
        <p:spPr>
          <a:xfrm>
            <a:off x="1133475" y="1807368"/>
            <a:ext cx="6791325" cy="1521619"/>
          </a:xfrm>
          <a:prstGeom prst="rect">
            <a:avLst/>
          </a:prstGeom>
          <a:noFill/>
          <a:ln>
            <a:noFill/>
          </a:ln>
        </p:spPr>
        <p:txBody>
          <a:bodyPr lIns="28575" tIns="28575" rIns="28575" bIns="2857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buSzPct val="25000"/>
              <a:buNone/>
            </a:pPr>
            <a:r>
              <a:rPr lang="pl" sz="2000" b="0" i="0" u="none" strike="noStrike" cap="none" baseline="0" dirty="0">
                <a:solidFill>
                  <a:srgbClr val="FFFFFF"/>
                </a:solidFill>
                <a:latin typeface="Arial Regular" charset="0"/>
                <a:ea typeface="Arial Regular" charset="0"/>
                <a:cs typeface="Arial Regular" charset="0"/>
                <a:sym typeface="Cabin"/>
              </a:rPr>
              <a:t>Robot internetowy to program, który przeszukuje strony sieci web w metodyczny, zautomatyzowany sposób. Roboty służą głównie do tworzenia kopii odwiedzonych stron w celu późniejszego przetworzenia i zindeksowania, co pozwala na szybkie wyszukiwanie.</a:t>
            </a:r>
          </a:p>
        </p:txBody>
      </p:sp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425" tIns="21425" rIns="21425" bIns="2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l" sz="4300" b="0" i="0" u="none" strike="noStrike" cap="none" baseline="0" dirty="0">
                <a:solidFill>
                  <a:srgbClr val="FFD966"/>
                </a:solidFill>
                <a:sym typeface="Cabin"/>
              </a:rPr>
              <a:t>Robot internetowy</a:t>
            </a:r>
          </a:p>
        </p:txBody>
      </p:sp>
      <p:sp>
        <p:nvSpPr>
          <p:cNvPr id="206" name="Shape 206"/>
          <p:cNvSpPr/>
          <p:nvPr/>
        </p:nvSpPr>
        <p:spPr>
          <a:xfrm>
            <a:off x="1610949" y="4241000"/>
            <a:ext cx="5666700" cy="350100"/>
          </a:xfrm>
          <a:prstGeom prst="rect">
            <a:avLst/>
          </a:prstGeom>
          <a:noFill/>
          <a:ln>
            <a:noFill/>
          </a:ln>
        </p:spPr>
        <p:txBody>
          <a:bodyPr lIns="28575" tIns="28575" rIns="28575" bIns="28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2000" u="none" strike="noStrike" cap="none" dirty="0">
                <a:solidFill>
                  <a:srgbClr val="FFFF00"/>
                </a:solidFill>
                <a:latin typeface="Arial Regular" charset="0"/>
                <a:ea typeface="Arial Regular" charset="0"/>
                <a:cs typeface="Arial Regular" charset="0"/>
                <a:sym typeface="Cabin"/>
                <a:hlinkClick r:id="rId3"/>
              </a:rPr>
              <a:t>https://en.wikipedia.org/wiki/Web_crawler</a:t>
            </a:r>
            <a:r>
              <a:rPr lang="en" sz="2000" u="none" strike="noStrike" cap="none" dirty="0">
                <a:solidFill>
                  <a:srgbClr val="FFFF00"/>
                </a:solidFill>
                <a:latin typeface="Arial Regular" charset="0"/>
                <a:ea typeface="Arial Regular" charset="0"/>
                <a:cs typeface="Arial Regular" charset="0"/>
                <a:sym typeface="Cabin"/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itle &amp; Subtitl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1123</Words>
  <Application>Microsoft Office PowerPoint</Application>
  <PresentationFormat>On-screen Show (16:9)</PresentationFormat>
  <Paragraphs>157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Arial Regular</vt:lpstr>
      <vt:lpstr>Cabin</vt:lpstr>
      <vt:lpstr>Courier</vt:lpstr>
      <vt:lpstr>Gill Sans</vt:lpstr>
      <vt:lpstr>Helvetica Neue</vt:lpstr>
      <vt:lpstr>Merriweather Sans</vt:lpstr>
      <vt:lpstr>Title &amp; Subtitle</vt:lpstr>
      <vt:lpstr>Pobieranie i wizualizacja danych</vt:lpstr>
      <vt:lpstr>Etapy analizy danych</vt:lpstr>
      <vt:lpstr>Wiele technologii ekstrakcji danych</vt:lpstr>
      <vt:lpstr>"Pobieranie na własny użytek"</vt:lpstr>
      <vt:lpstr>GeoData</vt:lpstr>
      <vt:lpstr>PowerPoint Presentation</vt:lpstr>
      <vt:lpstr>Page Rank</vt:lpstr>
      <vt:lpstr>Architektura wyszukiwarki</vt:lpstr>
      <vt:lpstr>Robot internetowy</vt:lpstr>
      <vt:lpstr>Roboty internetowe</vt:lpstr>
      <vt:lpstr>Polityka robotów intenetowych</vt:lpstr>
      <vt:lpstr>robots.txt</vt:lpstr>
      <vt:lpstr>Architektura Google</vt:lpstr>
      <vt:lpstr>Indeksowanie wyszukiwań</vt:lpstr>
      <vt:lpstr>PowerPoint Presentation</vt:lpstr>
      <vt:lpstr>Listy mailingowe – Gmane</vt:lpstr>
      <vt:lpstr>Uwaga:  Zbiór danych &gt; 1GB </vt:lpstr>
      <vt:lpstr>PowerPoint Presentation</vt:lpstr>
      <vt:lpstr>Podziękowania dla współpracowników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Pobieranie i wizualizacja danych</dc:title>
  <cp:lastModifiedBy>Andrzej Wójtowicz</cp:lastModifiedBy>
  <cp:revision>37</cp:revision>
  <dcterms:modified xsi:type="dcterms:W3CDTF">2022-08-25T20:56:48Z</dcterms:modified>
</cp:coreProperties>
</file>