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</p:sldMasterIdLst>
  <p:notesMasterIdLst>
    <p:notesMasterId r:id="rId98"/>
  </p:notesMasterIdLst>
  <p:sldIdLst>
    <p:sldId id="256" r:id="rId2"/>
    <p:sldId id="257" r:id="rId3"/>
    <p:sldId id="349" r:id="rId4"/>
    <p:sldId id="350" r:id="rId5"/>
    <p:sldId id="258" r:id="rId6"/>
    <p:sldId id="259" r:id="rId7"/>
    <p:sldId id="260" r:id="rId8"/>
    <p:sldId id="261" r:id="rId9"/>
    <p:sldId id="262" r:id="rId10"/>
    <p:sldId id="351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355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54" r:id="rId48"/>
    <p:sldId id="352" r:id="rId49"/>
    <p:sldId id="353" r:id="rId50"/>
    <p:sldId id="301" r:id="rId51"/>
    <p:sldId id="302" r:id="rId52"/>
    <p:sldId id="303" r:id="rId53"/>
    <p:sldId id="304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56" r:id="rId9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8"/>
    <p:restoredTop sz="93382"/>
  </p:normalViewPr>
  <p:slideViewPr>
    <p:cSldViewPr snapToGrid="0" snapToObjects="1">
      <p:cViewPr varScale="1">
        <p:scale>
          <a:sx n="133" d="100"/>
          <a:sy n="133" d="100"/>
        </p:scale>
        <p:origin x="73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9756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pl-PL" sz="1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Notka od Chucka: używając tych materiałów masz prawo usunąć logo UM i zastąpić je własnym, ale zostaw proszę logo CC-BY na pierwszej stronie oraz strony z podziękowaniami dla współtwórców.</a:t>
            </a:r>
            <a:endParaRPr lang="pl" sz="11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207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4403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309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1692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998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87211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2299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3122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645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021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632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581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4519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9904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0968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728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4031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1050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1943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3785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5613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13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068698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1577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702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34207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15131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57392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2471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804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642282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15703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737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3594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85686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75256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38358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681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defRPr/>
            </a:pPr>
            <a:endParaRPr lang="pl" altLang="en-US" sz="675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rtl="0">
              <a:spcBef>
                <a:spcPct val="0"/>
              </a:spcBef>
            </a:pPr>
            <a:fld id="{36BA484C-3CEC-6046-95F8-F6FF97892563}" type="slidenum">
              <a:rPr sz="1200">
                <a:solidFill>
                  <a:srgbClr val="FFFFFF"/>
                </a:solidFill>
                <a:latin typeface="Gill Sans" charset="0"/>
                <a:ea typeface="ヒラギノ角ゴ ProN W3" charset="-128"/>
              </a:rPr>
              <a:pPr algn="l" rtl="0">
                <a:spcBef>
                  <a:spcPct val="0"/>
                </a:spcBef>
              </a:pPr>
              <a:t>47</a:t>
            </a:fld>
            <a:endParaRPr lang="pl" altLang="en-US" sz="1200">
              <a:solidFill>
                <a:srgbClr val="FFFFFF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6148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defRPr/>
            </a:pPr>
            <a:endParaRPr lang="pl" altLang="en-US" sz="675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rtl="0">
              <a:spcBef>
                <a:spcPct val="0"/>
              </a:spcBef>
            </a:pPr>
            <a:fld id="{36BA484C-3CEC-6046-95F8-F6FF97892563}" type="slidenum">
              <a:rPr sz="1200">
                <a:solidFill>
                  <a:srgbClr val="FFFFFF"/>
                </a:solidFill>
                <a:latin typeface="Gill Sans" charset="0"/>
                <a:ea typeface="ヒラギノ角ゴ ProN W3" charset="-128"/>
              </a:rPr>
              <a:pPr algn="l" rtl="0">
                <a:spcBef>
                  <a:spcPct val="0"/>
                </a:spcBef>
              </a:pPr>
              <a:t>48</a:t>
            </a:fld>
            <a:endParaRPr lang="pl" altLang="en-US" sz="1200">
              <a:solidFill>
                <a:srgbClr val="FFFFFF"/>
              </a:solidFill>
              <a:latin typeface="Gill Sans" charset="0"/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4815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2409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2484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605891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176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37877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34997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88084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80396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675233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sz="1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58</a:t>
            </a:fld>
            <a:endParaRPr lang="pl" sz="12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6109093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40619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6565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644728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4188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Shape 7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059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851479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80233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556644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91601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9849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36849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Shape 7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94102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3056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7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3053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Shape 7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280805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619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55550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Shape 8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41567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Shape 8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335928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Shape 8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05484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38706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Shape 8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48988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Shape 8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3185113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Shape 8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73917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Shape 8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43538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Shape 9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0179268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7576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461316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Shape 9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156350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Shape 9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88568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7" name="Shape 9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21829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Shape 9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15007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78" name="Shape 9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892316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Shape 9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5642815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2" name="Shape 9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7261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Shape 9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949026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299197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Shape 10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7287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329711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Shape 10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619859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Shape 10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260177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5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pe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50081" y="864393"/>
            <a:ext cx="7836693" cy="1735930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5400">
                <a:solidFill>
                  <a:srgbClr val="FFFF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40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207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47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3" cy="592931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t" anchorCtr="0"/>
          <a:lstStyle>
            <a:lvl1pPr marL="190500" lvl="0" indent="-190500" algn="ctr" rtl="0">
              <a:spcBef>
                <a:spcPts val="0"/>
              </a:spcBef>
              <a:spcAft>
                <a:spcPts val="0"/>
              </a:spcAft>
              <a:defRPr/>
            </a:lvl1pPr>
            <a:lvl2pPr marL="419100" lvl="1" indent="-165100" algn="ctr" rtl="0">
              <a:spcBef>
                <a:spcPts val="0"/>
              </a:spcBef>
              <a:spcAft>
                <a:spcPts val="0"/>
              </a:spcAft>
              <a:defRPr/>
            </a:lvl2pPr>
            <a:lvl3pPr marL="647700" lvl="2" indent="-127000" algn="ctr" rtl="0">
              <a:spcBef>
                <a:spcPts val="0"/>
              </a:spcBef>
              <a:spcAft>
                <a:spcPts val="0"/>
              </a:spcAft>
              <a:defRPr/>
            </a:lvl3pPr>
            <a:lvl4pPr marL="901700" lvl="3" indent="-127000" algn="ctr" rtl="0">
              <a:spcBef>
                <a:spcPts val="0"/>
              </a:spcBef>
              <a:spcAft>
                <a:spcPts val="0"/>
              </a:spcAft>
              <a:defRPr/>
            </a:lvl4pPr>
            <a:lvl5pPr marL="1155700" lvl="4" indent="-127000" algn="ctr" rtl="0">
              <a:spcBef>
                <a:spcPts val="0"/>
              </a:spcBef>
              <a:spcAft>
                <a:spcPts val="0"/>
              </a:spcAft>
              <a:defRPr/>
            </a:lvl5pPr>
            <a:lvl6pPr marL="2540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207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47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50081" y="437989"/>
            <a:ext cx="7836750" cy="990703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40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207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47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t" anchorCtr="0"/>
          <a:lstStyle>
            <a:lvl1pPr marL="696913" lvl="0" indent="-328613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tabLst/>
              <a:defRPr sz="2800"/>
            </a:lvl1pPr>
            <a:lvl2pPr marL="558800" lvl="1" indent="-254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723900" lvl="2" indent="-254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901700" lvl="3" indent="-381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066800" lvl="4" indent="-381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1320800" lvl="5" indent="-381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1574800" lvl="6" indent="-254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1841500" lvl="7" indent="-381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2095500" lvl="8" indent="-381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50081" y="437989"/>
            <a:ext cx="7836750" cy="990703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40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207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47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20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84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50081" y="864393"/>
            <a:ext cx="7836693" cy="1735930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5pPr>
            <a:lvl6pPr marL="254000" marR="0" lvl="5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6pPr>
            <a:lvl7pPr marL="520700" marR="0" lvl="6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7pPr>
            <a:lvl8pPr marL="774700" marR="0" lvl="7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8pPr>
            <a:lvl9pPr marL="1028700" marR="0" lvl="8" indent="0" algn="ctr" rtl="0">
              <a:spcBef>
                <a:spcPts val="0"/>
              </a:spcBef>
              <a:spcAft>
                <a:spcPts val="0"/>
              </a:spcAft>
              <a:buSzPct val="80000"/>
              <a:defRPr sz="1000" b="0" i="0" u="none" strike="noStrike" cap="none"/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3" cy="592931"/>
          </a:xfrm>
          <a:prstGeom prst="rect">
            <a:avLst/>
          </a:prstGeom>
          <a:noFill/>
          <a:ln>
            <a:noFill/>
          </a:ln>
        </p:spPr>
        <p:txBody>
          <a:bodyPr lIns="51425" tIns="51425" rIns="51425" bIns="51425" anchor="t" anchorCtr="0"/>
          <a:lstStyle>
            <a:lvl1pPr marL="19050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9100" marR="0" lvl="1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01700" marR="0" lvl="3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55700" marR="0" lvl="4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207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747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0287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4675695"/>
            <a:ext cx="9144000" cy="4678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-27574"/>
            <a:ext cx="9144000" cy="4678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91" r:id="rId2"/>
    <p:sldLayoutId id="2147483704" r:id="rId3"/>
    <p:sldLayoutId id="214748370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4800" b="0" i="0" u="none" strike="noStrike" cap="none">
          <a:solidFill>
            <a:srgbClr val="FFFF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y4e.p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www.pythonlearn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base_administrato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Database_administrato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base_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Database_mode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hyperlink" Target="https://www.sqlite.org/famous.html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hyperlink" Target="http://www.sqlite.org/famous.html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y4e.pl/lectures3/Pythonlearn-15-Database-Handout.tx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qlitebrowser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://sqlitebrowser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Q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Q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odel_relacyjny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Relational_mode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lational_databa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base_normalization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atabase_normalization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w_(database)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Join_(SQL)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Join_(SQL)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ny-to-many_(data_model)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Join_(SQL)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Join_(SQL)" TargetMode="External"/><Relationship Id="rId5" Type="http://schemas.openxmlformats.org/officeDocument/2006/relationships/hyperlink" Target="https://en.wikipedia.org/wiki/Many-to-many_(data_model)" TargetMode="External"/><Relationship Id="rId4" Type="http://schemas.openxmlformats.org/officeDocument/2006/relationships/image" Target="../media/image63.jp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Q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QL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pen.umich.edu/" TargetMode="External"/><Relationship Id="rId5" Type="http://schemas.openxmlformats.org/officeDocument/2006/relationships/hyperlink" Target="http://www.dr-chuck.com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50081" y="707231"/>
            <a:ext cx="7836693" cy="1893093"/>
          </a:xfrm>
          <a:prstGeom prst="rect">
            <a:avLst/>
          </a:prstGeom>
          <a:noFill/>
          <a:ln w="9525" cap="flat" cmpd="sng">
            <a:solidFill>
              <a:srgbClr val="FFFF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Relacyjne bazy danych</a:t>
            </a:r>
            <a:br>
              <a:rPr lang="pl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pl" sz="43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 SQLite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3" cy="592931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0" indent="0">
              <a:buClr>
                <a:schemeClr val="lt1"/>
              </a:buClr>
              <a:buSzPct val="25000"/>
            </a:pPr>
            <a:r>
              <a:rPr lang="pl" sz="1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Rozdział 1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Charles Severance</a:t>
            </a:r>
          </a:p>
          <a:p>
            <a:pPr marL="19050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206"/>
          <p:cNvSpPr txBox="1"/>
          <p:nvPr/>
        </p:nvSpPr>
        <p:spPr>
          <a:xfrm>
            <a:off x="1692633" y="3878497"/>
            <a:ext cx="5915813" cy="601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Python dla wszystkich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18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www.py4e.</a:t>
            </a:r>
            <a:r>
              <a:rPr lang="en-US" sz="18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pl</a:t>
            </a:r>
            <a:endParaRPr lang="pl" sz="18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13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9909" y="4091044"/>
            <a:ext cx="1166184" cy="39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081" y="3689514"/>
            <a:ext cx="797460" cy="79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6684920" y="952017"/>
            <a:ext cx="2193074" cy="1235924"/>
          </a:xfrm>
          <a:prstGeom prst="rect">
            <a:avLst/>
          </a:prstGeom>
          <a:noFill/>
          <a:ln w="1016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Plik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bazy danych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3580193" y="952017"/>
            <a:ext cx="2193074" cy="1235924"/>
          </a:xfrm>
          <a:prstGeom prst="rect">
            <a:avLst/>
          </a:prstGeom>
          <a:noFill/>
          <a:ln w="1016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Progamy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Pythona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4015973" y="3324847"/>
            <a:ext cx="1221581" cy="650024"/>
          </a:xfrm>
          <a:prstGeom prst="rect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Ty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6684920" y="2867647"/>
            <a:ext cx="2193074" cy="1235924"/>
          </a:xfrm>
          <a:prstGeom prst="rect">
            <a:avLst/>
          </a:prstGeom>
          <a:noFill/>
          <a:ln w="1016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Przeglądarka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</a:t>
            </a:r>
          </a:p>
        </p:txBody>
      </p:sp>
      <p:sp>
        <p:nvSpPr>
          <p:cNvPr id="290" name="Shape 290"/>
          <p:cNvSpPr/>
          <p:nvPr/>
        </p:nvSpPr>
        <p:spPr>
          <a:xfrm>
            <a:off x="5773268" y="1116323"/>
            <a:ext cx="854515" cy="842906"/>
          </a:xfrm>
          <a:prstGeom prst="leftRightArrow">
            <a:avLst>
              <a:gd name="adj1" fmla="val 42186"/>
              <a:gd name="adj2" fmla="val 17802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</a:p>
        </p:txBody>
      </p:sp>
      <p:sp>
        <p:nvSpPr>
          <p:cNvPr id="291" name="Shape 291"/>
          <p:cNvSpPr/>
          <p:nvPr/>
        </p:nvSpPr>
        <p:spPr>
          <a:xfrm rot="5400000">
            <a:off x="7474303" y="1948514"/>
            <a:ext cx="621450" cy="1128768"/>
          </a:xfrm>
          <a:prstGeom prst="leftRightArrow">
            <a:avLst>
              <a:gd name="adj1" fmla="val 60467"/>
              <a:gd name="adj2" fmla="val 19531"/>
            </a:avLst>
          </a:prstGeom>
          <a:blipFill rotWithShape="0">
            <a:blip r:embed="rId3">
              <a:alphaModFix/>
            </a:blip>
            <a:stretch>
              <a:fillRect t="-1" b="-1"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7519845" y="2333361"/>
            <a:ext cx="519749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</a:p>
        </p:txBody>
      </p:sp>
      <p:cxnSp>
        <p:nvCxnSpPr>
          <p:cNvPr id="293" name="Shape 293"/>
          <p:cNvCxnSpPr/>
          <p:nvPr/>
        </p:nvCxnSpPr>
        <p:spPr>
          <a:xfrm rot="10800000">
            <a:off x="4626764" y="2202173"/>
            <a:ext cx="0" cy="1122673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294" name="Shape 294"/>
          <p:cNvCxnSpPr/>
          <p:nvPr/>
        </p:nvCxnSpPr>
        <p:spPr>
          <a:xfrm rot="10800000">
            <a:off x="5237554" y="3582022"/>
            <a:ext cx="1384857" cy="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stealth" w="med" len="med"/>
          </a:ln>
        </p:spPr>
      </p:cxnSp>
      <p:sp>
        <p:nvSpPr>
          <p:cNvPr id="295" name="Shape 295"/>
          <p:cNvSpPr/>
          <p:nvPr/>
        </p:nvSpPr>
        <p:spPr>
          <a:xfrm>
            <a:off x="1805739" y="692643"/>
            <a:ext cx="901211" cy="847360"/>
          </a:xfrm>
          <a:prstGeom prst="can">
            <a:avLst>
              <a:gd name="adj" fmla="val 25000"/>
            </a:avLst>
          </a:prstGeom>
          <a:gradFill>
            <a:gsLst>
              <a:gs pos="0">
                <a:schemeClr val="accent1"/>
              </a:gs>
              <a:gs pos="100000">
                <a:srgbClr val="FFFF63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l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Pliki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l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wejścia</a:t>
            </a:r>
          </a:p>
        </p:txBody>
      </p:sp>
      <p:sp>
        <p:nvSpPr>
          <p:cNvPr id="296" name="Shape 296"/>
          <p:cNvSpPr/>
          <p:nvPr/>
        </p:nvSpPr>
        <p:spPr>
          <a:xfrm>
            <a:off x="2575065" y="2477486"/>
            <a:ext cx="901211" cy="847360"/>
          </a:xfrm>
          <a:prstGeom prst="can">
            <a:avLst>
              <a:gd name="adj" fmla="val 25000"/>
            </a:avLst>
          </a:prstGeom>
          <a:gradFill>
            <a:gsLst>
              <a:gs pos="0">
                <a:schemeClr val="accent1"/>
              </a:gs>
              <a:gs pos="100000">
                <a:srgbClr val="FFFF63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l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Pliki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l"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wyjścia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683688" y="2060099"/>
            <a:ext cx="1221600" cy="650100"/>
          </a:xfrm>
          <a:prstGeom prst="rect">
            <a:avLst/>
          </a:prstGeom>
          <a:noFill/>
          <a:ln w="101600" cap="rnd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683688" y="2890114"/>
            <a:ext cx="1221600" cy="650100"/>
          </a:xfrm>
          <a:prstGeom prst="rect">
            <a:avLst/>
          </a:prstGeom>
          <a:noFill/>
          <a:ln w="1016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Excel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683688" y="3702359"/>
            <a:ext cx="1221600" cy="650100"/>
          </a:xfrm>
          <a:prstGeom prst="rect">
            <a:avLst/>
          </a:prstGeom>
          <a:noFill/>
          <a:ln w="1016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D3.js</a:t>
            </a:r>
          </a:p>
        </p:txBody>
      </p:sp>
      <p:cxnSp>
        <p:nvCxnSpPr>
          <p:cNvPr id="300" name="Shape 300"/>
          <p:cNvCxnSpPr>
            <a:stCxn id="287" idx="1"/>
            <a:endCxn id="296" idx="1"/>
          </p:cNvCxnSpPr>
          <p:nvPr/>
        </p:nvCxnSpPr>
        <p:spPr>
          <a:xfrm flipH="1">
            <a:off x="3025793" y="1569979"/>
            <a:ext cx="554400" cy="90750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01" name="Shape 301"/>
          <p:cNvCxnSpPr>
            <a:stCxn id="295" idx="4"/>
            <a:endCxn id="287" idx="1"/>
          </p:cNvCxnSpPr>
          <p:nvPr/>
        </p:nvCxnSpPr>
        <p:spPr>
          <a:xfrm>
            <a:off x="2706950" y="1116323"/>
            <a:ext cx="873300" cy="45360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02" name="Shape 302"/>
          <p:cNvCxnSpPr>
            <a:stCxn id="296" idx="2"/>
            <a:endCxn id="297" idx="3"/>
          </p:cNvCxnSpPr>
          <p:nvPr/>
        </p:nvCxnSpPr>
        <p:spPr>
          <a:xfrm rot="10800000">
            <a:off x="1905165" y="2385166"/>
            <a:ext cx="669900" cy="51600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03" name="Shape 303"/>
          <p:cNvCxnSpPr>
            <a:stCxn id="296" idx="2"/>
            <a:endCxn id="298" idx="3"/>
          </p:cNvCxnSpPr>
          <p:nvPr/>
        </p:nvCxnSpPr>
        <p:spPr>
          <a:xfrm flipH="1">
            <a:off x="1905165" y="2901166"/>
            <a:ext cx="669900" cy="31410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304" name="Shape 304"/>
          <p:cNvCxnSpPr>
            <a:stCxn id="296" idx="2"/>
            <a:endCxn id="299" idx="3"/>
          </p:cNvCxnSpPr>
          <p:nvPr/>
        </p:nvCxnSpPr>
        <p:spPr>
          <a:xfrm flipH="1">
            <a:off x="1905165" y="2901166"/>
            <a:ext cx="669900" cy="112620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59380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Bazodanowe aplikacje sieciowe</a:t>
            </a:r>
            <a:endParaRPr lang="pl" sz="43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50081" y="1689460"/>
            <a:ext cx="7836750" cy="2982607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Deweloper aplikacji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tworzy logikę dla aplikacji i jej interfejs, monitoruje w razie problemów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Administrator bazy danych</a:t>
            </a: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onitoruje i dostosowuje bazę danych po uruchomieniu aplikacji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Często obie te osoby biorą udział w tworzeniu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Modelu danych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6508456" y="894100"/>
            <a:ext cx="2193074" cy="1235924"/>
          </a:xfrm>
          <a:prstGeom prst="rect">
            <a:avLst/>
          </a:prstGeom>
          <a:noFill/>
          <a:ln w="1016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Serwer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bazy danych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2443662" y="894100"/>
            <a:ext cx="2193074" cy="1235924"/>
          </a:xfrm>
          <a:prstGeom prst="rect">
            <a:avLst/>
          </a:prstGeom>
          <a:noFill/>
          <a:ln w="1016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Oprogramowanie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aplikacji</a:t>
            </a:r>
            <a:endParaRPr lang="pl" sz="2500" b="0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337458" y="1058406"/>
            <a:ext cx="1298904" cy="907199"/>
          </a:xfrm>
          <a:prstGeom prst="rect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Użytkownik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końcowy</a:t>
            </a:r>
            <a:endParaRPr lang="pl" sz="3200" b="0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2615112" y="2787194"/>
            <a:ext cx="1700156" cy="650024"/>
          </a:xfrm>
          <a:prstGeom prst="rect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Deweloper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4536781" y="3508713"/>
            <a:ext cx="1221581" cy="650024"/>
          </a:xfrm>
          <a:prstGeom prst="rect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DBA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6508456" y="3051513"/>
            <a:ext cx="2193074" cy="1235924"/>
          </a:xfrm>
          <a:prstGeom prst="rect">
            <a:avLst/>
          </a:prstGeom>
          <a:noFill/>
          <a:ln w="1016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Baza danych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Narzędzia</a:t>
            </a:r>
          </a:p>
        </p:txBody>
      </p:sp>
      <p:sp>
        <p:nvSpPr>
          <p:cNvPr id="268" name="Shape 268"/>
          <p:cNvSpPr/>
          <p:nvPr/>
        </p:nvSpPr>
        <p:spPr>
          <a:xfrm>
            <a:off x="4688389" y="1058406"/>
            <a:ext cx="1762931" cy="842906"/>
          </a:xfrm>
          <a:prstGeom prst="leftRightArrow">
            <a:avLst>
              <a:gd name="adj1" fmla="val 42186"/>
              <a:gd name="adj2" fmla="val 17802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</a:p>
        </p:txBody>
      </p:sp>
      <p:sp>
        <p:nvSpPr>
          <p:cNvPr id="269" name="Shape 269"/>
          <p:cNvSpPr/>
          <p:nvPr/>
        </p:nvSpPr>
        <p:spPr>
          <a:xfrm rot="5400000">
            <a:off x="7158508" y="2029928"/>
            <a:ext cx="900111" cy="1128768"/>
          </a:xfrm>
          <a:prstGeom prst="leftRightArrow">
            <a:avLst>
              <a:gd name="adj1" fmla="val 60467"/>
              <a:gd name="adj2" fmla="val 19531"/>
            </a:avLst>
          </a:prstGeom>
          <a:blipFill rotWithShape="0">
            <a:blip r:embed="rId3">
              <a:alphaModFix/>
            </a:blip>
            <a:stretch>
              <a:fillRect t="-1" b="-1"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7343381" y="2415719"/>
            <a:ext cx="519749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</a:p>
        </p:txBody>
      </p:sp>
      <p:cxnSp>
        <p:nvCxnSpPr>
          <p:cNvPr id="271" name="Shape 271"/>
          <p:cNvCxnSpPr/>
          <p:nvPr/>
        </p:nvCxnSpPr>
        <p:spPr>
          <a:xfrm rot="10800000">
            <a:off x="3516117" y="2170968"/>
            <a:ext cx="0" cy="531393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272" name="Shape 272"/>
          <p:cNvCxnSpPr/>
          <p:nvPr/>
        </p:nvCxnSpPr>
        <p:spPr>
          <a:xfrm rot="10800000">
            <a:off x="1722178" y="1527215"/>
            <a:ext cx="631293" cy="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273" name="Shape 273"/>
          <p:cNvCxnSpPr/>
          <p:nvPr/>
        </p:nvCxnSpPr>
        <p:spPr>
          <a:xfrm rot="10800000">
            <a:off x="5815498" y="3765888"/>
            <a:ext cx="630450" cy="0"/>
          </a:xfrm>
          <a:prstGeom prst="straightConnector1">
            <a:avLst/>
          </a:prstGeom>
          <a:noFill/>
          <a:ln w="63500" cap="rnd" cmpd="sng">
            <a:solidFill>
              <a:schemeClr val="lt1"/>
            </a:solidFill>
            <a:prstDash val="solid"/>
            <a:miter/>
            <a:headEnd type="stealth" w="med" len="med"/>
            <a:tailEnd type="stealth" w="med" len="med"/>
          </a:ln>
        </p:spPr>
      </p:cxnSp>
    </p:spTree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Administrator bazy danych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1749341" y="4339855"/>
            <a:ext cx="6157200" cy="350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https://en.wikipedia.org/wiki/Database_administrator</a:t>
            </a:r>
            <a:endParaRPr lang="pl" sz="2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851456" y="1400175"/>
            <a:ext cx="7378762" cy="27646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Administrator bazy danych (DBA) to osoba odpowiedzialna za projekt, implementację, utrzymanie i naprawy bazy danych. Do jej obowiązków należy rozwijanie i projekt strategii bazodanowych, monitorowanie i poprawiania wydajności i pojemności oraz planowanie rozwoju bazy danych. Może też planować, koordynować i implementować środki bezpieczeństwa, aby chronić bazę danych.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Model bazy danych 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1893720" y="4336091"/>
            <a:ext cx="5537528" cy="350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https://en.wikipedia.org/wiki/Database_model</a:t>
            </a:r>
            <a:endParaRPr lang="pl" sz="2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1284089" y="1489471"/>
            <a:ext cx="6565049" cy="25574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1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Model bazy danych</a:t>
            </a:r>
            <a:r>
              <a:rPr lang="pl" sz="21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lub </a:t>
            </a:r>
            <a:r>
              <a:rPr lang="pl" sz="21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schemat bazy danych</a:t>
            </a:r>
            <a:r>
              <a:rPr lang="pl" sz="21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1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 </a:t>
            </a:r>
            <a:r>
              <a:rPr lang="pl" sz="21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struktura (format) bazy danych</a:t>
            </a:r>
            <a:r>
              <a:rPr lang="pl" sz="21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opisany w języku formalnym obsługiwanym w systemie zarządzania bazą danych</a:t>
            </a:r>
            <a:r>
              <a:rPr lang="pl" sz="21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pl" sz="21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Można też powiedzieć, że "model bazy danych" to zastosowanie modelu danych w połączeniu z systemem zarządzania bazą danych.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Popularne systemy bazodanowe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374208" y="1464468"/>
            <a:ext cx="8504727" cy="2980287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Trzy główne, popularne systemy zarządzania bazami danych</a:t>
            </a:r>
          </a:p>
          <a:p>
            <a:pPr marL="2540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Oracle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duży, komercyjny system, łatwo modyfikowalny</a:t>
            </a:r>
          </a:p>
          <a:p>
            <a:pPr marL="2540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MySql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prostszy, ale bardzo szybki i skalowalny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komercyjny open source</a:t>
            </a:r>
          </a:p>
          <a:p>
            <a:pPr marL="2540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SqlServer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ardzo dobry, od Microsoft (również Access)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Wiele innych mniejszych projektów, również darmowych open source</a:t>
            </a:r>
          </a:p>
          <a:p>
            <a:pPr marL="2540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HSQL, 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Postgres, ...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87086" y="437989"/>
            <a:ext cx="8895868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3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 jest w wielu programach...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4950618" y="4575542"/>
            <a:ext cx="4032336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https://www.sqlite.org/famous.html</a:t>
            </a:r>
            <a:endParaRPr lang="pl" sz="2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0900" y="2749433"/>
            <a:ext cx="1535906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762" y="4206758"/>
            <a:ext cx="1535906" cy="21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78806" y="1427840"/>
            <a:ext cx="1535906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0618" y="3578108"/>
            <a:ext cx="1535906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" y="2163646"/>
            <a:ext cx="1535906" cy="47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28962" y="2077921"/>
            <a:ext cx="1535906" cy="64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7231" y="2806583"/>
            <a:ext cx="1535906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121943" y="1463558"/>
            <a:ext cx="1535906" cy="37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21806" y="3085190"/>
            <a:ext cx="1535906" cy="63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5862" y="3328077"/>
            <a:ext cx="1535906" cy="53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79218" y="2563696"/>
            <a:ext cx="1535906" cy="54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43322" y="3720983"/>
            <a:ext cx="1535906" cy="39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529387" y="1520708"/>
            <a:ext cx="1535906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021806" y="4106746"/>
            <a:ext cx="1535906" cy="407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 Browser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50081" y="1825524"/>
            <a:ext cx="7836750" cy="284654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 to bardzo popularna baza danych, darmowa, szybka i mała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SQLite Browser pozwala bezpośrednio pracować na plikach SQLite</a:t>
            </a:r>
          </a:p>
          <a:p>
            <a:pPr marL="584200" lvl="2" indent="-254000" algn="l" rtl="0">
              <a:spcBef>
                <a:spcPts val="600"/>
              </a:spcBef>
            </a:pPr>
            <a:r>
              <a:rPr lang="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en-US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r>
              <a:rPr lang="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://sqlitebrowser.org/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QLite jest wbudowana w Pythona i wiele innych języków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420" y="432393"/>
            <a:ext cx="6541453" cy="428718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1295400" y="3136760"/>
            <a:ext cx="2963333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19100" marR="0" lvl="1" indent="-25400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000" b="0" i="0" u="sng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en-US" sz="2000" b="0" i="0" u="sng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r>
              <a:rPr lang="pl" sz="2000" b="0" i="0" u="sng" strike="noStrike" cap="none" baseline="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://sqlitebrowser.org/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 baseline="0">
                <a:solidFill>
                  <a:srgbClr val="FFD966"/>
                </a:solidFill>
              </a:rPr>
              <a:t>Zróbmy bazę danych</a:t>
            </a:r>
            <a:endParaRPr lang="pl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2820572"/>
            <a:ext cx="7836693" cy="661182"/>
          </a:xfrm>
        </p:spPr>
        <p:txBody>
          <a:bodyPr/>
          <a:lstStyle/>
          <a:p>
            <a:pPr rtl="0"/>
            <a:r>
              <a:rPr lang="pl-PL" sz="1800" b="0" i="0" u="none" baseline="0" dirty="0">
                <a:solidFill>
                  <a:schemeClr val="bg1"/>
                </a:solidFill>
                <a:hlinkClick r:id="rId2"/>
              </a:rPr>
              <a:t>https://py4e.pl/lectures3/Pythonlearn-15-Database-Handout.txt</a:t>
            </a:r>
            <a:endParaRPr lang="pl" sz="1800" b="0" i="0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7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 idx="4294967295"/>
          </p:nvPr>
        </p:nvSpPr>
        <p:spPr>
          <a:xfrm>
            <a:off x="0" y="438150"/>
            <a:ext cx="7837488" cy="990600"/>
          </a:xfrm>
        </p:spPr>
        <p:txBody>
          <a:bodyPr/>
          <a:lstStyle/>
          <a:p>
            <a:pPr lvl="0" rtl="0"/>
            <a:r>
              <a:rPr lang="pl" b="0" i="0" u="none" baseline="0">
                <a:sym typeface="Cabin"/>
              </a:rPr>
              <a:t>SQLite Browser</a:t>
            </a:r>
            <a:endParaRPr lang="pl" dirty="0">
              <a:sym typeface="Cabin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881324" y="4127875"/>
            <a:ext cx="7407951" cy="4357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https://sqlitebrowser.org/</a:t>
            </a:r>
            <a:endParaRPr lang="pl" sz="2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B6C18-32EC-45BF-8FA1-A9B95B039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803" y="200515"/>
            <a:ext cx="4664992" cy="36575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0" y="437989"/>
            <a:ext cx="9144000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Proste początki - Pojedyncza tabela</a:t>
            </a:r>
          </a:p>
        </p:txBody>
      </p:sp>
      <p:pic>
        <p:nvPicPr>
          <p:cNvPr id="356" name="Shape 356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347" y="1428692"/>
            <a:ext cx="4942780" cy="323943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6146718" y="2067095"/>
            <a:ext cx="2637692" cy="1263807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 dirty="0">
                <a:solidFill>
                  <a:srgbClr val="FF8000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</a:t>
            </a:r>
            <a:r>
              <a:rPr lang="pl" sz="1600" b="1" i="0" u="none" strike="noStrike" cap="none" baseline="0" dirty="0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Users</a:t>
            </a:r>
            <a:r>
              <a:rPr lang="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(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name </a:t>
            </a:r>
            <a:r>
              <a:rPr lang="pl" sz="1600" b="1" i="0" u="none" strike="noStrike" cap="none" baseline="0" dirty="0">
                <a:solidFill>
                  <a:srgbClr val="FF8000"/>
                </a:solidFill>
                <a:latin typeface="Courier New"/>
                <a:ea typeface="Courier New"/>
                <a:cs typeface="Courier New"/>
                <a:sym typeface="Courier New"/>
              </a:rPr>
              <a:t>VARCHAR</a:t>
            </a:r>
            <a:r>
              <a:rPr lang="pl" sz="1600" b="1" i="0" u="none" strike="noStrike" cap="none" baseline="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(128),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email </a:t>
            </a:r>
            <a:r>
              <a:rPr lang="pl" sz="1600" b="1" i="0" u="none" strike="noStrike" cap="none" baseline="0" dirty="0">
                <a:solidFill>
                  <a:srgbClr val="FF8000"/>
                </a:solidFill>
                <a:latin typeface="Courier New"/>
                <a:ea typeface="Courier New"/>
                <a:cs typeface="Courier New"/>
                <a:sym typeface="Courier New"/>
              </a:rPr>
              <a:t>VARCHAR</a:t>
            </a:r>
            <a:r>
              <a:rPr lang="pl" sz="1600" b="1" i="0" u="none" strike="noStrike" cap="none" baseline="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(128)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600" b="1" i="0" u="none" strike="noStrike" cap="none" baseline="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lang="pl" sz="1600" b="1" i="0" u="none" strike="noStrike" cap="none" baseline="0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289" y="280737"/>
            <a:ext cx="6976932" cy="457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358" y="224589"/>
            <a:ext cx="7275095" cy="468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5040652" y="3098193"/>
            <a:ext cx="2703900" cy="350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Nasza tabela z 4 wierszami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4997547" y="4506216"/>
            <a:ext cx="3813749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https://pl.wikipedia.org/wiki/SQL</a:t>
            </a:r>
            <a:endParaRPr lang="pl" sz="2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6" name="Shape 249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7836750" cy="287823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Structured Query Language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Strukturalny język zapytań, w którym wydajemy polecenia bazom danych</a:t>
            </a: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Tworzymy dane (czyli dodajemy)</a:t>
            </a:r>
            <a:endParaRPr lang="pl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Pobieramy dane</a:t>
            </a: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Aktualizujemy dane</a:t>
            </a:r>
            <a:endParaRPr lang="pl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Usuwamy dane </a:t>
            </a:r>
            <a:endParaRPr lang="pl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SQL:</a:t>
            </a:r>
            <a:r>
              <a:rPr lang="pl" sz="4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Insert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791924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5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Polecenie Insert wstawia wiersz do tabeli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212526" y="3496865"/>
            <a:ext cx="8849418" cy="41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</a:t>
            </a:r>
            <a:r>
              <a:rPr lang="pl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Users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(name, email) </a:t>
            </a: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VALUES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('Kristin', 'kf@umich.edu’)</a:t>
            </a:r>
            <a:r>
              <a:rPr lang="en-US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endParaRPr lang="pl" sz="2000" b="0" i="0" u="none" strike="noStrike" cap="none" baseline="0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9252" y="301535"/>
            <a:ext cx="6821906" cy="447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0421" y="272716"/>
            <a:ext cx="6649453" cy="4306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783304" y="609252"/>
            <a:ext cx="6497053" cy="4258087"/>
            <a:chOff x="1472711" y="274759"/>
            <a:chExt cx="7848030" cy="5143500"/>
          </a:xfrm>
        </p:grpSpPr>
        <p:pic>
          <p:nvPicPr>
            <p:cNvPr id="393" name="Shape 393" descr="Untitled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72711" y="274759"/>
              <a:ext cx="784803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Shape 394"/>
            <p:cNvSpPr/>
            <p:nvPr/>
          </p:nvSpPr>
          <p:spPr>
            <a:xfrm flipH="1">
              <a:off x="3642304" y="2603156"/>
              <a:ext cx="714318" cy="714318"/>
            </a:xfrm>
            <a:prstGeom prst="rightArrow">
              <a:avLst>
                <a:gd name="adj1" fmla="val 46684"/>
                <a:gd name="adj2" fmla="val 20237"/>
              </a:avLst>
            </a:prstGeom>
            <a:blipFill rotWithShape="0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SQL:</a:t>
            </a:r>
            <a:r>
              <a:rPr lang="pl" sz="4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Delete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871296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5000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Delete usuwa z tabeli wiersz spełniający określone kryteria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340340" y="3621881"/>
            <a:ext cx="8575706" cy="4357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DELETE FROM</a:t>
            </a:r>
            <a:r>
              <a:rPr lang="pl" sz="2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Users </a:t>
            </a:r>
            <a:r>
              <a:rPr lang="pl" sz="2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WHERE</a:t>
            </a:r>
            <a:r>
              <a:rPr lang="pl" sz="2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email='ted@umich.edu’</a:t>
            </a:r>
            <a:r>
              <a:rPr lang="en-US" sz="2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endParaRPr lang="pl" sz="2600" b="0" i="0" u="none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Shape 406" descr="Screen Shot 2015-08-10 at 8.33.3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242" y="288758"/>
            <a:ext cx="7275669" cy="481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411" descr="Screen Shot 2015-08-10 at 8.33.3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8442" y="288903"/>
            <a:ext cx="6825916" cy="4515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797430" y="641684"/>
            <a:ext cx="6619285" cy="4393687"/>
            <a:chOff x="1180225" y="288497"/>
            <a:chExt cx="7748911" cy="5143500"/>
          </a:xfrm>
        </p:grpSpPr>
        <p:pic>
          <p:nvPicPr>
            <p:cNvPr id="412" name="Shape 412" descr="Screen Shot 2015-08-10 at 8.33.52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80225" y="288497"/>
              <a:ext cx="7748911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Shape 413"/>
            <p:cNvSpPr/>
            <p:nvPr/>
          </p:nvSpPr>
          <p:spPr>
            <a:xfrm flipH="1">
              <a:off x="3543848" y="2250281"/>
              <a:ext cx="714375" cy="714375"/>
            </a:xfrm>
            <a:prstGeom prst="rightArrow">
              <a:avLst>
                <a:gd name="adj1" fmla="val 43275"/>
                <a:gd name="adj2" fmla="val 20765"/>
              </a:avLst>
            </a:prstGeom>
            <a:blipFill rotWithShape="0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IBM_729_Tape_Drives.na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92" y="428625"/>
            <a:ext cx="239762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4" descr="1200px-Tapestic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2528888"/>
            <a:ext cx="2571750" cy="145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537081" y="4257286"/>
            <a:ext cx="4336444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SzTx/>
              <a:buFontTx/>
              <a:buNone/>
            </a:pPr>
            <a:r>
              <a:rPr lang="pl-PL" sz="2025" b="0" i="0" u="none" baseline="0" dirty="0">
                <a:solidFill>
                  <a:srgbClr val="FFFFFF"/>
                </a:solidFill>
              </a:rPr>
              <a:t>https://en.wikipedia.org/wiki/IBM_729</a:t>
            </a:r>
            <a:endParaRPr lang="pl" sz="2025" b="0" i="0" u="none" baseline="0" dirty="0">
              <a:solidFill>
                <a:srgbClr val="FFFFFF"/>
              </a:solidFill>
            </a:endParaRPr>
          </a:p>
        </p:txBody>
      </p:sp>
      <p:sp>
        <p:nvSpPr>
          <p:cNvPr id="7" name="Sequential Access Storage 6"/>
          <p:cNvSpPr>
            <a:spLocks noChangeArrowheads="1"/>
          </p:cNvSpPr>
          <p:nvPr/>
        </p:nvSpPr>
        <p:spPr bwMode="auto">
          <a:xfrm>
            <a:off x="285750" y="514350"/>
            <a:ext cx="1371600" cy="1371600"/>
          </a:xfrm>
          <a:prstGeom prst="flowChartMagneticTape">
            <a:avLst/>
          </a:prstGeom>
          <a:gradFill rotWithShape="1">
            <a:gsLst>
              <a:gs pos="0">
                <a:srgbClr val="CDCDCD"/>
              </a:gs>
              <a:gs pos="100000">
                <a:srgbClr val="808080"/>
              </a:gs>
            </a:gsLst>
            <a:lin ang="5400000"/>
          </a:gradFill>
          <a:ln w="9525">
            <a:solidFill>
              <a:srgbClr val="7D7D7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rtl="0" eaLnBrk="1" hangingPunct="1">
              <a:defRPr/>
            </a:pPr>
            <a:r>
              <a:rPr lang="pl" sz="2000" b="0" i="0" u="none" baseline="0" dirty="0">
                <a:latin typeface="+mn-lt"/>
                <a:ea typeface="+mn-ea"/>
              </a:rPr>
              <a:t>Stara</a:t>
            </a:r>
          </a:p>
          <a:p>
            <a:pPr algn="ctr" rtl="0" eaLnBrk="1" hangingPunct="1">
              <a:defRPr/>
            </a:pPr>
            <a:r>
              <a:rPr lang="pl" sz="2000" dirty="0">
                <a:latin typeface="+mn-lt"/>
                <a:ea typeface="+mn-ea"/>
              </a:rPr>
              <a:t>taśma</a:t>
            </a:r>
            <a:endParaRPr lang="pl" sz="2000" b="0" i="0" u="none" baseline="0" dirty="0">
              <a:latin typeface="+mn-lt"/>
              <a:ea typeface="+mn-ea"/>
            </a:endParaRPr>
          </a:p>
        </p:txBody>
      </p:sp>
      <p:sp>
        <p:nvSpPr>
          <p:cNvPr id="8" name="Sequential Access Storage 7"/>
          <p:cNvSpPr>
            <a:spLocks noChangeArrowheads="1"/>
          </p:cNvSpPr>
          <p:nvPr/>
        </p:nvSpPr>
        <p:spPr bwMode="auto">
          <a:xfrm>
            <a:off x="4143375" y="557213"/>
            <a:ext cx="1371600" cy="1371600"/>
          </a:xfrm>
          <a:prstGeom prst="flowChartMagneticTape">
            <a:avLst/>
          </a:prstGeom>
          <a:gradFill rotWithShape="1">
            <a:gsLst>
              <a:gs pos="0">
                <a:srgbClr val="CDCDCD"/>
              </a:gs>
              <a:gs pos="100000">
                <a:srgbClr val="808080"/>
              </a:gs>
            </a:gsLst>
            <a:lin ang="5400000"/>
          </a:gradFill>
          <a:ln w="9525">
            <a:solidFill>
              <a:srgbClr val="7D7D7D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rtl="0" eaLnBrk="1" hangingPunct="1">
              <a:defRPr/>
            </a:pPr>
            <a:r>
              <a:rPr lang="pl" sz="2000" b="0" i="0" u="none" baseline="0" dirty="0">
                <a:latin typeface="+mn-lt"/>
                <a:ea typeface="+mn-ea"/>
              </a:rPr>
              <a:t>Nowa</a:t>
            </a:r>
          </a:p>
          <a:p>
            <a:pPr algn="ctr" rtl="0" eaLnBrk="1" hangingPunct="1">
              <a:defRPr/>
            </a:pPr>
            <a:r>
              <a:rPr lang="pl" sz="2000" dirty="0">
                <a:latin typeface="+mn-lt"/>
                <a:ea typeface="+mn-ea"/>
              </a:rPr>
              <a:t>t</a:t>
            </a:r>
            <a:r>
              <a:rPr lang="pl" sz="2000" b="0" i="0" u="none" baseline="0" dirty="0">
                <a:latin typeface="+mn-lt"/>
                <a:ea typeface="+mn-ea"/>
              </a:rPr>
              <a:t>aśma</a:t>
            </a:r>
          </a:p>
        </p:txBody>
      </p:sp>
      <p:sp>
        <p:nvSpPr>
          <p:cNvPr id="6150" name="Multidocument 8"/>
          <p:cNvSpPr>
            <a:spLocks noChangeArrowheads="1"/>
          </p:cNvSpPr>
          <p:nvPr/>
        </p:nvSpPr>
        <p:spPr bwMode="auto">
          <a:xfrm>
            <a:off x="1657350" y="3386138"/>
            <a:ext cx="1628775" cy="1285875"/>
          </a:xfrm>
          <a:prstGeom prst="flowChartMultidocumen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/>
            <a:r>
              <a:rPr lang="pl" sz="1800" b="0" i="0" u="none" baseline="0" dirty="0">
                <a:solidFill>
                  <a:srgbClr val="000000"/>
                </a:solidFill>
              </a:rPr>
              <a:t>Kolejne</a:t>
            </a:r>
          </a:p>
          <a:p>
            <a:pPr algn="ctr" rtl="0" eaLnBrk="1" hangingPunct="1"/>
            <a:r>
              <a:rPr lang="pl" sz="1800">
                <a:solidFill>
                  <a:srgbClr val="000000"/>
                </a:solidFill>
              </a:rPr>
              <a:t>transakcje</a:t>
            </a:r>
            <a:endParaRPr lang="pl" sz="1800" b="0" i="0" u="none" baseline="0" dirty="0">
              <a:solidFill>
                <a:srgbClr val="000000"/>
              </a:solidFill>
            </a:endParaRPr>
          </a:p>
        </p:txBody>
      </p:sp>
      <p:sp>
        <p:nvSpPr>
          <p:cNvPr id="6151" name="Decision 11"/>
          <p:cNvSpPr>
            <a:spLocks noChangeArrowheads="1"/>
          </p:cNvSpPr>
          <p:nvPr/>
        </p:nvSpPr>
        <p:spPr bwMode="auto">
          <a:xfrm>
            <a:off x="2128838" y="2057400"/>
            <a:ext cx="1628775" cy="771525"/>
          </a:xfrm>
          <a:prstGeom prst="flowChartDecision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/>
            <a:r>
              <a:rPr lang="pl" sz="1400" b="0" i="0" u="none" baseline="0" dirty="0">
                <a:solidFill>
                  <a:srgbClr val="000000"/>
                </a:solidFill>
              </a:rPr>
              <a:t>Łączenie</a:t>
            </a:r>
          </a:p>
        </p:txBody>
      </p:sp>
      <p:cxnSp>
        <p:nvCxnSpPr>
          <p:cNvPr id="6152" name="Elbow Connector 13"/>
          <p:cNvCxnSpPr>
            <a:cxnSpLocks noChangeShapeType="1"/>
            <a:stCxn id="7" idx="2"/>
            <a:endCxn id="6151" idx="1"/>
          </p:cNvCxnSpPr>
          <p:nvPr/>
        </p:nvCxnSpPr>
        <p:spPr bwMode="auto">
          <a:xfrm rot="16200000" flipH="1">
            <a:off x="1271587" y="1585912"/>
            <a:ext cx="557213" cy="1157288"/>
          </a:xfrm>
          <a:prstGeom prst="bentConnector2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53" name="Elbow Connector 14"/>
          <p:cNvCxnSpPr>
            <a:cxnSpLocks noChangeShapeType="1"/>
            <a:stCxn id="6150" idx="0"/>
            <a:endCxn id="6151" idx="2"/>
          </p:cNvCxnSpPr>
          <p:nvPr/>
        </p:nvCxnSpPr>
        <p:spPr bwMode="auto">
          <a:xfrm rot="5400000" flipH="1" flipV="1">
            <a:off x="2484685" y="2927598"/>
            <a:ext cx="557213" cy="359866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54" name="Elbow Connector 18"/>
          <p:cNvCxnSpPr>
            <a:cxnSpLocks noChangeShapeType="1"/>
            <a:stCxn id="6151" idx="3"/>
            <a:endCxn id="8" idx="2"/>
          </p:cNvCxnSpPr>
          <p:nvPr/>
        </p:nvCxnSpPr>
        <p:spPr bwMode="auto">
          <a:xfrm flipV="1">
            <a:off x="3757612" y="1928813"/>
            <a:ext cx="1071563" cy="514350"/>
          </a:xfrm>
          <a:prstGeom prst="bentConnector2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55" name="TextBox 23"/>
          <p:cNvSpPr txBox="1">
            <a:spLocks noChangeArrowheads="1"/>
          </p:cNvSpPr>
          <p:nvPr/>
        </p:nvSpPr>
        <p:spPr bwMode="auto">
          <a:xfrm>
            <a:off x="2258785" y="599182"/>
            <a:ext cx="125547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SzTx/>
              <a:buFontTx/>
              <a:buNone/>
            </a:pPr>
            <a:r>
              <a:rPr lang="pl" sz="2025" b="0" i="0" u="none" baseline="0">
                <a:solidFill>
                  <a:srgbClr val="FFFF00"/>
                </a:solidFill>
              </a:rPr>
              <a:t>Sequential</a:t>
            </a:r>
          </a:p>
          <a:p>
            <a:pPr algn="ctr" rtl="0" eaLnBrk="1" hangingPunct="1">
              <a:spcBef>
                <a:spcPct val="0"/>
              </a:spcBef>
              <a:buSzTx/>
              <a:buFontTx/>
              <a:buNone/>
            </a:pPr>
            <a:r>
              <a:rPr lang="pl" sz="2025" b="0" i="0" u="none" baseline="0">
                <a:solidFill>
                  <a:srgbClr val="FFFF00"/>
                </a:solidFill>
              </a:rPr>
              <a:t>Master</a:t>
            </a:r>
          </a:p>
          <a:p>
            <a:pPr algn="ctr" rtl="0" eaLnBrk="1" hangingPunct="1">
              <a:spcBef>
                <a:spcPct val="0"/>
              </a:spcBef>
              <a:buSzTx/>
              <a:buFontTx/>
              <a:buNone/>
            </a:pPr>
            <a:r>
              <a:rPr lang="pl" sz="2025" b="0" i="0" u="none" baseline="0">
                <a:solidFill>
                  <a:srgbClr val="FFFF00"/>
                </a:solidFill>
              </a:rPr>
              <a:t>Update</a:t>
            </a:r>
          </a:p>
          <a:p>
            <a:pPr algn="ctr" rtl="0" eaLnBrk="1" hangingPunct="1">
              <a:spcBef>
                <a:spcPct val="0"/>
              </a:spcBef>
              <a:buSzTx/>
              <a:buFontTx/>
              <a:buNone/>
            </a:pPr>
            <a:r>
              <a:rPr lang="pl" sz="2025" b="0" i="0" u="none" baseline="0">
                <a:solidFill>
                  <a:srgbClr val="FFFF00"/>
                </a:solidFill>
              </a:rPr>
              <a:t>lata 70.</a:t>
            </a:r>
          </a:p>
        </p:txBody>
      </p:sp>
    </p:spTree>
    <p:extLst>
      <p:ext uri="{BB962C8B-B14F-4D97-AF65-F5344CB8AC3E}">
        <p14:creationId xmlns:p14="http://schemas.microsoft.com/office/powerpoint/2010/main" val="191931880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SQL:</a:t>
            </a:r>
            <a:r>
              <a:rPr lang="pl" sz="4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Update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837280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5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Aktualizuje pole określone klauzulą </a:t>
            </a: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WHERE</a:t>
            </a:r>
            <a:endParaRPr lang="pl" sz="2000" b="0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122793" y="3154239"/>
            <a:ext cx="8853974" cy="8792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1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UPDATE</a:t>
            </a:r>
            <a:r>
              <a:rPr lang="pl" sz="21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Users </a:t>
            </a:r>
            <a:r>
              <a:rPr lang="pl" sz="21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SET</a:t>
            </a:r>
            <a:r>
              <a:rPr lang="pl" sz="21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name='Charles' </a:t>
            </a:r>
            <a:r>
              <a:rPr lang="pl" sz="21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WHERE</a:t>
            </a:r>
            <a:r>
              <a:rPr lang="en-US" sz="21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1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email='csev@umich.edu’</a:t>
            </a:r>
            <a:r>
              <a:rPr lang="en-US" sz="21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endParaRPr lang="pl" sz="2100" b="0" i="0" u="none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Shape 425" descr="Screen Shot 2015-08-10 at 8.36.1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285" y="288758"/>
            <a:ext cx="7178842" cy="4740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Shape 430" descr="Screen Shot 2015-08-10 at 8.36.1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2716" y="280737"/>
            <a:ext cx="6938211" cy="4542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999874" y="824977"/>
            <a:ext cx="6361850" cy="4222810"/>
            <a:chOff x="1636876" y="417634"/>
            <a:chExt cx="7748911" cy="5143500"/>
          </a:xfrm>
        </p:grpSpPr>
        <p:pic>
          <p:nvPicPr>
            <p:cNvPr id="431" name="Shape 431" descr="Screen Shot 2015-08-10 at 8.36.36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6876" y="417634"/>
              <a:ext cx="7748911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Shape 432"/>
            <p:cNvSpPr/>
            <p:nvPr/>
          </p:nvSpPr>
          <p:spPr>
            <a:xfrm flipH="1">
              <a:off x="3873560" y="1893093"/>
              <a:ext cx="714375" cy="714375"/>
            </a:xfrm>
            <a:prstGeom prst="rightArrow">
              <a:avLst>
                <a:gd name="adj1" fmla="val 43275"/>
                <a:gd name="adj2" fmla="val 20765"/>
              </a:avLst>
            </a:prstGeom>
            <a:blipFill rotWithShape="0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Pobieranie r</a:t>
            </a:r>
            <a:r>
              <a:rPr lang="en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</a:t>
            </a:r>
            <a:r>
              <a:rPr lang="pl-PL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</a:t>
            </a:r>
            <a:r>
              <a:rPr lang="en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ord</a:t>
            </a:r>
            <a:r>
              <a:rPr lang="pl-PL" sz="43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ów:</a:t>
            </a:r>
            <a:r>
              <a:rPr lang="pl" sz="43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43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50081" y="1428692"/>
            <a:ext cx="7836750" cy="115652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5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Instrukcja </a:t>
            </a: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pobiera grupę rekordów. Możesz pobrać wszystkie rekordy albo zakres określony klauzulą </a:t>
            </a: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WHERE</a:t>
            </a:r>
            <a:endParaRPr lang="pl" sz="2000" b="0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215136" y="3110664"/>
            <a:ext cx="8536178" cy="45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* </a:t>
            </a:r>
            <a:r>
              <a:rPr lang="pl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Users</a:t>
            </a:r>
            <a:r>
              <a:rPr lang="en-US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endParaRPr lang="pl" sz="2500" b="0" i="0" u="none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127212" y="3803607"/>
            <a:ext cx="8920842" cy="45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* </a:t>
            </a:r>
            <a:r>
              <a:rPr lang="pl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Users </a:t>
            </a:r>
            <a:r>
              <a:rPr lang="pl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WHERE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email='csev@umich.edu’</a:t>
            </a:r>
            <a:r>
              <a:rPr lang="en-US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endParaRPr lang="pl" sz="2500" b="0" i="0" u="none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Shape 445" descr="Screen Shot 2015-08-10 at 8.38.4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16" y="304800"/>
            <a:ext cx="7138737" cy="4708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Shape 450" descr="Screen Shot 2015-08-10 at 8.38.51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158" y="292828"/>
            <a:ext cx="7154779" cy="474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09904" y="437989"/>
            <a:ext cx="8925239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Sortowanie z użyciem</a:t>
            </a:r>
            <a:r>
              <a:rPr lang="pl" sz="43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ORDER BY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7836750" cy="10186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206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5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Możesz dodać klauzulę </a:t>
            </a: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ORDER BY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 instrukcji </a:t>
            </a: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pl" sz="20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aby pobrane wyniki były posortowane malejąco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296740" y="3321843"/>
            <a:ext cx="8605472" cy="42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*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Users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ORDER BY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email</a:t>
            </a:r>
            <a:r>
              <a:rPr lang="en-US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endParaRPr lang="pl" sz="2500" b="0" i="0" u="none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58" name="Shape 458"/>
          <p:cNvSpPr txBox="1"/>
          <p:nvPr/>
        </p:nvSpPr>
        <p:spPr>
          <a:xfrm>
            <a:off x="109904" y="3986212"/>
            <a:ext cx="8715374" cy="421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 rtl="0">
              <a:buClr>
                <a:srgbClr val="FF7F00"/>
              </a:buClr>
              <a:buSzPct val="25000"/>
            </a:pPr>
            <a:r>
              <a:rPr lang="pl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*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Users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ORDER BY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 </a:t>
            </a:r>
            <a:r>
              <a:rPr lang="pl" sz="2500" b="0" i="0" u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DESC</a:t>
            </a:r>
            <a:r>
              <a:rPr lang="en-US" sz="2500" b="0" i="0" u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endParaRPr lang="pl" sz="25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Shape 463" descr="Screen Shot 2015-08-10 at 8.57.0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571" y="264694"/>
            <a:ext cx="7350137" cy="4878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Podsumowanie SQL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3097708" y="2950368"/>
            <a:ext cx="2766487" cy="45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SELECT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* </a:t>
            </a: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FROM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Users</a:t>
            </a:r>
            <a:r>
              <a:rPr lang="en-US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;</a:t>
            </a:r>
            <a:endParaRPr lang="pl" sz="1700" b="0" i="0" u="none" strike="noStrike" cap="none" baseline="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859928" y="3421856"/>
            <a:ext cx="7242917" cy="45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SELECT 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* </a:t>
            </a: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FROM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Users </a:t>
            </a: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WHERE 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email='csev@umich.edu’</a:t>
            </a:r>
            <a:r>
              <a:rPr lang="en-US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;</a:t>
            </a:r>
            <a:endParaRPr lang="pl" sz="1700" b="0" i="0" u="none" strike="noStrike" cap="none" baseline="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518814" y="2436018"/>
            <a:ext cx="8095612" cy="4071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UPDATE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Users </a:t>
            </a: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SET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name="Charles" </a:t>
            </a: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WHERE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email='csev@umich.edu’</a:t>
            </a:r>
            <a:r>
              <a:rPr lang="en-US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;</a:t>
            </a:r>
            <a:endParaRPr lang="pl" sz="1700" b="0" i="0" u="none" strike="noStrike" cap="none" baseline="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211907" y="1445006"/>
            <a:ext cx="8809424" cy="414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INSERT INTO 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Users (name, email) </a:t>
            </a: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VALUES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('Kristin', 'kf@umich.edu’)</a:t>
            </a:r>
            <a:r>
              <a:rPr lang="en-US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;</a:t>
            </a:r>
            <a:endParaRPr lang="pl" sz="1700" b="0" i="0" u="none" strike="noStrike" cap="none" baseline="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1167116" y="1908358"/>
            <a:ext cx="6638287" cy="4357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DELETE FROM 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Users </a:t>
            </a: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WHERE 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email='ted@umich.edu’</a:t>
            </a:r>
            <a:r>
              <a:rPr lang="en-US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;</a:t>
            </a:r>
            <a:endParaRPr lang="pl" sz="1700" b="0" i="0" u="none" strike="noStrike" cap="none" baseline="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2190452" y="3936206"/>
            <a:ext cx="4588987" cy="421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SELECT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* </a:t>
            </a: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FROM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Users </a:t>
            </a:r>
            <a:r>
              <a:rPr lang="pl" sz="17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ORDER BY 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email</a:t>
            </a:r>
            <a:r>
              <a:rPr lang="en-US" sz="17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;</a:t>
            </a:r>
            <a:endParaRPr lang="pl" sz="1700" b="0" i="0" u="none" strike="noStrike" cap="none" baseline="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0" y="437989"/>
            <a:ext cx="9144000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 nie jest zbyt ciekawe (na razie)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50081" y="1768832"/>
            <a:ext cx="7836750" cy="2903236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Tabele przypominają duże, szybkie arkusze kalkulacyjne, których wiersze i kolumny możemy programować za pomocą poleceń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Ich moc ujawni się dopiero, kiedy będziemy mieli więcej tabel i zaczniemy wykorzystywać relacje między nimi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650081" y="135731"/>
            <a:ext cx="4007644" cy="1293019"/>
          </a:xfrm>
        </p:spPr>
        <p:txBody>
          <a:bodyPr/>
          <a:lstStyle/>
          <a:p>
            <a:pPr rtl="0"/>
            <a:r>
              <a:rPr lang="pl" sz="4000" b="0" i="0" u="none" baseline="0">
                <a:solidFill>
                  <a:srgbClr val="FFD966"/>
                </a:solidFill>
              </a:rPr>
              <a:t>Dostęp losowy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91887" y="1301179"/>
            <a:ext cx="4222976" cy="3207544"/>
          </a:xfrm>
        </p:spPr>
        <p:txBody>
          <a:bodyPr/>
          <a:lstStyle/>
          <a:p>
            <a:pPr algn="l" rtl="0"/>
            <a:r>
              <a:rPr lang="pl" sz="2400" b="0" i="0" u="none" baseline="0" dirty="0">
                <a:solidFill>
                  <a:schemeClr val="bg1"/>
                </a:solidFill>
              </a:rPr>
              <a:t>Kiedy możesz uzyskiwać dostęp do losowych danych...</a:t>
            </a:r>
          </a:p>
          <a:p>
            <a:pPr algn="l" rtl="0"/>
            <a:r>
              <a:rPr lang="pl" sz="2400" b="0" i="0" u="none" baseline="0" dirty="0">
                <a:solidFill>
                  <a:schemeClr val="bg1"/>
                </a:solidFill>
              </a:rPr>
              <a:t>Jak najefektywniej uporządkować dane?</a:t>
            </a:r>
          </a:p>
          <a:p>
            <a:pPr algn="l" rtl="0"/>
            <a:r>
              <a:rPr lang="pl" sz="2400" b="0" i="0" u="none" baseline="0" dirty="0">
                <a:solidFill>
                  <a:schemeClr val="bg1"/>
                </a:solidFill>
              </a:rPr>
              <a:t>Sortowanie może się nie sprawdzić</a:t>
            </a:r>
            <a:endParaRPr lang="pl" altLang="en-US" sz="2400" dirty="0">
              <a:solidFill>
                <a:schemeClr val="bg1"/>
              </a:solidFill>
            </a:endParaRPr>
          </a:p>
        </p:txBody>
      </p:sp>
      <p:pic>
        <p:nvPicPr>
          <p:cNvPr id="7171" name="Picture 3" descr="Innansicht_Festplatte_512_MB_von_Quant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157287"/>
            <a:ext cx="3514725" cy="286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828800" y="4295180"/>
            <a:ext cx="718482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3500"/>
              </a:spcBef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5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SzTx/>
              <a:buFontTx/>
              <a:buNone/>
            </a:pPr>
            <a:r>
              <a:rPr lang="pl" sz="2025" b="0" i="0" u="none" baseline="0">
                <a:solidFill>
                  <a:srgbClr val="FFFFFF"/>
                </a:solidFill>
              </a:rPr>
              <a:t>https://en.wikipedia.org/wiki/Hard_disk_drive_platter</a:t>
            </a:r>
            <a:endParaRPr lang="pl" altLang="en-US" sz="20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1001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Złożone modele danych i relacje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18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https://pl.wikipedia.org/wiki/Model_relacyjny</a:t>
            </a:r>
            <a:endParaRPr lang="pl" sz="18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Projektowanie baz danych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50081" y="1598751"/>
            <a:ext cx="7836750" cy="3073316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Projektowanie baz danych to 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sztuka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wymagająca konkretnych umiejętności i doświadczenia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Naszym celem jest uniknięcie poważnych błędów i projektowanie przejrzystych i czytelnych baz danych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Inni mogą później zwiększać wydajność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Projektowanie baz danych zaczyna się od rysunku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hape 4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5962" y="642937"/>
            <a:ext cx="5172074" cy="355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7958" y="474770"/>
            <a:ext cx="6585284" cy="412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Budowanie modelu danych</a:t>
            </a:r>
          </a:p>
        </p:txBody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50081" y="1610090"/>
            <a:ext cx="7836750" cy="3061977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4191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Rozrysowujemy dane dla naszej aplikacji, wymyślamy, jak reprezentować obiekty i relacje między nimi</a:t>
            </a:r>
          </a:p>
          <a:p>
            <a:pPr marL="419100" marR="0" lvl="0" indent="-177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Podstawowa zasada: nie wprowadzaj tych samych danych dwa razy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zamiast tego użyj relacji</a:t>
            </a:r>
          </a:p>
          <a:p>
            <a:pPr marL="419100" marR="0" lvl="0" indent="-177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Jeśli w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rzeczywistym świecie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jest jedna rzecz, to w bazie danych powinna znaleźć się też jeden raz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69415" y="593557"/>
            <a:ext cx="6107735" cy="3922295"/>
            <a:chOff x="935831" y="178593"/>
            <a:chExt cx="7564410" cy="4857750"/>
          </a:xfrm>
        </p:grpSpPr>
        <p:pic>
          <p:nvPicPr>
            <p:cNvPr id="513" name="Shape 5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5831" y="542925"/>
              <a:ext cx="7416998" cy="449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Shape 514"/>
            <p:cNvSpPr txBox="1"/>
            <p:nvPr/>
          </p:nvSpPr>
          <p:spPr>
            <a:xfrm>
              <a:off x="1019770" y="178593"/>
              <a:ext cx="984432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1600" b="0" i="0" u="none" strike="noStrike" cap="none" baseline="0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Ścieżka  </a:t>
              </a:r>
            </a:p>
          </p:txBody>
        </p:sp>
        <p:sp>
          <p:nvSpPr>
            <p:cNvPr id="515" name="Shape 515"/>
            <p:cNvSpPr txBox="1"/>
            <p:nvPr/>
          </p:nvSpPr>
          <p:spPr>
            <a:xfrm>
              <a:off x="3037879" y="178593"/>
              <a:ext cx="584893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1600" b="0" i="0" u="none" strike="noStrike" cap="none" baseline="0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Dł  </a:t>
              </a:r>
            </a:p>
          </p:txBody>
        </p:sp>
        <p:sp>
          <p:nvSpPr>
            <p:cNvPr id="516" name="Shape 516"/>
            <p:cNvSpPr txBox="1"/>
            <p:nvPr/>
          </p:nvSpPr>
          <p:spPr>
            <a:xfrm>
              <a:off x="3581697" y="178593"/>
              <a:ext cx="812600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16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Artysta  </a:t>
              </a:r>
            </a:p>
          </p:txBody>
        </p:sp>
        <p:sp>
          <p:nvSpPr>
            <p:cNvPr id="517" name="Shape 517"/>
            <p:cNvSpPr txBox="1"/>
            <p:nvPr/>
          </p:nvSpPr>
          <p:spPr>
            <a:xfrm>
              <a:off x="4699693" y="178593"/>
              <a:ext cx="890289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16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Album  </a:t>
              </a:r>
            </a:p>
          </p:txBody>
        </p:sp>
        <p:sp>
          <p:nvSpPr>
            <p:cNvPr id="518" name="Shape 518"/>
            <p:cNvSpPr txBox="1"/>
            <p:nvPr/>
          </p:nvSpPr>
          <p:spPr>
            <a:xfrm>
              <a:off x="5716224" y="178593"/>
              <a:ext cx="1014080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1600" b="0" i="0" u="none" strike="noStrike" cap="none" baseline="0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Gatunek</a:t>
              </a:r>
            </a:p>
          </p:txBody>
        </p:sp>
        <p:sp>
          <p:nvSpPr>
            <p:cNvPr id="519" name="Shape 519"/>
            <p:cNvSpPr txBox="1"/>
            <p:nvPr/>
          </p:nvSpPr>
          <p:spPr>
            <a:xfrm>
              <a:off x="6775297" y="178593"/>
              <a:ext cx="817959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16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Ocena</a:t>
              </a:r>
            </a:p>
          </p:txBody>
        </p:sp>
        <p:sp>
          <p:nvSpPr>
            <p:cNvPr id="520" name="Shape 520"/>
            <p:cNvSpPr txBox="1"/>
            <p:nvPr/>
          </p:nvSpPr>
          <p:spPr>
            <a:xfrm>
              <a:off x="7615237" y="178593"/>
              <a:ext cx="885004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1600" b="0" i="0" u="none" strike="noStrike" cap="none" baseline="0" dirty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Licznik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</a:rPr>
              <a:t>Czy każda </a:t>
            </a:r>
            <a:r>
              <a:rPr lang="pl" sz="4300" b="0" i="0" u="none" strike="noStrike" cap="none" baseline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część informacji</a:t>
            </a:r>
            <a:r>
              <a:rPr lang="pl" sz="4300" b="0" i="0" u="none" strike="noStrike" cap="none" baseline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</a:p>
        </p:txBody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5245393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est kolumną obiektu czy atrybutem innego obiektu?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 zdefiniowaniu obiektów powinniśmy określić relacje między nimi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41827" y="1407318"/>
            <a:ext cx="2488392" cy="1817145"/>
            <a:chOff x="6041826" y="1407318"/>
            <a:chExt cx="2836961" cy="2071687"/>
          </a:xfrm>
        </p:grpSpPr>
        <p:sp>
          <p:nvSpPr>
            <p:cNvPr id="527" name="Shape 527"/>
            <p:cNvSpPr txBox="1"/>
            <p:nvPr/>
          </p:nvSpPr>
          <p:spPr>
            <a:xfrm>
              <a:off x="6041826" y="2993231"/>
              <a:ext cx="1079428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Ścieżka  </a:t>
              </a:r>
            </a:p>
          </p:txBody>
        </p:sp>
        <p:sp>
          <p:nvSpPr>
            <p:cNvPr id="528" name="Shape 528"/>
            <p:cNvSpPr txBox="1"/>
            <p:nvPr/>
          </p:nvSpPr>
          <p:spPr>
            <a:xfrm>
              <a:off x="6366867" y="1507331"/>
              <a:ext cx="584893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Dł  </a:t>
              </a:r>
            </a:p>
          </p:txBody>
        </p:sp>
        <p:sp>
          <p:nvSpPr>
            <p:cNvPr id="529" name="Shape 529"/>
            <p:cNvSpPr txBox="1"/>
            <p:nvPr/>
          </p:nvSpPr>
          <p:spPr>
            <a:xfrm>
              <a:off x="6432053" y="2393156"/>
              <a:ext cx="812600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Artysta  </a:t>
              </a:r>
            </a:p>
          </p:txBody>
        </p:sp>
        <p:sp>
          <p:nvSpPr>
            <p:cNvPr id="530" name="Shape 530"/>
            <p:cNvSpPr txBox="1"/>
            <p:nvPr/>
          </p:nvSpPr>
          <p:spPr>
            <a:xfrm>
              <a:off x="7757219" y="1407318"/>
              <a:ext cx="890289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Album  </a:t>
              </a:r>
            </a:p>
          </p:txBody>
        </p:sp>
        <p:sp>
          <p:nvSpPr>
            <p:cNvPr id="531" name="Shape 531"/>
            <p:cNvSpPr txBox="1"/>
            <p:nvPr/>
          </p:nvSpPr>
          <p:spPr>
            <a:xfrm>
              <a:off x="7375028" y="1885950"/>
              <a:ext cx="1161030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Gatunek</a:t>
              </a:r>
            </a:p>
          </p:txBody>
        </p:sp>
        <p:sp>
          <p:nvSpPr>
            <p:cNvPr id="532" name="Shape 532"/>
            <p:cNvSpPr txBox="1"/>
            <p:nvPr/>
          </p:nvSpPr>
          <p:spPr>
            <a:xfrm>
              <a:off x="8101905" y="2521743"/>
              <a:ext cx="776882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Ocena</a:t>
              </a:r>
            </a:p>
          </p:txBody>
        </p:sp>
        <p:sp>
          <p:nvSpPr>
            <p:cNvPr id="533" name="Shape 533"/>
            <p:cNvSpPr txBox="1"/>
            <p:nvPr/>
          </p:nvSpPr>
          <p:spPr>
            <a:xfrm>
              <a:off x="7436643" y="3128962"/>
              <a:ext cx="1099415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 dirty="0">
                  <a:solidFill>
                    <a:srgbClr val="FFFF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Licznik</a:t>
              </a:r>
            </a:p>
          </p:txBody>
        </p:sp>
      </p:grp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8400"/>
            <a:ext cx="6415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/>
          </p:cNvSpPr>
          <p:nvPr/>
        </p:nvSpPr>
        <p:spPr bwMode="auto">
          <a:xfrm>
            <a:off x="339725" y="598251"/>
            <a:ext cx="753411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 dirty="0">
                <a:solidFill>
                  <a:schemeClr val="bg1"/>
                </a:solidFill>
                <a:ea typeface="ＭＳ Ｐゴシック" charset="-128"/>
              </a:rPr>
              <a:t>Ścieżka  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20675" y="998538"/>
            <a:ext cx="6905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Album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60363" y="1398588"/>
            <a:ext cx="6111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Artysta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31788" y="1798638"/>
            <a:ext cx="6699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Gatunek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8613" y="2198688"/>
            <a:ext cx="673100" cy="1111250"/>
            <a:chOff x="585028" y="3907652"/>
            <a:chExt cx="1196911" cy="1976397"/>
          </a:xfrm>
        </p:grpSpPr>
        <p:sp>
          <p:nvSpPr>
            <p:cNvPr id="32785" name="Rectangle 3"/>
            <p:cNvSpPr>
              <a:spLocks/>
            </p:cNvSpPr>
            <p:nvPr/>
          </p:nvSpPr>
          <p:spPr bwMode="auto">
            <a:xfrm>
              <a:off x="714882" y="4619155"/>
              <a:ext cx="937204" cy="55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rtl="0" eaLnBrk="1" hangingPunct="1">
                <a:defRPr/>
              </a:pPr>
              <a:r>
                <a:rPr lang="pl" sz="2025" b="0" i="0" u="none" baseline="0">
                  <a:solidFill>
                    <a:schemeClr val="bg1"/>
                  </a:solidFill>
                  <a:ea typeface="ＭＳ Ｐゴシック" charset="-128"/>
                </a:rPr>
                <a:t>Dł  </a:t>
              </a:r>
            </a:p>
          </p:txBody>
        </p:sp>
        <p:sp>
          <p:nvSpPr>
            <p:cNvPr id="32786" name="Rectangle 7"/>
            <p:cNvSpPr>
              <a:spLocks/>
            </p:cNvSpPr>
            <p:nvPr/>
          </p:nvSpPr>
          <p:spPr bwMode="auto">
            <a:xfrm>
              <a:off x="604787" y="3907652"/>
              <a:ext cx="1157390" cy="55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rtl="0" eaLnBrk="1" hangingPunct="1">
                <a:defRPr/>
              </a:pPr>
              <a:r>
                <a:rPr lang="pl" sz="2025" b="0" i="0" u="none" baseline="0">
                  <a:solidFill>
                    <a:schemeClr val="bg1"/>
                  </a:solidFill>
                  <a:ea typeface="ＭＳ Ｐゴシック" charset="-128"/>
                </a:rPr>
                <a:t>Ocena</a:t>
              </a:r>
            </a:p>
          </p:txBody>
        </p:sp>
        <p:sp>
          <p:nvSpPr>
            <p:cNvPr id="32787" name="Rectangle 8"/>
            <p:cNvSpPr>
              <a:spLocks/>
            </p:cNvSpPr>
            <p:nvPr/>
          </p:nvSpPr>
          <p:spPr bwMode="auto">
            <a:xfrm>
              <a:off x="585028" y="5330658"/>
              <a:ext cx="1196911" cy="55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rtl="0" eaLnBrk="1" hangingPunct="1">
                <a:defRPr/>
              </a:pPr>
              <a:r>
                <a:rPr lang="pl" sz="2025" b="0" i="0" u="none" baseline="0">
                  <a:solidFill>
                    <a:schemeClr val="bg1"/>
                  </a:solidFill>
                  <a:ea typeface="ＭＳ Ｐゴシック" charset="-128"/>
                </a:rPr>
                <a:t>Licznik</a:t>
              </a:r>
            </a:p>
          </p:txBody>
        </p:sp>
      </p:grpSp>
      <p:pic>
        <p:nvPicPr>
          <p:cNvPr id="204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8400"/>
            <a:ext cx="6415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822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/>
      <p:bldP spid="57349" grpId="0"/>
      <p:bldP spid="573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Rectangle 9"/>
          <p:cNvSpPr>
            <a:spLocks/>
          </p:cNvSpPr>
          <p:nvPr/>
        </p:nvSpPr>
        <p:spPr bwMode="auto">
          <a:xfrm>
            <a:off x="7192963" y="427038"/>
            <a:ext cx="1322387" cy="176371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Ścieżka</a:t>
            </a:r>
          </a:p>
          <a:p>
            <a:pPr algn="ctr" rtl="0" eaLnBrk="1" hangingPunct="1">
              <a:defRPr/>
            </a:pPr>
            <a:endParaRPr lang="pl" altLang="en-US" sz="2025" dirty="0">
              <a:solidFill>
                <a:schemeClr val="bg1"/>
              </a:solidFill>
            </a:endParaRPr>
          </a:p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Ocena</a:t>
            </a:r>
          </a:p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Dł</a:t>
            </a:r>
          </a:p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Licznik</a:t>
            </a:r>
          </a:p>
        </p:txBody>
      </p:sp>
      <p:sp>
        <p:nvSpPr>
          <p:cNvPr id="57354" name="Rectangle 10"/>
          <p:cNvSpPr>
            <a:spLocks/>
          </p:cNvSpPr>
          <p:nvPr/>
        </p:nvSpPr>
        <p:spPr bwMode="auto">
          <a:xfrm>
            <a:off x="4049713" y="1557338"/>
            <a:ext cx="1322387" cy="7937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Album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rot="10800000" flipH="1">
            <a:off x="5510213" y="1235075"/>
            <a:ext cx="1520825" cy="641350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1139">
              <a:solidFill>
                <a:schemeClr val="bg1"/>
              </a:solidFill>
            </a:endParaRPr>
          </a:p>
        </p:txBody>
      </p:sp>
      <p:sp>
        <p:nvSpPr>
          <p:cNvPr id="57356" name="Rectangle 12"/>
          <p:cNvSpPr>
            <a:spLocks/>
          </p:cNvSpPr>
          <p:nvPr/>
        </p:nvSpPr>
        <p:spPr bwMode="auto">
          <a:xfrm>
            <a:off x="5862638" y="1890713"/>
            <a:ext cx="11080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należy do</a:t>
            </a:r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1871663" y="542925"/>
            <a:ext cx="1320800" cy="7921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Artysta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2890838" y="1446213"/>
            <a:ext cx="1050925" cy="493712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1139">
              <a:solidFill>
                <a:schemeClr val="bg1"/>
              </a:solidFill>
            </a:endParaRPr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3598863" y="998538"/>
            <a:ext cx="11080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należy do</a:t>
            </a:r>
          </a:p>
        </p:txBody>
      </p:sp>
      <p:sp>
        <p:nvSpPr>
          <p:cNvPr id="57360" name="Rectangle 16"/>
          <p:cNvSpPr>
            <a:spLocks/>
          </p:cNvSpPr>
          <p:nvPr/>
        </p:nvSpPr>
        <p:spPr bwMode="auto">
          <a:xfrm>
            <a:off x="5414963" y="2757488"/>
            <a:ext cx="1320800" cy="7937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Gatunek</a:t>
            </a: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rot="10800000" flipH="1">
            <a:off x="6910388" y="2212975"/>
            <a:ext cx="692150" cy="839788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1139">
              <a:solidFill>
                <a:schemeClr val="bg1"/>
              </a:solidFill>
            </a:endParaRPr>
          </a:p>
        </p:txBody>
      </p:sp>
      <p:sp>
        <p:nvSpPr>
          <p:cNvPr id="57362" name="Rectangle 18"/>
          <p:cNvSpPr>
            <a:spLocks/>
          </p:cNvSpPr>
          <p:nvPr/>
        </p:nvSpPr>
        <p:spPr bwMode="auto">
          <a:xfrm>
            <a:off x="7299325" y="2705100"/>
            <a:ext cx="1106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należy do</a:t>
            </a:r>
          </a:p>
        </p:txBody>
      </p:sp>
      <p:pic>
        <p:nvPicPr>
          <p:cNvPr id="204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8400"/>
            <a:ext cx="6415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E11EE7F8-F514-4205-8A54-008E8511A6E7}"/>
              </a:ext>
            </a:extLst>
          </p:cNvPr>
          <p:cNvSpPr>
            <a:spLocks/>
          </p:cNvSpPr>
          <p:nvPr/>
        </p:nvSpPr>
        <p:spPr bwMode="auto">
          <a:xfrm>
            <a:off x="339725" y="598251"/>
            <a:ext cx="753411" cy="3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 dirty="0">
                <a:solidFill>
                  <a:schemeClr val="bg1"/>
                </a:solidFill>
                <a:ea typeface="ＭＳ Ｐゴシック" charset="-128"/>
              </a:rPr>
              <a:t>Ścieżka  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867877FE-5CD8-4681-85A0-6B72D861528F}"/>
              </a:ext>
            </a:extLst>
          </p:cNvPr>
          <p:cNvSpPr>
            <a:spLocks/>
          </p:cNvSpPr>
          <p:nvPr/>
        </p:nvSpPr>
        <p:spPr bwMode="auto">
          <a:xfrm>
            <a:off x="320675" y="998538"/>
            <a:ext cx="6905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Album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B47185A-350F-4FD1-B894-FD653345A547}"/>
              </a:ext>
            </a:extLst>
          </p:cNvPr>
          <p:cNvSpPr>
            <a:spLocks/>
          </p:cNvSpPr>
          <p:nvPr/>
        </p:nvSpPr>
        <p:spPr bwMode="auto">
          <a:xfrm>
            <a:off x="360363" y="1398588"/>
            <a:ext cx="6111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Artysta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664654AE-E7FA-422E-BB17-0157D0699B9E}"/>
              </a:ext>
            </a:extLst>
          </p:cNvPr>
          <p:cNvSpPr>
            <a:spLocks/>
          </p:cNvSpPr>
          <p:nvPr/>
        </p:nvSpPr>
        <p:spPr bwMode="auto">
          <a:xfrm>
            <a:off x="331788" y="1798638"/>
            <a:ext cx="6699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Gatunek</a:t>
            </a: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ABAA1B53-3CF4-45BD-AD73-17F62DA5498B}"/>
              </a:ext>
            </a:extLst>
          </p:cNvPr>
          <p:cNvGrpSpPr>
            <a:grpSpLocks/>
          </p:cNvGrpSpPr>
          <p:nvPr/>
        </p:nvGrpSpPr>
        <p:grpSpPr bwMode="auto">
          <a:xfrm>
            <a:off x="328613" y="2198688"/>
            <a:ext cx="673100" cy="1111250"/>
            <a:chOff x="585028" y="3907652"/>
            <a:chExt cx="1196911" cy="1976397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53249CD1-0C20-405B-A029-C7C153DC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82" y="4619155"/>
              <a:ext cx="937204" cy="55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rtl="0" eaLnBrk="1" hangingPunct="1">
                <a:defRPr/>
              </a:pPr>
              <a:r>
                <a:rPr lang="pl" sz="2025" b="0" i="0" u="none" baseline="0">
                  <a:solidFill>
                    <a:schemeClr val="bg1"/>
                  </a:solidFill>
                  <a:ea typeface="ＭＳ Ｐゴシック" charset="-128"/>
                </a:rPr>
                <a:t>Dł  </a:t>
              </a: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1C809491-0DF9-412D-BEFA-C8922D050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787" y="3907652"/>
              <a:ext cx="1157390" cy="55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rtl="0" eaLnBrk="1" hangingPunct="1">
                <a:defRPr/>
              </a:pPr>
              <a:r>
                <a:rPr lang="pl" sz="2025" b="0" i="0" u="none" baseline="0">
                  <a:solidFill>
                    <a:schemeClr val="bg1"/>
                  </a:solidFill>
                  <a:ea typeface="ＭＳ Ｐゴシック" charset="-128"/>
                </a:rPr>
                <a:t>Ocena</a:t>
              </a:r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8DBFE5FA-57E8-47D0-B2E5-45FA2F737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28" y="5330658"/>
              <a:ext cx="1196911" cy="55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FFFFF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rtl="0" eaLnBrk="1" hangingPunct="1">
                <a:defRPr/>
              </a:pPr>
              <a:r>
                <a:rPr lang="pl" sz="2025" b="0" i="0" u="none" baseline="0">
                  <a:solidFill>
                    <a:schemeClr val="bg1"/>
                  </a:solidFill>
                  <a:ea typeface="ＭＳ Ｐゴシック" charset="-128"/>
                </a:rPr>
                <a:t>Licznik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0726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  <p:bldP spid="57354" grpId="0" animBg="1"/>
      <p:bldP spid="57356" grpId="0" autoUpdateAnimBg="0"/>
      <p:bldP spid="57357" grpId="0" animBg="1"/>
      <p:bldP spid="57359" grpId="0" autoUpdateAnimBg="0"/>
      <p:bldP spid="57360" grpId="0" animBg="1"/>
      <p:bldP spid="57362" grpId="0" autoUpdateAnimBg="0"/>
      <p:bldP spid="21" grpId="0"/>
      <p:bldP spid="22" grpId="0"/>
      <p:bldP spid="2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auto">
          <a:xfrm>
            <a:off x="7192963" y="427038"/>
            <a:ext cx="1322387" cy="176371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Ścieżka</a:t>
            </a:r>
          </a:p>
          <a:p>
            <a:pPr algn="ctr" rtl="0" eaLnBrk="1" hangingPunct="1">
              <a:defRPr/>
            </a:pPr>
            <a:endParaRPr lang="pl" altLang="en-US" sz="2025" dirty="0">
              <a:solidFill>
                <a:schemeClr val="bg1"/>
              </a:solidFill>
            </a:endParaRPr>
          </a:p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Ocena</a:t>
            </a:r>
          </a:p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Dł</a:t>
            </a:r>
          </a:p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Licznik</a:t>
            </a:r>
          </a:p>
        </p:txBody>
      </p:sp>
      <p:sp>
        <p:nvSpPr>
          <p:cNvPr id="34826" name="Rectangle 10"/>
          <p:cNvSpPr>
            <a:spLocks/>
          </p:cNvSpPr>
          <p:nvPr/>
        </p:nvSpPr>
        <p:spPr bwMode="auto">
          <a:xfrm>
            <a:off x="4049713" y="1557338"/>
            <a:ext cx="1322387" cy="7937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Album</a:t>
            </a: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rot="10800000" flipH="1">
            <a:off x="5510213" y="1235075"/>
            <a:ext cx="1520825" cy="641350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1139">
              <a:solidFill>
                <a:schemeClr val="bg1"/>
              </a:solidFill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5862638" y="1890713"/>
            <a:ext cx="11080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należy do</a:t>
            </a: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1871663" y="542925"/>
            <a:ext cx="1320800" cy="7921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Artysta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2890838" y="1446213"/>
            <a:ext cx="1050925" cy="493712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1139">
              <a:solidFill>
                <a:schemeClr val="bg1"/>
              </a:solidFill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3598863" y="998538"/>
            <a:ext cx="11080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należy do</a:t>
            </a:r>
          </a:p>
        </p:txBody>
      </p:sp>
      <p:sp>
        <p:nvSpPr>
          <p:cNvPr id="34832" name="Rectangle 16"/>
          <p:cNvSpPr>
            <a:spLocks/>
          </p:cNvSpPr>
          <p:nvPr/>
        </p:nvSpPr>
        <p:spPr bwMode="auto">
          <a:xfrm>
            <a:off x="5414963" y="2757488"/>
            <a:ext cx="1320800" cy="7937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</a:rPr>
              <a:t>Gatunek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rot="10800000" flipH="1">
            <a:off x="6910388" y="2212975"/>
            <a:ext cx="692150" cy="839788"/>
          </a:xfrm>
          <a:prstGeom prst="line">
            <a:avLst/>
          </a:prstGeom>
          <a:noFill/>
          <a:ln w="889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 rtl="0" eaLnBrk="1" hangingPunct="1">
              <a:defRPr/>
            </a:pPr>
            <a:endParaRPr lang="pl" sz="1139">
              <a:solidFill>
                <a:schemeClr val="bg1"/>
              </a:solidFill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7299325" y="2705100"/>
            <a:ext cx="1106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rtl="0" eaLnBrk="1" hangingPunct="1">
              <a:defRPr/>
            </a:pPr>
            <a:r>
              <a:rPr lang="pl" sz="2025" b="0" i="0" u="none" baseline="0">
                <a:solidFill>
                  <a:schemeClr val="bg1"/>
                </a:solidFill>
                <a:ea typeface="ＭＳ Ｐゴシック" charset="-128"/>
              </a:rPr>
              <a:t>należy do</a:t>
            </a: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8400"/>
            <a:ext cx="6415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28506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Relacyjne bazy danych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1780311" y="4387702"/>
            <a:ext cx="5783906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sng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http://en.wikipedia.org/wiki/Relational_database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1082843" y="1496615"/>
            <a:ext cx="7178842" cy="25574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Relacyjne bazy danych przechowują dane w wierszach i kolumnach tabel. Siłą relacyjnych baz danych jest możliwość efektywnego pozyskiwania danych z tych tabel </a:t>
            </a:r>
            <a:r>
              <a:rPr lang="pl" sz="28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5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szczególnie, jeśli tabel jest wiele, a ich relacje zawiera kwerenda.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899554" y="864393"/>
            <a:ext cx="7140250" cy="1735930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Reprezentacja relacji w bazie danych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title"/>
          </p:nvPr>
        </p:nvSpPr>
        <p:spPr>
          <a:xfrm>
            <a:off x="130628" y="437989"/>
            <a:ext cx="8773885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43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Normalizacja bazy danych (3NF)</a:t>
            </a:r>
          </a:p>
        </p:txBody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50081" y="1621428"/>
            <a:ext cx="7836750" cy="305063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Są *tony* teorii na temat baz danych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bez wiedzy z zakresu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rachunku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predykatów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pierwszego rzędu i tak nie warto się w nie zagłębiać...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Nie powielaj danych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odnoś się do nich, wskazuj dane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Używaj 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liczb całkowitych jako kluczy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 odnośników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Dodaj specjalną kolumnę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klucza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do każdej tabeli i używaj jej w odniesieniach. Zgodnie z konwencją wielu programistów nazywa ją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1706540" y="4591617"/>
            <a:ext cx="5955525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https://en.wikipedia.org/wiki/Database_normalization</a:t>
            </a:r>
            <a:endParaRPr lang="pl" sz="2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" y="707231"/>
            <a:ext cx="8715373" cy="1458217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Shape 592"/>
          <p:cNvSpPr txBox="1"/>
          <p:nvPr/>
        </p:nvSpPr>
        <p:spPr>
          <a:xfrm>
            <a:off x="148232" y="2470781"/>
            <a:ext cx="8836817" cy="20533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Chcemy wiedzieć, jaki zespół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stworzył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każdą ścieżkę...</a:t>
            </a:r>
            <a:endParaRPr lang="pl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lang="pl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 jakiego albumu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należy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 piosenka?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 jakim albumem ta piosenka jest powiązana?</a:t>
            </a:r>
          </a:p>
        </p:txBody>
      </p:sp>
      <p:cxnSp>
        <p:nvCxnSpPr>
          <p:cNvPr id="593" name="Shape 593"/>
          <p:cNvCxnSpPr/>
          <p:nvPr/>
        </p:nvCxnSpPr>
        <p:spPr>
          <a:xfrm>
            <a:off x="5678387" y="1009054"/>
            <a:ext cx="1198363" cy="840282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94" name="Shape 594"/>
          <p:cNvCxnSpPr/>
          <p:nvPr/>
        </p:nvCxnSpPr>
        <p:spPr>
          <a:xfrm>
            <a:off x="5717678" y="1410890"/>
            <a:ext cx="1395709" cy="889396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95" name="Shape 595"/>
          <p:cNvCxnSpPr/>
          <p:nvPr/>
        </p:nvCxnSpPr>
        <p:spPr>
          <a:xfrm>
            <a:off x="2434232" y="1368028"/>
            <a:ext cx="1037629" cy="778668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0" y="437989"/>
            <a:ext cx="9144000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Schemat odwołań całkowitoliczbowych</a:t>
            </a:r>
          </a:p>
        </p:txBody>
      </p:sp>
      <p:pic>
        <p:nvPicPr>
          <p:cNvPr id="600" name="Shape 600" descr="Screen Shot 2015-08-10 at 11.35.4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3524" y="3174519"/>
            <a:ext cx="4015687" cy="146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Shape 601" descr="Screen Shot 2015-08-10 at 11.36.01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3353" y="1428691"/>
            <a:ext cx="2644352" cy="144809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Shape 603"/>
          <p:cNvSpPr/>
          <p:nvPr/>
        </p:nvSpPr>
        <p:spPr>
          <a:xfrm>
            <a:off x="2896602" y="3866461"/>
            <a:ext cx="914102" cy="220645"/>
          </a:xfrm>
          <a:prstGeom prst="roundRect">
            <a:avLst>
              <a:gd name="adj" fmla="val 9257"/>
            </a:avLst>
          </a:prstGeom>
          <a:noFill/>
          <a:ln w="508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4" name="Shape 604"/>
          <p:cNvCxnSpPr>
            <a:endCxn id="603" idx="0"/>
          </p:cNvCxnSpPr>
          <p:nvPr/>
        </p:nvCxnSpPr>
        <p:spPr>
          <a:xfrm flipH="1">
            <a:off x="3353653" y="2590141"/>
            <a:ext cx="1369773" cy="1276318"/>
          </a:xfrm>
          <a:prstGeom prst="straightConnector1">
            <a:avLst/>
          </a:prstGeom>
          <a:noFill/>
          <a:ln w="635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05" name="Shape 605"/>
          <p:cNvSpPr txBox="1"/>
          <p:nvPr/>
        </p:nvSpPr>
        <p:spPr>
          <a:xfrm>
            <a:off x="1222969" y="1848202"/>
            <a:ext cx="2757244" cy="8192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Używamy liczb całkowitych, aby odwołać się do wierszy w innej tabeli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5710863" y="3199735"/>
            <a:ext cx="802232" cy="3089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7468026" y="1448573"/>
            <a:ext cx="848660" cy="3089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Artysta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Trzy rodzaje kluczy</a:t>
            </a:r>
          </a:p>
        </p:txBody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50081" y="1689460"/>
            <a:ext cx="5309561" cy="2982607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główny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zazwyczaj liczba całkowita zwiększana automatycznie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logiczny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rzeczywisty świat używa go do wyszukiwania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obcy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zazwyczaj klucz numeryczny wskazujący wiersz w innej tabeli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6546176" y="2053828"/>
            <a:ext cx="1322937" cy="1857431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Album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artist_id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5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...</a:t>
            </a:r>
          </a:p>
        </p:txBody>
      </p:sp>
      <p:cxnSp>
        <p:nvCxnSpPr>
          <p:cNvPr id="621" name="Shape 621"/>
          <p:cNvCxnSpPr/>
          <p:nvPr/>
        </p:nvCxnSpPr>
        <p:spPr>
          <a:xfrm flipH="1">
            <a:off x="7869114" y="2915542"/>
            <a:ext cx="556319" cy="408085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title"/>
          </p:nvPr>
        </p:nvSpPr>
        <p:spPr>
          <a:xfrm>
            <a:off x="650081" y="437989"/>
            <a:ext cx="6720683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Reguły kluczy</a:t>
            </a:r>
          </a:p>
        </p:txBody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5285498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Najlepsze praktyki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igdy nie użwaj 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klucza logicznego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jako </a:t>
            </a: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klucza głównego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klucze logiczne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mogą się zmieniać, zazwyczaj powoli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</a:t>
            </a: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elacje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oparte na dopasowaniach tekstowych są mniej wydajne niż numeryczne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6765018" y="1464468"/>
            <a:ext cx="1573424" cy="2829599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User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login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password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email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created_at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modified_at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login_at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650081" y="437989"/>
            <a:ext cx="7469099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Klucze obce</a:t>
            </a:r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4732045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obcy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jedna z tabeli zawiera kolumnę, w której kulcze onoszą się do </a:t>
            </a: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kluczy głównych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innej tabeli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iedy wszystkie klucze główne są numeryczne, to i klucze obce są numeryczne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to bardzo, bardzo dobre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5617488" y="1946671"/>
            <a:ext cx="943771" cy="1243012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Artist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...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7577127" y="1800225"/>
            <a:ext cx="1072304" cy="1535961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Album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artist_id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...</a:t>
            </a:r>
          </a:p>
        </p:txBody>
      </p:sp>
      <p:cxnSp>
        <p:nvCxnSpPr>
          <p:cNvPr id="637" name="Shape 637"/>
          <p:cNvCxnSpPr/>
          <p:nvPr/>
        </p:nvCxnSpPr>
        <p:spPr>
          <a:xfrm>
            <a:off x="6363576" y="2528817"/>
            <a:ext cx="1213650" cy="367368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Budowanie relacji (w tabelach)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Shape 6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464" y="3389312"/>
            <a:ext cx="6789820" cy="1136583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/>
          <p:nvPr/>
        </p:nvSpPr>
        <p:spPr>
          <a:xfrm>
            <a:off x="7192963" y="728663"/>
            <a:ext cx="1322386" cy="1320800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800" b="0" i="0" u="none" baseline="0">
                <a:solidFill>
                  <a:schemeClr val="lt1"/>
                </a:solidFill>
              </a:rPr>
              <a:t>  </a:t>
            </a: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800" b="0" i="0" u="none" baseline="0">
                <a:solidFill>
                  <a:schemeClr val="lt1"/>
                </a:solidFill>
              </a:rPr>
              <a:t>  </a:t>
            </a: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800" b="0" i="0" u="none" baseline="0">
                <a:solidFill>
                  <a:schemeClr val="lt1"/>
                </a:solidFill>
              </a:rPr>
              <a:t>  </a:t>
            </a: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800" b="0" i="0" u="none" baseline="0">
                <a:solidFill>
                  <a:schemeClr val="lt1"/>
                </a:solidFill>
              </a:rPr>
              <a:t>  </a:t>
            </a: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Count</a:t>
            </a:r>
          </a:p>
        </p:txBody>
      </p:sp>
      <p:sp>
        <p:nvSpPr>
          <p:cNvPr id="651" name="Shape 651"/>
          <p:cNvSpPr/>
          <p:nvPr/>
        </p:nvSpPr>
        <p:spPr>
          <a:xfrm>
            <a:off x="4049713" y="1800225"/>
            <a:ext cx="1322386" cy="550862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800" b="0" i="0" u="none" baseline="0">
                <a:solidFill>
                  <a:schemeClr val="lt1"/>
                </a:solidFill>
              </a:rPr>
              <a:t>  </a:t>
            </a: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Album</a:t>
            </a:r>
          </a:p>
        </p:txBody>
      </p:sp>
      <p:cxnSp>
        <p:nvCxnSpPr>
          <p:cNvPr id="652" name="Shape 652"/>
          <p:cNvCxnSpPr/>
          <p:nvPr/>
        </p:nvCxnSpPr>
        <p:spPr>
          <a:xfrm rot="10800000" flipH="1">
            <a:off x="5510213" y="1235075"/>
            <a:ext cx="1520825" cy="641350"/>
          </a:xfrm>
          <a:prstGeom prst="straightConnector1">
            <a:avLst/>
          </a:prstGeom>
          <a:noFill/>
          <a:ln w="88900" cap="flat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53" name="Shape 653"/>
          <p:cNvSpPr/>
          <p:nvPr/>
        </p:nvSpPr>
        <p:spPr>
          <a:xfrm>
            <a:off x="5862638" y="1907787"/>
            <a:ext cx="1077969" cy="276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należy do</a:t>
            </a:r>
          </a:p>
        </p:txBody>
      </p:sp>
      <p:sp>
        <p:nvSpPr>
          <p:cNvPr id="654" name="Shape 654"/>
          <p:cNvSpPr/>
          <p:nvPr/>
        </p:nvSpPr>
        <p:spPr>
          <a:xfrm>
            <a:off x="1871663" y="814388"/>
            <a:ext cx="1320800" cy="520700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800" b="0" i="0" u="none" baseline="0">
                <a:solidFill>
                  <a:schemeClr val="lt1"/>
                </a:solidFill>
              </a:rPr>
              <a:t>  </a:t>
            </a: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Artist</a:t>
            </a:r>
          </a:p>
        </p:txBody>
      </p:sp>
      <p:cxnSp>
        <p:nvCxnSpPr>
          <p:cNvPr id="655" name="Shape 655"/>
          <p:cNvCxnSpPr/>
          <p:nvPr/>
        </p:nvCxnSpPr>
        <p:spPr>
          <a:xfrm>
            <a:off x="2890838" y="1446212"/>
            <a:ext cx="1050924" cy="493711"/>
          </a:xfrm>
          <a:prstGeom prst="straightConnector1">
            <a:avLst/>
          </a:prstGeom>
          <a:noFill/>
          <a:ln w="88900" cap="flat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56" name="Shape 656"/>
          <p:cNvSpPr/>
          <p:nvPr/>
        </p:nvSpPr>
        <p:spPr>
          <a:xfrm>
            <a:off x="3589150" y="1235062"/>
            <a:ext cx="1077899" cy="276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należy do</a:t>
            </a:r>
          </a:p>
        </p:txBody>
      </p:sp>
      <p:sp>
        <p:nvSpPr>
          <p:cNvPr id="657" name="Shape 657"/>
          <p:cNvSpPr/>
          <p:nvPr/>
        </p:nvSpPr>
        <p:spPr>
          <a:xfrm>
            <a:off x="5414962" y="2757488"/>
            <a:ext cx="1320800" cy="414336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800" b="0" i="0" u="none" baseline="0">
                <a:solidFill>
                  <a:schemeClr val="lt1"/>
                </a:solidFill>
              </a:rPr>
              <a:t>  </a:t>
            </a: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Genre</a:t>
            </a:r>
          </a:p>
        </p:txBody>
      </p:sp>
      <p:cxnSp>
        <p:nvCxnSpPr>
          <p:cNvPr id="658" name="Shape 658"/>
          <p:cNvCxnSpPr/>
          <p:nvPr/>
        </p:nvCxnSpPr>
        <p:spPr>
          <a:xfrm rot="10800000" flipH="1">
            <a:off x="6910388" y="2212975"/>
            <a:ext cx="692150" cy="839787"/>
          </a:xfrm>
          <a:prstGeom prst="straightConnector1">
            <a:avLst/>
          </a:prstGeom>
          <a:noFill/>
          <a:ln w="88900" cap="flat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59" name="Shape 659"/>
          <p:cNvSpPr/>
          <p:nvPr/>
        </p:nvSpPr>
        <p:spPr>
          <a:xfrm>
            <a:off x="7297738" y="2722174"/>
            <a:ext cx="1077969" cy="276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należy do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/>
          <p:nvPr/>
        </p:nvSpPr>
        <p:spPr>
          <a:xfrm>
            <a:off x="5212807" y="579374"/>
            <a:ext cx="1527663" cy="1764505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Shape 665"/>
          <p:cNvSpPr txBox="1"/>
          <p:nvPr/>
        </p:nvSpPr>
        <p:spPr>
          <a:xfrm>
            <a:off x="834925" y="1081086"/>
            <a:ext cx="890289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  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621506" y="859630"/>
            <a:ext cx="1321593" cy="792956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7" name="Shape 667"/>
          <p:cNvCxnSpPr/>
          <p:nvPr/>
        </p:nvCxnSpPr>
        <p:spPr>
          <a:xfrm rot="10800000" flipH="1">
            <a:off x="2024359" y="1227033"/>
            <a:ext cx="3148875" cy="67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68" name="Shape 668"/>
          <p:cNvSpPr txBox="1"/>
          <p:nvPr/>
        </p:nvSpPr>
        <p:spPr>
          <a:xfrm>
            <a:off x="3028048" y="659605"/>
            <a:ext cx="1428975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należy do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3607593" y="2593181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</a:t>
            </a:r>
          </a:p>
        </p:txBody>
      </p:sp>
      <p:sp>
        <p:nvSpPr>
          <p:cNvPr id="670" name="Shape 670"/>
          <p:cNvSpPr txBox="1"/>
          <p:nvPr/>
        </p:nvSpPr>
        <p:spPr>
          <a:xfrm>
            <a:off x="3607593" y="3043237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3607593" y="3471862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7236618" y="1535657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</a:t>
            </a:r>
          </a:p>
        </p:txBody>
      </p:sp>
      <p:sp>
        <p:nvSpPr>
          <p:cNvPr id="673" name="Shape 673"/>
          <p:cNvSpPr txBox="1"/>
          <p:nvPr/>
        </p:nvSpPr>
        <p:spPr>
          <a:xfrm>
            <a:off x="7236618" y="1985714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674" name="Shape 674"/>
          <p:cNvSpPr txBox="1"/>
          <p:nvPr/>
        </p:nvSpPr>
        <p:spPr>
          <a:xfrm>
            <a:off x="7236618" y="2414339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7236618" y="2857251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rating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7236618" y="3271589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len</a:t>
            </a:r>
          </a:p>
        </p:txBody>
      </p:sp>
      <p:sp>
        <p:nvSpPr>
          <p:cNvPr id="677" name="Shape 677"/>
          <p:cNvSpPr txBox="1"/>
          <p:nvPr/>
        </p:nvSpPr>
        <p:spPr>
          <a:xfrm>
            <a:off x="7236618" y="3714501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count</a:t>
            </a:r>
          </a:p>
        </p:txBody>
      </p:sp>
      <p:sp>
        <p:nvSpPr>
          <p:cNvPr id="678" name="Shape 678"/>
          <p:cNvSpPr txBox="1"/>
          <p:nvPr/>
        </p:nvSpPr>
        <p:spPr>
          <a:xfrm>
            <a:off x="7236618" y="4143126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album_id</a:t>
            </a:r>
          </a:p>
        </p:txBody>
      </p:sp>
      <p:cxnSp>
        <p:nvCxnSpPr>
          <p:cNvPr id="679" name="Shape 679"/>
          <p:cNvCxnSpPr>
            <a:endCxn id="678" idx="1"/>
          </p:cNvCxnSpPr>
          <p:nvPr/>
        </p:nvCxnSpPr>
        <p:spPr>
          <a:xfrm>
            <a:off x="5054203" y="3277195"/>
            <a:ext cx="2182415" cy="1080244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680" name="Shape 680"/>
          <p:cNvSpPr txBox="1"/>
          <p:nvPr/>
        </p:nvSpPr>
        <p:spPr>
          <a:xfrm>
            <a:off x="1021556" y="3018234"/>
            <a:ext cx="1780991" cy="1228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Tabela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główny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logiczny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obcy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5556051" y="723899"/>
            <a:ext cx="777775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  </a:t>
            </a:r>
          </a:p>
        </p:txBody>
      </p:sp>
      <p:sp>
        <p:nvSpPr>
          <p:cNvPr id="682" name="Shape 682"/>
          <p:cNvSpPr txBox="1"/>
          <p:nvPr/>
        </p:nvSpPr>
        <p:spPr>
          <a:xfrm>
            <a:off x="5659635" y="1666874"/>
            <a:ext cx="584893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Len  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5556051" y="1366836"/>
            <a:ext cx="906293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Rating</a:t>
            </a:r>
          </a:p>
        </p:txBody>
      </p:sp>
      <p:sp>
        <p:nvSpPr>
          <p:cNvPr id="684" name="Shape 684"/>
          <p:cNvSpPr txBox="1"/>
          <p:nvPr/>
        </p:nvSpPr>
        <p:spPr>
          <a:xfrm>
            <a:off x="5586412" y="1931192"/>
            <a:ext cx="731341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Count</a:t>
            </a:r>
          </a:p>
        </p:txBody>
      </p:sp>
      <p:sp>
        <p:nvSpPr>
          <p:cNvPr id="685" name="Shape 685"/>
          <p:cNvSpPr txBox="1"/>
          <p:nvPr/>
        </p:nvSpPr>
        <p:spPr>
          <a:xfrm>
            <a:off x="5604271" y="1023936"/>
            <a:ext cx="684013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Terminologia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Baza danych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zawiera wiele tabel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Relacja (lub tabela)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zawiera krotki i atrybuty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Krotka (lub wiersz)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zbiór pól reprezentujących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taki jak osoba lub utwór muzyczny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Atrybut (także kolumna lub pole)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jeden z wielu możliwych elementów danych odnoszących się do obiektu reprezentowanego przez rząd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/>
        </p:nvSpPr>
        <p:spPr>
          <a:xfrm>
            <a:off x="4386262" y="971550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</a:t>
            </a:r>
          </a:p>
        </p:txBody>
      </p:sp>
      <p:sp>
        <p:nvSpPr>
          <p:cNvPr id="691" name="Shape 691"/>
          <p:cNvSpPr txBox="1"/>
          <p:nvPr/>
        </p:nvSpPr>
        <p:spPr>
          <a:xfrm>
            <a:off x="4386262" y="1421606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4386262" y="1850231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7358062" y="529263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</a:t>
            </a:r>
          </a:p>
        </p:txBody>
      </p:sp>
      <p:sp>
        <p:nvSpPr>
          <p:cNvPr id="694" name="Shape 694"/>
          <p:cNvSpPr txBox="1"/>
          <p:nvPr/>
        </p:nvSpPr>
        <p:spPr>
          <a:xfrm>
            <a:off x="7358062" y="979319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7358062" y="1407944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x="7358062" y="1850857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rating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x="7358062" y="2265194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len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x="7358062" y="2708107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count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7358062" y="3136732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album_id</a:t>
            </a:r>
          </a:p>
        </p:txBody>
      </p:sp>
      <p:cxnSp>
        <p:nvCxnSpPr>
          <p:cNvPr id="700" name="Shape 700"/>
          <p:cNvCxnSpPr>
            <a:endCxn id="699" idx="1"/>
          </p:cNvCxnSpPr>
          <p:nvPr/>
        </p:nvCxnSpPr>
        <p:spPr>
          <a:xfrm>
            <a:off x="5863389" y="1185862"/>
            <a:ext cx="1494673" cy="2165183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701" name="Shape 701"/>
          <p:cNvSpPr txBox="1"/>
          <p:nvPr/>
        </p:nvSpPr>
        <p:spPr>
          <a:xfrm>
            <a:off x="664901" y="2271712"/>
            <a:ext cx="2000249" cy="1228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Tabela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główny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logiczny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obcy</a:t>
            </a:r>
          </a:p>
        </p:txBody>
      </p:sp>
      <p:sp>
        <p:nvSpPr>
          <p:cNvPr id="702" name="Shape 702"/>
          <p:cNvSpPr txBox="1"/>
          <p:nvPr/>
        </p:nvSpPr>
        <p:spPr>
          <a:xfrm>
            <a:off x="1850231" y="514350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1850231" y="964406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1850231" y="1393031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4386262" y="2271712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artist_id</a:t>
            </a:r>
          </a:p>
        </p:txBody>
      </p:sp>
      <p:sp>
        <p:nvSpPr>
          <p:cNvPr id="706" name="Shape 706"/>
          <p:cNvSpPr txBox="1"/>
          <p:nvPr/>
        </p:nvSpPr>
        <p:spPr>
          <a:xfrm>
            <a:off x="4736306" y="3289511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x="4736306" y="3739567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708" name="Shape 708"/>
          <p:cNvSpPr txBox="1"/>
          <p:nvPr/>
        </p:nvSpPr>
        <p:spPr>
          <a:xfrm>
            <a:off x="4736306" y="4168192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x="7358062" y="3551069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genre_id</a:t>
            </a:r>
          </a:p>
        </p:txBody>
      </p:sp>
      <p:cxnSp>
        <p:nvCxnSpPr>
          <p:cNvPr id="710" name="Shape 710"/>
          <p:cNvCxnSpPr>
            <a:stCxn id="706" idx="3"/>
            <a:endCxn id="709" idx="1"/>
          </p:cNvCxnSpPr>
          <p:nvPr/>
        </p:nvCxnSpPr>
        <p:spPr>
          <a:xfrm>
            <a:off x="6093617" y="3503824"/>
            <a:ext cx="1264445" cy="261558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711" name="Shape 711"/>
          <p:cNvCxnSpPr/>
          <p:nvPr/>
        </p:nvCxnSpPr>
        <p:spPr>
          <a:xfrm>
            <a:off x="3323629" y="1185862"/>
            <a:ext cx="926900" cy="1284981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712" name="Shape 712"/>
          <p:cNvSpPr txBox="1"/>
          <p:nvPr/>
        </p:nvSpPr>
        <p:spPr>
          <a:xfrm>
            <a:off x="1512689" y="4057649"/>
            <a:ext cx="2507456" cy="514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1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Nazwa klucza obcego artist_id wg. konwencji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Shape 717" descr="Screen Shot 2015-08-10 at 11.05.4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6090" y="333896"/>
            <a:ext cx="4932706" cy="475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/>
        </p:nvSpPr>
        <p:spPr>
          <a:xfrm>
            <a:off x="536755" y="3741141"/>
            <a:ext cx="8326508" cy="1159932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CREATE TABLE </a:t>
            </a:r>
            <a:r>
              <a:rPr lang="pl" sz="1600" b="0" i="0" u="none" strike="noStrike" cap="none" baseline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Genre</a:t>
            </a:r>
            <a:r>
              <a:rPr lang="pl" sz="1600" b="0" i="0" u="none" strike="noStrike" cap="none" baseline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baseline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pl" sz="1600" b="0" i="0" u="none" strike="noStrike" cap="none" baseline="0">
                <a:solidFill>
                  <a:srgbClr val="FF66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id</a:t>
            </a:r>
            <a:r>
              <a:rPr lang="pl" sz="1600" b="0" i="0" u="none" baseline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pl" sz="1600" b="0" i="0" u="none" strike="noStrike" cap="none" baseline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INTEGER NOT NULL PRIMARY KEY AUTOINCREMENT UNIQUE,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baseline="0">
                <a:solidFill>
                  <a:schemeClr val="lt1"/>
                </a:solidFill>
              </a:rPr>
              <a:t>   </a:t>
            </a:r>
            <a:r>
              <a:rPr lang="pl" sz="1600" b="0" i="0" u="none" strike="noStrike" cap="none" baseline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name</a:t>
            </a:r>
            <a:r>
              <a:rPr lang="pl" sz="1600" b="0" i="0" u="none" strike="noStrike" cap="none" baseline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= ""</a:t>
            </a:r>
            <a:endParaRPr lang="pl" sz="1600" i="0" u="none" strike="noStrike" cap="none" dirty="0">
              <a:solidFill>
                <a:schemeClr val="lt1"/>
              </a:solidFill>
              <a:latin typeface="Courier" charset="0"/>
              <a:ea typeface="Courier" charset="0"/>
              <a:cs typeface="Courier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)</a:t>
            </a:r>
          </a:p>
        </p:txBody>
      </p:sp>
      <p:pic>
        <p:nvPicPr>
          <p:cNvPr id="723" name="Shape 723" descr="Screen Shot 2015-08-10 at 11.10.0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268" y="438447"/>
            <a:ext cx="5317958" cy="3523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/>
        </p:nvSpPr>
        <p:spPr>
          <a:xfrm>
            <a:off x="412038" y="2491070"/>
            <a:ext cx="8588027" cy="22679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CREATE TABLE 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Track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pl" sz="1600" b="0" i="0" u="none" strike="noStrike" cap="none" baseline="0" dirty="0">
                <a:solidFill>
                  <a:srgbClr val="FF66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id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       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INTEGER NOT NULL PRIMARY KEY AUTOINCREMENT UNIQUE,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pl" sz="1600" b="0" i="0" u="none" strike="noStrike" cap="none" baseline="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title </a:t>
            </a:r>
            <a:r>
              <a:rPr lang="en-US" sz="1600" b="0" i="0" u="none" strike="noStrike" cap="none" baseline="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   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TEXT,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pl" sz="1600" b="0" i="0" u="none" strike="noStrike" cap="none" baseline="0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album_id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pl" sz="1600" b="0" i="0" u="none" strike="noStrike" cap="none" baseline="0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genre_id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len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     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INTEGER, </a:t>
            </a:r>
            <a:endParaRPr lang="en-US" sz="1600" b="0" i="0" u="none" strike="noStrike" cap="none" baseline="0" dirty="0">
              <a:solidFill>
                <a:schemeClr val="lt1"/>
              </a:solidFill>
              <a:latin typeface="Courier" charset="0"/>
              <a:ea typeface="Courier" charset="0"/>
              <a:cs typeface="Courier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rating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  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INTEGER, </a:t>
            </a:r>
            <a:endParaRPr lang="en-US" sz="1600" b="0" i="0" u="none" strike="noStrike" cap="none" baseline="0" dirty="0">
              <a:solidFill>
                <a:schemeClr val="lt1"/>
              </a:solidFill>
              <a:latin typeface="Courier" charset="0"/>
              <a:ea typeface="Courier" charset="0"/>
              <a:cs typeface="Courier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count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   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INTEGER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)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;</a:t>
            </a:r>
            <a:endParaRPr lang="pl" sz="1600" b="0" i="0" u="none" strike="noStrike" cap="none" baseline="0" dirty="0">
              <a:solidFill>
                <a:schemeClr val="lt1"/>
              </a:solidFill>
              <a:latin typeface="Courier" charset="0"/>
              <a:ea typeface="Courier" charset="0"/>
              <a:cs typeface="Courier" charset="0"/>
              <a:sym typeface="Arial"/>
            </a:endParaRPr>
          </a:p>
        </p:txBody>
      </p:sp>
      <p:sp>
        <p:nvSpPr>
          <p:cNvPr id="729" name="Shape 729"/>
          <p:cNvSpPr/>
          <p:nvPr/>
        </p:nvSpPr>
        <p:spPr>
          <a:xfrm>
            <a:off x="412039" y="860059"/>
            <a:ext cx="8588028" cy="1437000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CREATE TABLE </a:t>
            </a:r>
            <a:r>
              <a:rPr lang="pl" sz="1600" b="0" i="0" u="none" strike="noStrike" cap="none" baseline="0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Album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pl" sz="1600" b="0" i="0" u="none" strike="noStrike" cap="none" baseline="0" dirty="0">
                <a:solidFill>
                  <a:srgbClr val="FF66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id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       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INTEGER NOT NULL PRIMARY KEY AUTOINCREMENT UNIQUE,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pl" sz="1600" b="0" i="0" u="none" strike="noStrike" cap="none" baseline="0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artist_id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	</a:t>
            </a:r>
            <a:r>
              <a:rPr lang="pl" sz="1600" b="0" i="0" u="none" strike="noStrike" cap="none" baseline="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title</a:t>
            </a:r>
            <a:r>
              <a:rPr lang="en-US" sz="1600" b="0" i="0" u="none" strike="noStrike" cap="none" baseline="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    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TEXT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)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;</a:t>
            </a:r>
            <a:endParaRPr lang="pl" sz="1600" b="0" i="0" u="none" strike="noStrike" cap="none" baseline="0" dirty="0">
              <a:solidFill>
                <a:schemeClr val="lt1"/>
              </a:solidFill>
              <a:latin typeface="Courier" charset="0"/>
              <a:ea typeface="Courier" charset="0"/>
              <a:cs typeface="Courier" charset="0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Shape 734" descr="Screen Shot 2015-08-10 at 11.28.2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548" y="312201"/>
            <a:ext cx="7355306" cy="4627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/>
        </p:nvSpPr>
        <p:spPr>
          <a:xfrm>
            <a:off x="1447762" y="4161955"/>
            <a:ext cx="6928674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Artist (name) VALUES ('Led </a:t>
            </a:r>
            <a:r>
              <a:rPr lang="en-US" sz="2000" b="0" i="0" u="none" strike="noStrike" cap="none" baseline="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Zepplin</a:t>
            </a: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Artist (name) VALUES ('AC/DC');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endParaRPr lang="pl" sz="2000" b="0" i="0" u="none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740" name="Shape 740" descr="Screen Shot 2015-08-10 at 11.22.0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37" y="362317"/>
            <a:ext cx="6140578" cy="379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Shape 746" descr="Screen Shot 2015-08-10 at 11.22.0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0526" y="328725"/>
            <a:ext cx="6220789" cy="3849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3433011" y="593480"/>
            <a:ext cx="5914175" cy="3659546"/>
            <a:chOff x="2653393" y="593481"/>
            <a:chExt cx="6589519" cy="4077432"/>
          </a:xfrm>
        </p:grpSpPr>
        <p:pic>
          <p:nvPicPr>
            <p:cNvPr id="747" name="Shape 747" descr="Screen Shot 2015-08-10 at 11.22.14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53393" y="593481"/>
              <a:ext cx="6589519" cy="4077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8" name="Shape 748"/>
            <p:cNvSpPr/>
            <p:nvPr/>
          </p:nvSpPr>
          <p:spPr>
            <a:xfrm flipH="1">
              <a:off x="4485809" y="1768902"/>
              <a:ext cx="714318" cy="714318"/>
            </a:xfrm>
            <a:prstGeom prst="rightArrow">
              <a:avLst>
                <a:gd name="adj1" fmla="val 39117"/>
                <a:gd name="adj2" fmla="val 20320"/>
              </a:avLst>
            </a:prstGeom>
            <a:blipFill rotWithShape="0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Shape 739">
            <a:extLst>
              <a:ext uri="{FF2B5EF4-FFF2-40B4-BE49-F238E27FC236}">
                <a16:creationId xmlns:a16="http://schemas.microsoft.com/office/drawing/2014/main" id="{DD91918C-0247-4421-808B-0ADE99875A8E}"/>
              </a:ext>
            </a:extLst>
          </p:cNvPr>
          <p:cNvSpPr txBox="1"/>
          <p:nvPr/>
        </p:nvSpPr>
        <p:spPr>
          <a:xfrm>
            <a:off x="1447762" y="4161955"/>
            <a:ext cx="6928674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Artist (name) VALUES ('Led </a:t>
            </a:r>
            <a:r>
              <a:rPr lang="en-US" sz="2000" b="0" i="0" u="none" strike="noStrike" cap="none" baseline="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Zepplin</a:t>
            </a: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Artist (name) VALUES ('AC/DC');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endParaRPr lang="pl" sz="2000" b="0" i="0" u="none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/>
        </p:nvSpPr>
        <p:spPr>
          <a:xfrm>
            <a:off x="1774032" y="3939492"/>
            <a:ext cx="6472502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Genre (name) VALUES ('Rock');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Genre (name) VALUES ('Metal');</a:t>
            </a:r>
          </a:p>
        </p:txBody>
      </p:sp>
      <p:pic>
        <p:nvPicPr>
          <p:cNvPr id="754" name="Shape 754" descr="Screen Shot 2015-08-10 at 11.24.5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3788" y="315192"/>
            <a:ext cx="6376737" cy="3945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/>
          <p:nvPr/>
        </p:nvSpPr>
        <p:spPr>
          <a:xfrm>
            <a:off x="609600" y="4253971"/>
            <a:ext cx="8871294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Album (title, </a:t>
            </a:r>
            <a:r>
              <a:rPr lang="en-US" sz="2000" b="0" i="0" u="none" strike="noStrike" cap="none" baseline="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artist_id</a:t>
            </a: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VALUES ('Who Made Who', 2);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INSERT INTO Album (title, </a:t>
            </a:r>
            <a:r>
              <a:rPr lang="en-US" sz="2000" b="0" i="0" u="none" strike="noStrike" cap="none" baseline="0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artist_id</a:t>
            </a: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VALUES ('IV', 1);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endParaRPr lang="pl" sz="2000" b="0" i="0" u="none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760" name="Shape 760" descr="Screen Shot 2015-08-10 at 11.30.3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968" y="356851"/>
            <a:ext cx="5414211" cy="407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/>
          <p:nvPr/>
        </p:nvSpPr>
        <p:spPr>
          <a:xfrm>
            <a:off x="1144879" y="478505"/>
            <a:ext cx="7217436" cy="240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INSERT INTO Track (title, rating, len, count, album_id, genre_id)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 VALUES ('Black Dog', 5, 297, 0, 2, 1)</a:t>
            </a:r>
            <a:r>
              <a:rPr lang="en-US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;</a:t>
            </a:r>
            <a:endParaRPr lang="pl-PL" b="0" i="0" u="none" strike="noStrike" cap="none" baseline="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INSERT INTO Track (title, rating, len, count, album_id, genre_id)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 VALUES ('Stairway', 5, 482, 0, 2, 1)</a:t>
            </a:r>
            <a:r>
              <a:rPr lang="en-US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;</a:t>
            </a:r>
            <a:endParaRPr lang="pl-PL" b="0" i="0" u="none" strike="noStrike" cap="none" baseline="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INSERT INTO Track (title, rating, len, count, album_id, genre_id)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 VALUES ('About to Rock', 5, 313, 0, 1, 2)</a:t>
            </a:r>
            <a:r>
              <a:rPr lang="en-US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;</a:t>
            </a:r>
            <a:endParaRPr lang="pl-PL" b="0" i="0" u="none" strike="noStrike" cap="none" baseline="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INSERT INTO Track (title, rating, len, count, album_id, genre_id)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    VALUES ('Who Made Who', 5, 207, 0, 1, 2)</a:t>
            </a:r>
            <a:r>
              <a:rPr lang="en-US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;</a:t>
            </a:r>
            <a:endParaRPr lang="pl-PL" b="0" i="0" u="none" strike="noStrike" cap="none" baseline="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</p:txBody>
      </p:sp>
      <p:pic>
        <p:nvPicPr>
          <p:cNvPr id="766" name="Shape 766" descr="Screen Shot 2015-08-10 at 11.31.3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4630" y="3023908"/>
            <a:ext cx="5829651" cy="1478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225059" y="3285498"/>
            <a:ext cx="8651081" cy="15216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Relację 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definiuje </a:t>
            </a:r>
            <a:r>
              <a:rPr lang="pl" sz="1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zbiór </a:t>
            </a:r>
            <a:r>
              <a:rPr lang="pl" sz="1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krotek,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które mają te same </a:t>
            </a:r>
            <a:r>
              <a:rPr lang="pl" sz="1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atrybuty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</a:t>
            </a:r>
            <a:r>
              <a:rPr lang="pl" sz="1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Krotka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zazwyczaj reprezentuje </a:t>
            </a:r>
            <a:r>
              <a:rPr lang="pl" sz="1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 informacje o nim. </a:t>
            </a:r>
            <a:r>
              <a:rPr lang="pl" sz="1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Obiekty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są zazwyczaj materialne, ale mogą być też ideami. </a:t>
            </a:r>
            <a:r>
              <a:rPr lang="pl" sz="1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Relacja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jest zazwyczaj opisana w formie </a:t>
            </a:r>
            <a:r>
              <a:rPr lang="pl" sz="1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tabeli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 </a:t>
            </a:r>
            <a:r>
              <a:rPr lang="pl" sz="1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rzędami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 </a:t>
            </a:r>
            <a:r>
              <a:rPr lang="pl" sz="1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kolumnami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Wszystkie dane, do których</a:t>
            </a:r>
            <a:r>
              <a:rPr lang="pl" sz="1600" b="0" i="0" u="sng" strike="noStrike" cap="none" baseline="0" dirty="0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 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odnosi się </a:t>
            </a:r>
            <a:r>
              <a:rPr lang="pl" sz="1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atrybut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należą do tej samej domeny i </a:t>
            </a:r>
            <a:r>
              <a:rPr lang="pl" sz="1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mają te same ograniczenia.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(Wikipedia)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65854-4F1B-4C13-8607-2B83E1797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085" y="336384"/>
            <a:ext cx="6121830" cy="2627878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4514" y="590844"/>
            <a:ext cx="7334875" cy="3965976"/>
            <a:chOff x="1874508" y="1342967"/>
            <a:chExt cx="5865807" cy="3171649"/>
          </a:xfrm>
        </p:grpSpPr>
        <p:pic>
          <p:nvPicPr>
            <p:cNvPr id="771" name="Shape 771" descr="Screen Shot 2015-08-10 at 11.35.43 A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61561" y="2822376"/>
              <a:ext cx="1987055" cy="722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Shape 772" descr="Screen Shot 2015-08-10 at 11.36.01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94221" y="3822157"/>
              <a:ext cx="1264489" cy="692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Shape 773" descr="Screen Shot 2015-08-10 at 11.36.13 AM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83830" y="3183659"/>
              <a:ext cx="1276532" cy="716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4" name="Shape 774" descr="Screen Shot 2015-08-10 at 11.31.34 AM.png"/>
            <p:cNvPicPr preferRelativeResize="0"/>
            <p:nvPr/>
          </p:nvPicPr>
          <p:blipFill rotWithShape="1">
            <a:blip r:embed="rId6">
              <a:alphaModFix/>
            </a:blip>
            <a:srcRect l="3906"/>
            <a:stretch/>
          </p:blipFill>
          <p:spPr>
            <a:xfrm>
              <a:off x="2504494" y="1342967"/>
              <a:ext cx="4333836" cy="11440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6" name="Shape 776"/>
            <p:cNvCxnSpPr/>
            <p:nvPr/>
          </p:nvCxnSpPr>
          <p:spPr>
            <a:xfrm rot="10800000" flipH="1">
              <a:off x="3162214" y="2404642"/>
              <a:ext cx="592874" cy="779016"/>
            </a:xfrm>
            <a:prstGeom prst="straightConnector1">
              <a:avLst/>
            </a:prstGeom>
            <a:noFill/>
            <a:ln w="63500" cap="rnd" cmpd="sng">
              <a:solidFill>
                <a:srgbClr val="FF00FF"/>
              </a:solidFill>
              <a:prstDash val="solid"/>
              <a:miter/>
              <a:headEnd type="stealth" w="med" len="med"/>
              <a:tailEnd type="none" w="med" len="med"/>
            </a:ln>
          </p:spPr>
        </p:cxnSp>
        <p:cxnSp>
          <p:nvCxnSpPr>
            <p:cNvPr id="777" name="Shape 777"/>
            <p:cNvCxnSpPr/>
            <p:nvPr/>
          </p:nvCxnSpPr>
          <p:spPr>
            <a:xfrm rot="10800000" flipH="1">
              <a:off x="3393806" y="3422371"/>
              <a:ext cx="101900" cy="746015"/>
            </a:xfrm>
            <a:prstGeom prst="straightConnector1">
              <a:avLst/>
            </a:prstGeom>
            <a:noFill/>
            <a:ln w="63500" cap="rnd" cmpd="sng">
              <a:solidFill>
                <a:srgbClr val="FF00FF"/>
              </a:solidFill>
              <a:prstDash val="solid"/>
              <a:miter/>
              <a:headEnd type="stealth" w="med" len="med"/>
              <a:tailEnd type="none" w="med" len="med"/>
            </a:ln>
          </p:spPr>
        </p:cxnSp>
        <p:cxnSp>
          <p:nvCxnSpPr>
            <p:cNvPr id="778" name="Shape 778"/>
            <p:cNvCxnSpPr/>
            <p:nvPr/>
          </p:nvCxnSpPr>
          <p:spPr>
            <a:xfrm rot="10800000">
              <a:off x="4583324" y="2404643"/>
              <a:ext cx="1200506" cy="1417513"/>
            </a:xfrm>
            <a:prstGeom prst="straightConnector1">
              <a:avLst/>
            </a:prstGeom>
            <a:noFill/>
            <a:ln w="63500" cap="rnd" cmpd="sng">
              <a:solidFill>
                <a:srgbClr val="FF00FF"/>
              </a:solidFill>
              <a:prstDash val="solid"/>
              <a:miter/>
              <a:headEnd type="stealth" w="med" len="med"/>
              <a:tailEnd type="none" w="med" len="med"/>
            </a:ln>
          </p:spPr>
        </p:cxnSp>
        <p:sp>
          <p:nvSpPr>
            <p:cNvPr id="779" name="Shape 779"/>
            <p:cNvSpPr txBox="1"/>
            <p:nvPr/>
          </p:nvSpPr>
          <p:spPr>
            <a:xfrm flipH="1">
              <a:off x="2504494" y="4020862"/>
              <a:ext cx="540939" cy="29504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pl" sz="1600" b="0" i="0" u="none" strike="noStrike" cap="none" baseline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Artist</a:t>
              </a:r>
            </a:p>
          </p:txBody>
        </p:sp>
        <p:sp>
          <p:nvSpPr>
            <p:cNvPr id="780" name="Shape 780"/>
            <p:cNvSpPr txBox="1"/>
            <p:nvPr/>
          </p:nvSpPr>
          <p:spPr>
            <a:xfrm>
              <a:off x="7128394" y="3605156"/>
              <a:ext cx="611921" cy="29504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pl" sz="1600" b="0" i="0" u="none" strike="noStrike" cap="none" baseline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Genre</a:t>
              </a:r>
            </a:p>
          </p:txBody>
        </p:sp>
        <p:sp>
          <p:nvSpPr>
            <p:cNvPr id="781" name="Shape 781"/>
            <p:cNvSpPr txBox="1"/>
            <p:nvPr/>
          </p:nvSpPr>
          <p:spPr>
            <a:xfrm>
              <a:off x="1874508" y="2822376"/>
              <a:ext cx="629986" cy="29504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pl" sz="1600" b="0" i="0" u="none" strike="noStrike" cap="none" baseline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Album</a:t>
              </a:r>
            </a:p>
          </p:txBody>
        </p:sp>
        <p:sp>
          <p:nvSpPr>
            <p:cNvPr id="782" name="Shape 782"/>
            <p:cNvSpPr txBox="1"/>
            <p:nvPr/>
          </p:nvSpPr>
          <p:spPr>
            <a:xfrm>
              <a:off x="6878341" y="1377245"/>
              <a:ext cx="823362" cy="29504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pl" sz="1600" b="0" i="0" u="none" strike="noStrike" cap="none" baseline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Track</a:t>
              </a: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title"/>
          </p:nvPr>
        </p:nvSpPr>
        <p:spPr>
          <a:xfrm>
            <a:off x="0" y="864393"/>
            <a:ext cx="9143999" cy="1247436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43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Używanie JOIN do łączenia tabel</a:t>
            </a:r>
          </a:p>
        </p:txBody>
      </p:sp>
      <p:sp>
        <p:nvSpPr>
          <p:cNvPr id="789" name="Shape 789"/>
          <p:cNvSpPr txBox="1"/>
          <p:nvPr/>
        </p:nvSpPr>
        <p:spPr>
          <a:xfrm>
            <a:off x="2386743" y="4131468"/>
            <a:ext cx="4646530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https://pl.wikipedia.org/wiki/Join_(SQL)</a:t>
            </a:r>
            <a:endParaRPr lang="pl" sz="2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Potęga relacji</a:t>
            </a:r>
          </a:p>
        </p:txBody>
      </p:sp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650081" y="1621428"/>
            <a:ext cx="7836750" cy="305063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Usuwając zdublowane dane i zastępując je odniesieniami do pojedynczej kopii każdej informacji, tworzymy ich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sieć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”,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którą relacyjne danych mogą przeszukiwać bardzo szybko, nawet jeśli danych jest dużo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Często, gdy otrzymujemy dane, pochodzą one z wielu tabel połączonych </a:t>
            </a: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kluczami obcymi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Operacja JOIN</a:t>
            </a:r>
          </a:p>
        </p:txBody>
      </p:sp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7836750" cy="233398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Operacja JOIN </a:t>
            </a: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łączy kilka tabel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 jest częścią operacji SELECT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 musi wiedzieć, 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jak użyć kluczy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tworzących połączenia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służy do tego 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klauzula ON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/>
          <p:nvPr/>
        </p:nvSpPr>
        <p:spPr>
          <a:xfrm>
            <a:off x="263763" y="3371850"/>
            <a:ext cx="8902211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17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17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Album.title, Artist.name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17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17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17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17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Album.artist_id = Artist.id</a:t>
            </a:r>
            <a:r>
              <a:rPr lang="en-US" sz="17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endParaRPr lang="pl" sz="17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07" name="Shape 807"/>
          <p:cNvSpPr txBox="1"/>
          <p:nvPr/>
        </p:nvSpPr>
        <p:spPr>
          <a:xfrm>
            <a:off x="1637566" y="3916508"/>
            <a:ext cx="1714500" cy="64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 chcemy zobaczyć</a:t>
            </a:r>
          </a:p>
        </p:txBody>
      </p:sp>
      <p:sp>
        <p:nvSpPr>
          <p:cNvPr id="808" name="Shape 808"/>
          <p:cNvSpPr txBox="1"/>
          <p:nvPr/>
        </p:nvSpPr>
        <p:spPr>
          <a:xfrm>
            <a:off x="3962400" y="3893886"/>
            <a:ext cx="2148126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Tabele zawierające dane</a:t>
            </a:r>
          </a:p>
        </p:txBody>
      </p:sp>
      <p:sp>
        <p:nvSpPr>
          <p:cNvPr id="809" name="Shape 809"/>
          <p:cNvSpPr txBox="1"/>
          <p:nvPr/>
        </p:nvSpPr>
        <p:spPr>
          <a:xfrm>
            <a:off x="6734942" y="3916508"/>
            <a:ext cx="1714500" cy="64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Jak te tabele się łączą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81075" y="495817"/>
            <a:ext cx="6986953" cy="2584281"/>
            <a:chOff x="354439" y="264043"/>
            <a:chExt cx="7613589" cy="2816056"/>
          </a:xfrm>
        </p:grpSpPr>
        <p:pic>
          <p:nvPicPr>
            <p:cNvPr id="812" name="Shape 812" descr="Screen Shot 2015-08-10 at 11.35.43 A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22869" y="264043"/>
              <a:ext cx="3354059" cy="1219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3" name="Shape 813" descr="Screen Shot 2015-08-10 at 11.36.01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56955" y="1814512"/>
              <a:ext cx="2311073" cy="12655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14" name="Shape 814"/>
            <p:cNvCxnSpPr/>
            <p:nvPr/>
          </p:nvCxnSpPr>
          <p:spPr>
            <a:xfrm rot="10800000">
              <a:off x="4338384" y="975876"/>
              <a:ext cx="1318570" cy="1848652"/>
            </a:xfrm>
            <a:prstGeom prst="straightConnector1">
              <a:avLst/>
            </a:prstGeom>
            <a:noFill/>
            <a:ln w="63500" cap="rnd" cmpd="sng">
              <a:solidFill>
                <a:srgbClr val="FF00FF"/>
              </a:solidFill>
              <a:prstDash val="solid"/>
              <a:miter/>
              <a:headEnd type="stealth" w="med" len="med"/>
              <a:tailEnd type="none" w="med" len="med"/>
            </a:ln>
          </p:spPr>
        </p:cxnSp>
        <p:sp>
          <p:nvSpPr>
            <p:cNvPr id="815" name="Shape 815"/>
            <p:cNvSpPr txBox="1"/>
            <p:nvPr/>
          </p:nvSpPr>
          <p:spPr>
            <a:xfrm flipH="1">
              <a:off x="7271308" y="1335881"/>
              <a:ext cx="641769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pl" sz="2000" b="0" i="0" u="none" strike="noStrike" cap="none" baseline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Artist</a:t>
              </a:r>
            </a:p>
          </p:txBody>
        </p:sp>
        <p:sp>
          <p:nvSpPr>
            <p:cNvPr id="816" name="Shape 816"/>
            <p:cNvSpPr txBox="1"/>
            <p:nvPr/>
          </p:nvSpPr>
          <p:spPr>
            <a:xfrm flipH="1">
              <a:off x="6521763" y="300861"/>
              <a:ext cx="1105563" cy="35004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ct val="25000"/>
                <a:buFont typeface="Cabin"/>
                <a:buNone/>
              </a:pPr>
              <a:r>
                <a:rPr lang="pl" sz="2000" b="0" i="0" u="none" strike="noStrike" cap="none" baseline="0">
                  <a:solidFill>
                    <a:srgbClr val="FF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Album</a:t>
              </a:r>
            </a:p>
          </p:txBody>
        </p:sp>
        <p:pic>
          <p:nvPicPr>
            <p:cNvPr id="817" name="Shape 817" descr="Screen Shot 2015-08-10 at 11.41.19 AM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4439" y="1776783"/>
              <a:ext cx="2997627" cy="13033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/>
        </p:nvSpPr>
        <p:spPr>
          <a:xfrm>
            <a:off x="423334" y="3816980"/>
            <a:ext cx="8461536" cy="771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Album.title, Album.artist_id, Artist.id,Artist.name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5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Artist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50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Album.artist_id = Artist.id</a:t>
            </a:r>
            <a:r>
              <a:rPr lang="en-US" sz="25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endParaRPr lang="pl" sz="25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822" name="Shape 822" descr="Screen Shot 2015-08-10 at 11.43.30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3681" y="2390823"/>
            <a:ext cx="4560842" cy="116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Shape 823" descr="Screen Shot 2015-08-10 at 11.35.43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7350" y="550009"/>
            <a:ext cx="3129885" cy="113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Shape 824" descr="Screen Shot 2015-08-10 at 11.36.01 A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2399" y="550009"/>
            <a:ext cx="2065227" cy="11309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6" name="Shape 826"/>
          <p:cNvCxnSpPr/>
          <p:nvPr/>
        </p:nvCxnSpPr>
        <p:spPr>
          <a:xfrm rot="10800000">
            <a:off x="4148658" y="3296782"/>
            <a:ext cx="625429" cy="0"/>
          </a:xfrm>
          <a:prstGeom prst="straightConnector1">
            <a:avLst/>
          </a:prstGeom>
          <a:noFill/>
          <a:ln w="381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827" name="Shape 827"/>
          <p:cNvSpPr/>
          <p:nvPr/>
        </p:nvSpPr>
        <p:spPr>
          <a:xfrm>
            <a:off x="3005475" y="1198633"/>
            <a:ext cx="2665858" cy="8554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5738"/>
                </a:moveTo>
                <a:lnTo>
                  <a:pt x="78327" y="120000"/>
                </a:lnTo>
                <a:lnTo>
                  <a:pt x="120000" y="0"/>
                </a:lnTo>
              </a:path>
            </a:pathLst>
          </a:custGeom>
          <a:noFill/>
          <a:ln w="63500" cap="flat" cmpd="sng">
            <a:solidFill>
              <a:srgbClr val="FF00FF"/>
            </a:solidFill>
            <a:prstDash val="solid"/>
            <a:miter/>
            <a:headEnd type="none" w="med" len="med"/>
            <a:tailEnd type="triangle" w="lg" len="lg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/>
          <p:nvPr/>
        </p:nvSpPr>
        <p:spPr>
          <a:xfrm>
            <a:off x="5033596" y="450606"/>
            <a:ext cx="3747720" cy="231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Track.title,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Track.genre_id,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Genre.id, Genre.name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500" b="0" i="0" u="none" strike="noStrike" cap="none" baseline="0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pl" sz="25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</a:t>
            </a:r>
            <a:r>
              <a:rPr lang="en-US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r>
              <a:rPr lang="pl" sz="25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</a:p>
        </p:txBody>
      </p:sp>
      <p:grpSp>
        <p:nvGrpSpPr>
          <p:cNvPr id="833" name="Shape 833"/>
          <p:cNvGrpSpPr/>
          <p:nvPr/>
        </p:nvGrpSpPr>
        <p:grpSpPr>
          <a:xfrm>
            <a:off x="295275" y="522728"/>
            <a:ext cx="4229100" cy="4045925"/>
            <a:chOff x="590677" y="426914"/>
            <a:chExt cx="6990245" cy="6372469"/>
          </a:xfrm>
        </p:grpSpPr>
        <p:pic>
          <p:nvPicPr>
            <p:cNvPr id="834" name="Shape 834" descr="Screen Shot 2015-08-10 at 11.51.03 AM.png"/>
            <p:cNvPicPr preferRelativeResize="0"/>
            <p:nvPr/>
          </p:nvPicPr>
          <p:blipFill rotWithShape="1">
            <a:blip r:embed="rId3">
              <a:alphaModFix/>
            </a:blip>
            <a:srcRect l="810" r="278"/>
            <a:stretch/>
          </p:blipFill>
          <p:spPr>
            <a:xfrm>
              <a:off x="590677" y="426914"/>
              <a:ext cx="6990245" cy="42894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5" name="Shape 835" descr="Screen Shot 2015-08-10 at 11.51.29 AM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0677" y="4607546"/>
              <a:ext cx="6990245" cy="21918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6" name="Shape 836"/>
          <p:cNvSpPr txBox="1"/>
          <p:nvPr/>
        </p:nvSpPr>
        <p:spPr>
          <a:xfrm>
            <a:off x="5358706" y="3246101"/>
            <a:ext cx="3097500" cy="10370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Łączenie tabel bez klauzuli </a:t>
            </a:r>
            <a:r>
              <a:rPr lang="pl" sz="1800" b="0" i="0" u="none" strike="noStrike" cap="none" baseline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pl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zwraca wszystkie możliwe kombinacje wierszy.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/>
          <p:nvPr/>
        </p:nvSpPr>
        <p:spPr>
          <a:xfrm>
            <a:off x="114271" y="3371850"/>
            <a:ext cx="8832881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17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17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Track.title, Genre.name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17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17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17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Genre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17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</a:t>
            </a:r>
            <a:r>
              <a:rPr lang="pl" sz="1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17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Track.genre_id = Genre.id</a:t>
            </a:r>
            <a:endParaRPr lang="pl" sz="17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42" name="Shape 842"/>
          <p:cNvSpPr txBox="1"/>
          <p:nvPr/>
        </p:nvSpPr>
        <p:spPr>
          <a:xfrm>
            <a:off x="1636215" y="4025503"/>
            <a:ext cx="1714500" cy="64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 chcemy zobaczyć</a:t>
            </a:r>
          </a:p>
        </p:txBody>
      </p:sp>
      <p:sp>
        <p:nvSpPr>
          <p:cNvPr id="843" name="Shape 843"/>
          <p:cNvSpPr txBox="1"/>
          <p:nvPr/>
        </p:nvSpPr>
        <p:spPr>
          <a:xfrm>
            <a:off x="3872394" y="4025503"/>
            <a:ext cx="2062415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Tabele zawierające dane</a:t>
            </a:r>
          </a:p>
        </p:txBody>
      </p:sp>
      <p:sp>
        <p:nvSpPr>
          <p:cNvPr id="844" name="Shape 844"/>
          <p:cNvSpPr txBox="1"/>
          <p:nvPr/>
        </p:nvSpPr>
        <p:spPr>
          <a:xfrm>
            <a:off x="6565403" y="4025503"/>
            <a:ext cx="1714500" cy="642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Jak te tabele się łączą</a:t>
            </a:r>
          </a:p>
        </p:txBody>
      </p:sp>
      <p:pic>
        <p:nvPicPr>
          <p:cNvPr id="847" name="Shape 847" descr="Screen Shot 2015-08-10 at 11.36.1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9846" y="2227567"/>
            <a:ext cx="1514474" cy="85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Shape 848" descr="Screen Shot 2015-08-10 at 11.31.34 AM.png"/>
          <p:cNvPicPr preferRelativeResize="0"/>
          <p:nvPr/>
        </p:nvPicPr>
        <p:blipFill rotWithShape="1">
          <a:blip r:embed="rId4">
            <a:alphaModFix/>
          </a:blip>
          <a:srcRect l="3906"/>
          <a:stretch/>
        </p:blipFill>
        <p:spPr>
          <a:xfrm>
            <a:off x="3519250" y="571314"/>
            <a:ext cx="5141652" cy="1357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9" name="Shape 849"/>
          <p:cNvCxnSpPr/>
          <p:nvPr/>
        </p:nvCxnSpPr>
        <p:spPr>
          <a:xfrm rot="10800000">
            <a:off x="5985569" y="1830884"/>
            <a:ext cx="1424277" cy="1137984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850" name="Shape 850" descr="Screen Shot 2015-08-10 at 11.45.49 A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655" y="718895"/>
            <a:ext cx="2449757" cy="2179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 txBox="1"/>
          <p:nvPr/>
        </p:nvSpPr>
        <p:spPr>
          <a:xfrm>
            <a:off x="458523" y="609600"/>
            <a:ext cx="8219810" cy="19157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24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SELECT</a:t>
            </a:r>
            <a:r>
              <a:rPr lang="pl" sz="2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4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Track.title, Artist.name, Album.title, Genre.name</a:t>
            </a:r>
            <a:r>
              <a:rPr lang="pl" sz="2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4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FROM</a:t>
            </a:r>
            <a:r>
              <a:rPr lang="pl" sz="2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 </a:t>
            </a:r>
            <a:r>
              <a:rPr lang="en-US" sz="24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pl" sz="2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Genre </a:t>
            </a:r>
            <a:r>
              <a:rPr lang="en-US" sz="24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pl" sz="2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Album </a:t>
            </a:r>
            <a:r>
              <a:rPr lang="en-US" sz="24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JOIN</a:t>
            </a:r>
            <a:r>
              <a:rPr lang="pl" sz="2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Artist</a:t>
            </a:r>
            <a:r>
              <a:rPr lang="pl" sz="2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4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</a:t>
            </a:r>
            <a:r>
              <a:rPr lang="pl" sz="2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4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Track.genre_id = Genre.id </a:t>
            </a:r>
            <a:r>
              <a:rPr lang="en-US" sz="24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AND</a:t>
            </a:r>
            <a:r>
              <a:rPr lang="pl" sz="24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Track.album_id = Album.id </a:t>
            </a:r>
            <a:r>
              <a:rPr lang="en-US" sz="24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AND</a:t>
            </a:r>
            <a:r>
              <a:rPr lang="pl" sz="24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Album.artist_id = Artist.id</a:t>
            </a:r>
            <a:r>
              <a:rPr lang="en-US" sz="24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;</a:t>
            </a:r>
            <a:endParaRPr lang="pl" sz="24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857" name="Shape 857"/>
          <p:cNvSpPr txBox="1"/>
          <p:nvPr/>
        </p:nvSpPr>
        <p:spPr>
          <a:xfrm>
            <a:off x="6910662" y="2653900"/>
            <a:ext cx="2056315" cy="4131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 chcemy zobaczyć</a:t>
            </a:r>
          </a:p>
        </p:txBody>
      </p:sp>
      <p:sp>
        <p:nvSpPr>
          <p:cNvPr id="858" name="Shape 858"/>
          <p:cNvSpPr txBox="1"/>
          <p:nvPr/>
        </p:nvSpPr>
        <p:spPr>
          <a:xfrm>
            <a:off x="6863868" y="3089665"/>
            <a:ext cx="2103110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1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Tabele zawierające dane</a:t>
            </a:r>
          </a:p>
        </p:txBody>
      </p:sp>
      <p:sp>
        <p:nvSpPr>
          <p:cNvPr id="859" name="Shape 859"/>
          <p:cNvSpPr txBox="1"/>
          <p:nvPr/>
        </p:nvSpPr>
        <p:spPr>
          <a:xfrm>
            <a:off x="6963071" y="3751653"/>
            <a:ext cx="1904704" cy="6429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1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Jak te tabele się łączą</a:t>
            </a:r>
          </a:p>
        </p:txBody>
      </p:sp>
      <p:pic>
        <p:nvPicPr>
          <p:cNvPr id="860" name="Shape 860" descr="Screen Shot 2015-08-10 at 11.46.3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337" y="2719386"/>
            <a:ext cx="4167463" cy="179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Shape 8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56" y="514350"/>
            <a:ext cx="6908912" cy="404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Shape 866" descr="Screen Shot 2015-08-10 at 11.46.34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7973" y="2062894"/>
            <a:ext cx="4986420" cy="214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53368" y="513346"/>
            <a:ext cx="6244063" cy="4115259"/>
            <a:chOff x="1164431" y="271462"/>
            <a:chExt cx="6972300" cy="4595216"/>
          </a:xfrm>
        </p:grpSpPr>
        <p:pic>
          <p:nvPicPr>
            <p:cNvPr id="240" name="Shape 2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4431" y="271462"/>
              <a:ext cx="6972300" cy="4595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Shape 241"/>
            <p:cNvSpPr txBox="1"/>
            <p:nvPr/>
          </p:nvSpPr>
          <p:spPr>
            <a:xfrm>
              <a:off x="4507706" y="3678412"/>
              <a:ext cx="1875318" cy="60074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Tabele / Relacje</a:t>
              </a: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2957424" y="2340098"/>
              <a:ext cx="3561637" cy="34998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Kolumny / Atrybuty</a:t>
              </a: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7005339" y="2832496"/>
              <a:ext cx="1123800" cy="6429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 dirty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Rzędy /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25000"/>
                <a:buFont typeface="Cabin"/>
                <a:buNone/>
              </a:pPr>
              <a:r>
                <a:rPr lang="pl" sz="1800" b="0" i="0" u="none" strike="noStrike" cap="none" baseline="0" dirty="0">
                  <a:solidFill>
                    <a:srgbClr val="0000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Krotki</a:t>
              </a:r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Relacje wiele do wielu</a:t>
            </a:r>
          </a:p>
        </p:txBody>
      </p:sp>
      <p:sp>
        <p:nvSpPr>
          <p:cNvPr id="873" name="Shape 873"/>
          <p:cNvSpPr txBox="1"/>
          <p:nvPr/>
        </p:nvSpPr>
        <p:spPr>
          <a:xfrm>
            <a:off x="315174" y="4521993"/>
            <a:ext cx="8509711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https://en.wikipedia.org/wiki/Many-to-many_(data_model)</a:t>
            </a:r>
            <a:endParaRPr lang="pl" sz="2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/>
          <p:nvPr/>
        </p:nvSpPr>
        <p:spPr>
          <a:xfrm>
            <a:off x="5212807" y="512700"/>
            <a:ext cx="1527663" cy="1764505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Shape 879"/>
          <p:cNvSpPr txBox="1"/>
          <p:nvPr/>
        </p:nvSpPr>
        <p:spPr>
          <a:xfrm>
            <a:off x="834925" y="1014412"/>
            <a:ext cx="890289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  </a:t>
            </a:r>
          </a:p>
        </p:txBody>
      </p:sp>
      <p:sp>
        <p:nvSpPr>
          <p:cNvPr id="880" name="Shape 880"/>
          <p:cNvSpPr txBox="1"/>
          <p:nvPr/>
        </p:nvSpPr>
        <p:spPr>
          <a:xfrm>
            <a:off x="621506" y="792956"/>
            <a:ext cx="1321593" cy="792956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1" name="Shape 881"/>
          <p:cNvCxnSpPr/>
          <p:nvPr/>
        </p:nvCxnSpPr>
        <p:spPr>
          <a:xfrm rot="10800000" flipH="1">
            <a:off x="2024359" y="1160359"/>
            <a:ext cx="3148875" cy="67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882" name="Shape 882"/>
          <p:cNvSpPr txBox="1"/>
          <p:nvPr/>
        </p:nvSpPr>
        <p:spPr>
          <a:xfrm>
            <a:off x="3028048" y="592931"/>
            <a:ext cx="1428975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należy do</a:t>
            </a:r>
          </a:p>
        </p:txBody>
      </p:sp>
      <p:sp>
        <p:nvSpPr>
          <p:cNvPr id="883" name="Shape 883"/>
          <p:cNvSpPr txBox="1"/>
          <p:nvPr/>
        </p:nvSpPr>
        <p:spPr>
          <a:xfrm>
            <a:off x="3607593" y="2593181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</a:t>
            </a:r>
          </a:p>
        </p:txBody>
      </p:sp>
      <p:sp>
        <p:nvSpPr>
          <p:cNvPr id="884" name="Shape 884"/>
          <p:cNvSpPr txBox="1"/>
          <p:nvPr/>
        </p:nvSpPr>
        <p:spPr>
          <a:xfrm>
            <a:off x="3607593" y="3043237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885" name="Shape 885"/>
          <p:cNvSpPr txBox="1"/>
          <p:nvPr/>
        </p:nvSpPr>
        <p:spPr>
          <a:xfrm>
            <a:off x="3607593" y="3471862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</a:p>
        </p:txBody>
      </p:sp>
      <p:sp>
        <p:nvSpPr>
          <p:cNvPr id="886" name="Shape 886"/>
          <p:cNvSpPr txBox="1"/>
          <p:nvPr/>
        </p:nvSpPr>
        <p:spPr>
          <a:xfrm>
            <a:off x="7236618" y="1569243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</a:t>
            </a:r>
          </a:p>
        </p:txBody>
      </p:sp>
      <p:sp>
        <p:nvSpPr>
          <p:cNvPr id="887" name="Shape 887"/>
          <p:cNvSpPr txBox="1"/>
          <p:nvPr/>
        </p:nvSpPr>
        <p:spPr>
          <a:xfrm>
            <a:off x="7236618" y="1981200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7236618" y="2409825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</a:p>
        </p:txBody>
      </p:sp>
      <p:sp>
        <p:nvSpPr>
          <p:cNvPr id="889" name="Shape 889"/>
          <p:cNvSpPr txBox="1"/>
          <p:nvPr/>
        </p:nvSpPr>
        <p:spPr>
          <a:xfrm>
            <a:off x="7236618" y="2852737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rating</a:t>
            </a:r>
          </a:p>
        </p:txBody>
      </p:sp>
      <p:sp>
        <p:nvSpPr>
          <p:cNvPr id="890" name="Shape 890"/>
          <p:cNvSpPr txBox="1"/>
          <p:nvPr/>
        </p:nvSpPr>
        <p:spPr>
          <a:xfrm>
            <a:off x="7236618" y="3267075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len</a:t>
            </a:r>
          </a:p>
        </p:txBody>
      </p:sp>
      <p:sp>
        <p:nvSpPr>
          <p:cNvPr id="891" name="Shape 891"/>
          <p:cNvSpPr txBox="1"/>
          <p:nvPr/>
        </p:nvSpPr>
        <p:spPr>
          <a:xfrm>
            <a:off x="7236618" y="3709987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count</a:t>
            </a:r>
          </a:p>
        </p:txBody>
      </p:sp>
      <p:sp>
        <p:nvSpPr>
          <p:cNvPr id="892" name="Shape 892"/>
          <p:cNvSpPr txBox="1"/>
          <p:nvPr/>
        </p:nvSpPr>
        <p:spPr>
          <a:xfrm>
            <a:off x="7236618" y="4138612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album_id</a:t>
            </a:r>
          </a:p>
        </p:txBody>
      </p:sp>
      <p:cxnSp>
        <p:nvCxnSpPr>
          <p:cNvPr id="893" name="Shape 893"/>
          <p:cNvCxnSpPr>
            <a:endCxn id="892" idx="1"/>
          </p:cNvCxnSpPr>
          <p:nvPr/>
        </p:nvCxnSpPr>
        <p:spPr>
          <a:xfrm>
            <a:off x="5054203" y="3172420"/>
            <a:ext cx="2182415" cy="1180505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894" name="Shape 894"/>
          <p:cNvSpPr txBox="1"/>
          <p:nvPr/>
        </p:nvSpPr>
        <p:spPr>
          <a:xfrm>
            <a:off x="1021556" y="2293143"/>
            <a:ext cx="1780991" cy="1228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Tabela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główny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logiczny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 obcy</a:t>
            </a:r>
          </a:p>
        </p:txBody>
      </p:sp>
      <p:sp>
        <p:nvSpPr>
          <p:cNvPr id="895" name="Shape 895"/>
          <p:cNvSpPr txBox="1"/>
          <p:nvPr/>
        </p:nvSpPr>
        <p:spPr>
          <a:xfrm>
            <a:off x="5556051" y="657225"/>
            <a:ext cx="777775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Track  </a:t>
            </a:r>
          </a:p>
        </p:txBody>
      </p:sp>
      <p:sp>
        <p:nvSpPr>
          <p:cNvPr id="896" name="Shape 896"/>
          <p:cNvSpPr txBox="1"/>
          <p:nvPr/>
        </p:nvSpPr>
        <p:spPr>
          <a:xfrm>
            <a:off x="5659635" y="1600200"/>
            <a:ext cx="584893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Len  </a:t>
            </a:r>
          </a:p>
        </p:txBody>
      </p:sp>
      <p:sp>
        <p:nvSpPr>
          <p:cNvPr id="897" name="Shape 897"/>
          <p:cNvSpPr txBox="1"/>
          <p:nvPr/>
        </p:nvSpPr>
        <p:spPr>
          <a:xfrm>
            <a:off x="5556051" y="1300162"/>
            <a:ext cx="906293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Rating</a:t>
            </a:r>
          </a:p>
        </p:txBody>
      </p:sp>
      <p:sp>
        <p:nvSpPr>
          <p:cNvPr id="898" name="Shape 898"/>
          <p:cNvSpPr txBox="1"/>
          <p:nvPr/>
        </p:nvSpPr>
        <p:spPr>
          <a:xfrm>
            <a:off x="5586412" y="1864518"/>
            <a:ext cx="731341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Count</a:t>
            </a:r>
          </a:p>
        </p:txBody>
      </p:sp>
      <p:sp>
        <p:nvSpPr>
          <p:cNvPr id="899" name="Shape 899"/>
          <p:cNvSpPr txBox="1"/>
          <p:nvPr/>
        </p:nvSpPr>
        <p:spPr>
          <a:xfrm>
            <a:off x="5604271" y="957262"/>
            <a:ext cx="684013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  </a:t>
            </a:r>
          </a:p>
        </p:txBody>
      </p:sp>
      <p:sp>
        <p:nvSpPr>
          <p:cNvPr id="900" name="Shape 900"/>
          <p:cNvSpPr txBox="1"/>
          <p:nvPr/>
        </p:nvSpPr>
        <p:spPr>
          <a:xfrm>
            <a:off x="6441573" y="3524725"/>
            <a:ext cx="6840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Wiele</a:t>
            </a:r>
          </a:p>
        </p:txBody>
      </p:sp>
      <p:sp>
        <p:nvSpPr>
          <p:cNvPr id="901" name="Shape 901"/>
          <p:cNvSpPr txBox="1"/>
          <p:nvPr/>
        </p:nvSpPr>
        <p:spPr>
          <a:xfrm>
            <a:off x="5212795" y="2891800"/>
            <a:ext cx="731399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Jeden</a:t>
            </a:r>
          </a:p>
        </p:txBody>
      </p:sp>
      <p:sp>
        <p:nvSpPr>
          <p:cNvPr id="902" name="Shape 902"/>
          <p:cNvSpPr/>
          <p:nvPr/>
        </p:nvSpPr>
        <p:spPr>
          <a:xfrm>
            <a:off x="322198" y="4554778"/>
            <a:ext cx="54117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https://en.wikipedia.org/wiki/One-to-many_(data_model)</a:t>
            </a:r>
          </a:p>
        </p:txBody>
      </p:sp>
      <p:sp>
        <p:nvSpPr>
          <p:cNvPr id="903" name="Shape 903"/>
          <p:cNvSpPr txBox="1"/>
          <p:nvPr/>
        </p:nvSpPr>
        <p:spPr>
          <a:xfrm>
            <a:off x="7333710" y="512700"/>
            <a:ext cx="1260220" cy="536685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Powtórka: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Jeden do wielu</a:t>
            </a:r>
          </a:p>
        </p:txBody>
      </p:sp>
      <p:sp>
        <p:nvSpPr>
          <p:cNvPr id="904" name="Shape 904"/>
          <p:cNvSpPr txBox="1"/>
          <p:nvPr/>
        </p:nvSpPr>
        <p:spPr>
          <a:xfrm>
            <a:off x="4457025" y="1353575"/>
            <a:ext cx="6744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Wiele</a:t>
            </a:r>
          </a:p>
        </p:txBody>
      </p:sp>
      <p:sp>
        <p:nvSpPr>
          <p:cNvPr id="905" name="Shape 905"/>
          <p:cNvSpPr txBox="1"/>
          <p:nvPr/>
        </p:nvSpPr>
        <p:spPr>
          <a:xfrm>
            <a:off x="2127996" y="1353575"/>
            <a:ext cx="6744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Jeden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" name="Shape 910" descr="Screen Shot 2015-08-10 at 11.36.1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703" y="1283268"/>
            <a:ext cx="1514474" cy="85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Shape 911" descr="Screen Shot 2015-08-10 at 11.31.34 AM.png"/>
          <p:cNvPicPr preferRelativeResize="0"/>
          <p:nvPr/>
        </p:nvPicPr>
        <p:blipFill rotWithShape="1">
          <a:blip r:embed="rId4">
            <a:alphaModFix/>
          </a:blip>
          <a:srcRect l="3906"/>
          <a:stretch/>
        </p:blipFill>
        <p:spPr>
          <a:xfrm>
            <a:off x="1969204" y="2504352"/>
            <a:ext cx="5141652" cy="1357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Shape 912"/>
          <p:cNvCxnSpPr/>
          <p:nvPr/>
        </p:nvCxnSpPr>
        <p:spPr>
          <a:xfrm rot="10800000">
            <a:off x="1292215" y="1774758"/>
            <a:ext cx="2826064" cy="1302616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stealth" w="med" len="med"/>
          </a:ln>
        </p:spPr>
      </p:cxnSp>
      <p:sp>
        <p:nvSpPr>
          <p:cNvPr id="913" name="Shape 913"/>
          <p:cNvSpPr txBox="1"/>
          <p:nvPr/>
        </p:nvSpPr>
        <p:spPr>
          <a:xfrm>
            <a:off x="3696576" y="2133025"/>
            <a:ext cx="744599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Wiele</a:t>
            </a:r>
          </a:p>
        </p:txBody>
      </p:sp>
      <p:sp>
        <p:nvSpPr>
          <p:cNvPr id="914" name="Shape 914"/>
          <p:cNvSpPr txBox="1"/>
          <p:nvPr/>
        </p:nvSpPr>
        <p:spPr>
          <a:xfrm>
            <a:off x="2814000" y="1630825"/>
            <a:ext cx="6738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Jeden</a:t>
            </a:r>
          </a:p>
        </p:txBody>
      </p:sp>
      <p:pic>
        <p:nvPicPr>
          <p:cNvPr id="916" name="Shape 916" descr="500px-CPT-Databases-OnetoMany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8741" y="708110"/>
            <a:ext cx="3571874" cy="79295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17" name="Shape 917"/>
          <p:cNvSpPr txBox="1"/>
          <p:nvPr/>
        </p:nvSpPr>
        <p:spPr>
          <a:xfrm>
            <a:off x="7028603" y="1631425"/>
            <a:ext cx="7818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Wiele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x="5656202" y="1631425"/>
            <a:ext cx="730523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Jeden</a:t>
            </a:r>
          </a:p>
        </p:txBody>
      </p:sp>
      <p:sp>
        <p:nvSpPr>
          <p:cNvPr id="11" name="Shape 902"/>
          <p:cNvSpPr/>
          <p:nvPr/>
        </p:nvSpPr>
        <p:spPr>
          <a:xfrm>
            <a:off x="322198" y="4554778"/>
            <a:ext cx="54117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https://en.wikipedia.org/wiki/One-to-many_(data_model)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Wiele do wielu</a:t>
            </a:r>
          </a:p>
        </p:txBody>
      </p:sp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650081" y="1464468"/>
            <a:ext cx="4074319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Czasami potrzebujemy modelu relacji wiele do wielu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Musimy dodać "tabelę połączeń" z dwoma kluczami obcymi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Nie ma zazwyczaj oddzielnego klucza głównego</a:t>
            </a:r>
          </a:p>
        </p:txBody>
      </p:sp>
      <p:pic>
        <p:nvPicPr>
          <p:cNvPr id="925" name="Shape 925" descr="500px-CPT-Databases-ManytoMany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6444" y="1590528"/>
            <a:ext cx="3571874" cy="79295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26" name="Shape 926" descr="Databases-ManyToManyWJuncti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7845" y="2660966"/>
            <a:ext cx="3922609" cy="1304565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Shape 927"/>
          <p:cNvSpPr txBox="1"/>
          <p:nvPr/>
        </p:nvSpPr>
        <p:spPr>
          <a:xfrm>
            <a:off x="304668" y="4511520"/>
            <a:ext cx="8509711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https://en.wikipedia.org/wiki/Many-to-many_(data_model)</a:t>
            </a:r>
            <a:endParaRPr lang="pl" sz="2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6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/>
          <p:nvPr/>
        </p:nvSpPr>
        <p:spPr>
          <a:xfrm>
            <a:off x="5976639" y="596415"/>
            <a:ext cx="1527663" cy="1157287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Shape 933"/>
          <p:cNvSpPr txBox="1"/>
          <p:nvPr/>
        </p:nvSpPr>
        <p:spPr>
          <a:xfrm>
            <a:off x="1385337" y="596414"/>
            <a:ext cx="1321593" cy="1071562"/>
          </a:xfrm>
          <a:prstGeom prst="rect">
            <a:avLst/>
          </a:prstGeom>
          <a:noFill/>
          <a:ln w="254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Shape 934"/>
          <p:cNvSpPr txBox="1"/>
          <p:nvPr/>
        </p:nvSpPr>
        <p:spPr>
          <a:xfrm>
            <a:off x="1598757" y="817870"/>
            <a:ext cx="890289" cy="6357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Course</a:t>
            </a:r>
            <a:endParaRPr lang="pl" sz="2000" b="0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  <a:endParaRPr lang="pl" sz="2000" b="0" i="0" u="none" strike="noStrike" cap="none" baseline="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935" name="Shape 935"/>
          <p:cNvCxnSpPr/>
          <p:nvPr/>
        </p:nvCxnSpPr>
        <p:spPr>
          <a:xfrm rot="10800000" flipH="1">
            <a:off x="2788191" y="963817"/>
            <a:ext cx="3148875" cy="67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936" name="Shape 936"/>
          <p:cNvSpPr txBox="1"/>
          <p:nvPr/>
        </p:nvSpPr>
        <p:spPr>
          <a:xfrm>
            <a:off x="3566379" y="396389"/>
            <a:ext cx="1428975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przypisanie</a:t>
            </a:r>
          </a:p>
        </p:txBody>
      </p:sp>
      <p:sp>
        <p:nvSpPr>
          <p:cNvPr id="937" name="Shape 937"/>
          <p:cNvSpPr txBox="1"/>
          <p:nvPr/>
        </p:nvSpPr>
        <p:spPr>
          <a:xfrm>
            <a:off x="3855495" y="2262187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Member</a:t>
            </a:r>
          </a:p>
        </p:txBody>
      </p:sp>
      <p:sp>
        <p:nvSpPr>
          <p:cNvPr id="938" name="Shape 938"/>
          <p:cNvSpPr txBox="1"/>
          <p:nvPr/>
        </p:nvSpPr>
        <p:spPr>
          <a:xfrm>
            <a:off x="3855495" y="2712243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user_id</a:t>
            </a:r>
          </a:p>
        </p:txBody>
      </p:sp>
      <p:sp>
        <p:nvSpPr>
          <p:cNvPr id="939" name="Shape 939"/>
          <p:cNvSpPr txBox="1"/>
          <p:nvPr/>
        </p:nvSpPr>
        <p:spPr>
          <a:xfrm>
            <a:off x="3855495" y="3140868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course_id</a:t>
            </a:r>
          </a:p>
        </p:txBody>
      </p:sp>
      <p:sp>
        <p:nvSpPr>
          <p:cNvPr id="940" name="Shape 940"/>
          <p:cNvSpPr txBox="1"/>
          <p:nvPr/>
        </p:nvSpPr>
        <p:spPr>
          <a:xfrm>
            <a:off x="7236618" y="2026443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User</a:t>
            </a:r>
          </a:p>
        </p:txBody>
      </p:sp>
      <p:sp>
        <p:nvSpPr>
          <p:cNvPr id="941" name="Shape 941"/>
          <p:cNvSpPr txBox="1"/>
          <p:nvPr/>
        </p:nvSpPr>
        <p:spPr>
          <a:xfrm>
            <a:off x="7236618" y="2476500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942" name="Shape 942"/>
          <p:cNvSpPr txBox="1"/>
          <p:nvPr/>
        </p:nvSpPr>
        <p:spPr>
          <a:xfrm>
            <a:off x="7236618" y="2905125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</a:t>
            </a:r>
          </a:p>
        </p:txBody>
      </p:sp>
      <p:sp>
        <p:nvSpPr>
          <p:cNvPr id="943" name="Shape 943"/>
          <p:cNvSpPr txBox="1"/>
          <p:nvPr/>
        </p:nvSpPr>
        <p:spPr>
          <a:xfrm>
            <a:off x="7236618" y="3348037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email</a:t>
            </a:r>
          </a:p>
        </p:txBody>
      </p:sp>
      <p:cxnSp>
        <p:nvCxnSpPr>
          <p:cNvPr id="944" name="Shape 944"/>
          <p:cNvCxnSpPr>
            <a:endCxn id="939" idx="1"/>
          </p:cNvCxnSpPr>
          <p:nvPr/>
        </p:nvCxnSpPr>
        <p:spPr>
          <a:xfrm>
            <a:off x="1995195" y="2875181"/>
            <a:ext cx="1860299" cy="480000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945" name="Shape 945"/>
          <p:cNvSpPr txBox="1"/>
          <p:nvPr/>
        </p:nvSpPr>
        <p:spPr>
          <a:xfrm>
            <a:off x="6384142" y="639272"/>
            <a:ext cx="777775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User</a:t>
            </a:r>
          </a:p>
        </p:txBody>
      </p:sp>
      <p:sp>
        <p:nvSpPr>
          <p:cNvPr id="946" name="Shape 946"/>
          <p:cNvSpPr txBox="1"/>
          <p:nvPr/>
        </p:nvSpPr>
        <p:spPr>
          <a:xfrm>
            <a:off x="6319883" y="1282210"/>
            <a:ext cx="906293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email</a:t>
            </a:r>
          </a:p>
        </p:txBody>
      </p:sp>
      <p:sp>
        <p:nvSpPr>
          <p:cNvPr id="947" name="Shape 947"/>
          <p:cNvSpPr txBox="1"/>
          <p:nvPr/>
        </p:nvSpPr>
        <p:spPr>
          <a:xfrm>
            <a:off x="6431023" y="939310"/>
            <a:ext cx="684013" cy="350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name</a:t>
            </a:r>
          </a:p>
        </p:txBody>
      </p:sp>
      <p:sp>
        <p:nvSpPr>
          <p:cNvPr id="948" name="Shape 948"/>
          <p:cNvSpPr txBox="1"/>
          <p:nvPr/>
        </p:nvSpPr>
        <p:spPr>
          <a:xfrm>
            <a:off x="5378876" y="3067275"/>
            <a:ext cx="716999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Wiele</a:t>
            </a:r>
          </a:p>
        </p:txBody>
      </p:sp>
      <p:sp>
        <p:nvSpPr>
          <p:cNvPr id="949" name="Shape 949"/>
          <p:cNvSpPr txBox="1"/>
          <p:nvPr/>
        </p:nvSpPr>
        <p:spPr>
          <a:xfrm>
            <a:off x="6398028" y="2990850"/>
            <a:ext cx="716998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Jeden</a:t>
            </a:r>
          </a:p>
        </p:txBody>
      </p:sp>
      <p:sp>
        <p:nvSpPr>
          <p:cNvPr id="951" name="Shape 951"/>
          <p:cNvSpPr txBox="1"/>
          <p:nvPr/>
        </p:nvSpPr>
        <p:spPr>
          <a:xfrm>
            <a:off x="5283749" y="1135050"/>
            <a:ext cx="6840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Wiele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2830674" y="1164100"/>
            <a:ext cx="6840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Wiele</a:t>
            </a:r>
          </a:p>
        </p:txBody>
      </p:sp>
      <p:sp>
        <p:nvSpPr>
          <p:cNvPr id="953" name="Shape 953"/>
          <p:cNvSpPr txBox="1"/>
          <p:nvPr/>
        </p:nvSpPr>
        <p:spPr>
          <a:xfrm>
            <a:off x="637961" y="2210923"/>
            <a:ext cx="1357311" cy="428625"/>
          </a:xfrm>
          <a:prstGeom prst="rect">
            <a:avLst/>
          </a:prstGeom>
          <a:solidFill>
            <a:schemeClr val="accent1"/>
          </a:solidFill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Course</a:t>
            </a:r>
          </a:p>
        </p:txBody>
      </p:sp>
      <p:sp>
        <p:nvSpPr>
          <p:cNvPr id="954" name="Shape 954"/>
          <p:cNvSpPr txBox="1"/>
          <p:nvPr/>
        </p:nvSpPr>
        <p:spPr>
          <a:xfrm>
            <a:off x="637961" y="2660979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id</a:t>
            </a:r>
          </a:p>
        </p:txBody>
      </p:sp>
      <p:sp>
        <p:nvSpPr>
          <p:cNvPr id="955" name="Shape 955"/>
          <p:cNvSpPr txBox="1"/>
          <p:nvPr/>
        </p:nvSpPr>
        <p:spPr>
          <a:xfrm>
            <a:off x="637961" y="3089604"/>
            <a:ext cx="1357311" cy="428625"/>
          </a:xfrm>
          <a:prstGeom prst="rect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3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title</a:t>
            </a:r>
          </a:p>
        </p:txBody>
      </p:sp>
      <p:cxnSp>
        <p:nvCxnSpPr>
          <p:cNvPr id="956" name="Shape 956"/>
          <p:cNvCxnSpPr>
            <a:stCxn id="941" idx="1"/>
            <a:endCxn id="938" idx="3"/>
          </p:cNvCxnSpPr>
          <p:nvPr/>
        </p:nvCxnSpPr>
        <p:spPr>
          <a:xfrm flipH="1">
            <a:off x="5212818" y="2690812"/>
            <a:ext cx="2023800" cy="235800"/>
          </a:xfrm>
          <a:prstGeom prst="straightConnector1">
            <a:avLst/>
          </a:prstGeom>
          <a:noFill/>
          <a:ln w="889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957" name="Shape 957"/>
          <p:cNvSpPr txBox="1"/>
          <p:nvPr/>
        </p:nvSpPr>
        <p:spPr>
          <a:xfrm>
            <a:off x="2094072" y="3159625"/>
            <a:ext cx="6840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Jeden</a:t>
            </a:r>
          </a:p>
        </p:txBody>
      </p:sp>
      <p:sp>
        <p:nvSpPr>
          <p:cNvPr id="958" name="Shape 958"/>
          <p:cNvSpPr txBox="1"/>
          <p:nvPr/>
        </p:nvSpPr>
        <p:spPr>
          <a:xfrm>
            <a:off x="3129576" y="2654775"/>
            <a:ext cx="6840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Wiele</a:t>
            </a:r>
          </a:p>
        </p:txBody>
      </p:sp>
      <p:sp>
        <p:nvSpPr>
          <p:cNvPr id="29" name="Shape 902"/>
          <p:cNvSpPr/>
          <p:nvPr/>
        </p:nvSpPr>
        <p:spPr>
          <a:xfrm>
            <a:off x="322198" y="4554778"/>
            <a:ext cx="5411700" cy="2942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lang="pl" sz="16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https://en.wikipedia.org/wiki/Many-to-many_(data_model)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>
            <a:spLocks noGrp="1"/>
          </p:cNvSpPr>
          <p:nvPr>
            <p:ph type="title"/>
          </p:nvPr>
        </p:nvSpPr>
        <p:spPr>
          <a:xfrm>
            <a:off x="6346371" y="2952589"/>
            <a:ext cx="2283279" cy="99070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0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Zacznijmy od pustej bazy danych</a:t>
            </a:r>
          </a:p>
        </p:txBody>
      </p:sp>
      <p:sp>
        <p:nvSpPr>
          <p:cNvPr id="964" name="Shape 964"/>
          <p:cNvSpPr/>
          <p:nvPr/>
        </p:nvSpPr>
        <p:spPr>
          <a:xfrm>
            <a:off x="345851" y="437989"/>
            <a:ext cx="8445724" cy="417239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CREATE TABLE 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User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pl" sz="16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id     INTEGER NOT NULL PRIMARY KEY AUTOINCREMENT UNIQUE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600" b="0" i="0" u="none" strike="noStrike" cap="none" baseline="0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 name   TEXT UNIQUE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email  TEXT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;</a:t>
            </a:r>
            <a:endParaRPr lang="pl" sz="16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CREATE TABLE 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Course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rgbClr val="FF6600"/>
                </a:solidFill>
                <a:latin typeface="Courier"/>
                <a:ea typeface="Courier New"/>
                <a:cs typeface="Courier"/>
                <a:sym typeface="Courier New"/>
              </a:rPr>
              <a:t>    id     INTEGER NOT NULL PRIMARY KEY AUTOINCREMENT UNIQUE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    title  TEXT UNIQUE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;</a:t>
            </a:r>
            <a:endParaRPr lang="pl" sz="16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CREATE TABLE 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Member </a:t>
            </a:r>
            <a:r>
              <a:rPr lang="pl" sz="1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    user_id     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    course_id   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600" b="0" i="0" u="none" strike="noStrike" cap="none" baseline="0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pl" sz="1600" b="0" i="0" u="none" strike="noStrike" cap="none" baseline="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role        INTEGER,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ourier New"/>
              <a:buNone/>
            </a:pPr>
            <a:r>
              <a:rPr lang="pl" sz="1600" b="0" i="0" u="none" strike="noStrike" cap="none" baseline="0" dirty="0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    PRIMARY KEY (user_id, course_id)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lang="pl" sz="1600" b="1" i="0" u="none" strike="noStrike" cap="none" baseline="0" dirty="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Shape 969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729" y="323849"/>
            <a:ext cx="6472796" cy="4466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Wstawianie użytkowników i kursów</a:t>
            </a:r>
          </a:p>
        </p:txBody>
      </p:sp>
      <p:sp>
        <p:nvSpPr>
          <p:cNvPr id="975" name="Shape 975"/>
          <p:cNvSpPr/>
          <p:nvPr/>
        </p:nvSpPr>
        <p:spPr>
          <a:xfrm>
            <a:off x="650081" y="1582195"/>
            <a:ext cx="8332200" cy="1990800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User (name, email) VALUES ('Jane', 'jane@tsugi.org');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User (name, email) VALUES ('Ed', 'ed@tsugi.org');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User (name, email) VALUES ('Sue', 'sue@tsugi.org');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Course (title) VALUES ('Python');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Course (title) VALUES ('SQL');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Course (title) VALUES ('PHP');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" name="Shape 980" descr="Untitled 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0" y="219198"/>
            <a:ext cx="6183283" cy="426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Shape 981" descr="Untitl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5511" y="619125"/>
            <a:ext cx="6235218" cy="430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/>
          <p:nvPr/>
        </p:nvSpPr>
        <p:spPr>
          <a:xfrm>
            <a:off x="850106" y="2174817"/>
            <a:ext cx="7912158" cy="2233303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(user_id, course_id, role) VALUES (1, 1, 1);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(user_id, course_id, role) VALUES (2, 1, 0);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(user_id, course_id, role) VALUES (3, 1, 0);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(user_id, course_id, role) VALUES (1, 2, 0);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(user_id, course_id, role) VALUES (2, 2, 1);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(user_id, course_id, role) VALUES (2, 3, 1);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urier New"/>
              <a:buNone/>
            </a:pPr>
            <a:r>
              <a:rPr lang="pl" sz="1600" b="1" i="0" u="none" strike="noStrike" cap="none" baseline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Member (user_id, course_id, role) VALUES (3, 3, 0);</a:t>
            </a:r>
          </a:p>
        </p:txBody>
      </p:sp>
      <p:pic>
        <p:nvPicPr>
          <p:cNvPr id="988" name="Shape 988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675" y="588278"/>
            <a:ext cx="2749090" cy="129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Shape 989" descr="Untitled 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1814" y="588278"/>
            <a:ext cx="1902485" cy="129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44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</a:t>
            </a:r>
            <a:endParaRPr lang="pl" sz="4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Structured Query Language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Strukturalny język zapytań, w którym wydajemy polecenia bazom danych</a:t>
            </a: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Tworzymy dane (czyli dodajemy)</a:t>
            </a:r>
            <a:endParaRPr lang="pl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Pobieramy dane</a:t>
            </a: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Aktualizujemy dane</a:t>
            </a:r>
            <a:endParaRPr lang="pl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254000" marR="0" lvl="1" indent="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Usuwamy dane </a:t>
            </a:r>
            <a:endParaRPr lang="pl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4812496" y="4497074"/>
            <a:ext cx="4206768" cy="349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2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https://pl.wikipedia.org/wiki/SQL</a:t>
            </a:r>
            <a:endParaRPr lang="pl" sz="2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Shape 994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4" y="276224"/>
            <a:ext cx="6717195" cy="461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/>
          <p:nvPr/>
        </p:nvSpPr>
        <p:spPr>
          <a:xfrm>
            <a:off x="340188" y="2690823"/>
            <a:ext cx="6411919" cy="1877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SELECT </a:t>
            </a:r>
            <a:r>
              <a:rPr lang="pl" sz="1600" b="0" i="0" u="none" strike="noStrike" cap="none" baseline="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User.name, Member.role, Course.title</a:t>
            </a:r>
            <a:endParaRPr lang="pl" sz="1600" u="none" strike="noStrike" cap="none" dirty="0">
              <a:solidFill>
                <a:srgbClr val="00FF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FROM 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User </a:t>
            </a:r>
            <a:r>
              <a:rPr lang="pl" sz="1600" b="0" i="0" u="none" strike="noStrike" cap="none" baseline="0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JOIN 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Member </a:t>
            </a:r>
            <a:r>
              <a:rPr lang="pl" sz="1600" b="0" i="0" u="none" strike="noStrike" cap="none" baseline="0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JOIN </a:t>
            </a:r>
            <a:r>
              <a:rPr lang="pl" sz="1600" b="0" i="0" u="none" strike="noStrike" cap="none" baseline="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Course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FF7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ON </a:t>
            </a:r>
            <a:r>
              <a:rPr lang="pl" sz="1600" b="0" i="0" u="none" strike="noStrike" cap="none" baseline="0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Member.user_id = User.id </a:t>
            </a:r>
            <a:r>
              <a:rPr lang="pl" sz="1600" b="0" i="0" u="none" strike="noStrike" cap="none" baseline="0" dirty="0">
                <a:solidFill>
                  <a:srgbClr val="FF66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AND </a:t>
            </a:r>
            <a:endParaRPr lang="pl" sz="1600" u="none" strike="noStrike" cap="none" dirty="0">
              <a:solidFill>
                <a:srgbClr val="FF6600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Member.course_id = Course.id</a:t>
            </a:r>
            <a:endParaRPr lang="pl" sz="1600" u="none" strike="noStrike" cap="none" dirty="0">
              <a:solidFill>
                <a:srgbClr val="FF00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1600" b="0" i="0" u="none" strike="noStrike" cap="none" baseline="0" dirty="0">
                <a:solidFill>
                  <a:srgbClr val="FF66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ORDER BY</a:t>
            </a:r>
            <a:r>
              <a:rPr lang="pl" sz="1600" b="0" i="0" u="none" strike="noStrike" cap="none" baseline="0" dirty="0">
                <a:solidFill>
                  <a:srgbClr val="FF00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  <a:r>
              <a:rPr lang="pl" sz="1600" b="0" i="0" u="none" strike="noStrike" cap="none" baseline="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Course.title, Member.role DESC, User.name</a:t>
            </a:r>
            <a:r>
              <a:rPr lang="en-US" sz="1600" b="0" i="0" u="none" strike="noStrike" cap="none" baseline="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;</a:t>
            </a:r>
            <a:r>
              <a:rPr lang="pl" sz="1600" b="0" i="0" u="none" strike="noStrike" cap="none" baseline="0" dirty="0">
                <a:solidFill>
                  <a:srgbClr val="00FF00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 </a:t>
            </a:r>
          </a:p>
        </p:txBody>
      </p:sp>
      <p:cxnSp>
        <p:nvCxnSpPr>
          <p:cNvPr id="1000" name="Shape 1000"/>
          <p:cNvCxnSpPr>
            <a:stCxn id="1001" idx="3"/>
          </p:cNvCxnSpPr>
          <p:nvPr/>
        </p:nvCxnSpPr>
        <p:spPr>
          <a:xfrm>
            <a:off x="2812106" y="1094007"/>
            <a:ext cx="877651" cy="31408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1001" name="Shape 1001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75" y="609270"/>
            <a:ext cx="2060131" cy="96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Shape 1002" descr="Untitled 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4033" y="589470"/>
            <a:ext cx="1425696" cy="96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Shape 1003" descr="Untitl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9757" y="622270"/>
            <a:ext cx="2046666" cy="17369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Shape 1004"/>
          <p:cNvCxnSpPr/>
          <p:nvPr/>
        </p:nvCxnSpPr>
        <p:spPr>
          <a:xfrm rot="10800000">
            <a:off x="5736423" y="1035350"/>
            <a:ext cx="1177610" cy="0"/>
          </a:xfrm>
          <a:prstGeom prst="straightConnector1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1005" name="Shape 1005" descr="Untitl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2108" y="2074920"/>
            <a:ext cx="2062632" cy="2278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Shape 1010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515714"/>
            <a:ext cx="5167312" cy="4087777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Shape 1011"/>
          <p:cNvSpPr txBox="1"/>
          <p:nvPr/>
        </p:nvSpPr>
        <p:spPr>
          <a:xfrm>
            <a:off x="3657600" y="4090987"/>
            <a:ext cx="1800225" cy="363438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Cabin"/>
              <a:buNone/>
            </a:pPr>
            <a:r>
              <a:rPr lang="pl" sz="2000" b="0" i="0" u="none" strike="noStrike" cap="none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www.tsugi.org</a:t>
            </a:r>
            <a:endParaRPr lang="pl" sz="2000" u="none" strike="noStrike" cap="none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Złożoność daje szybkość</a:t>
            </a:r>
          </a:p>
        </p:txBody>
      </p:sp>
      <p:sp>
        <p:nvSpPr>
          <p:cNvPr id="1017" name="Shape 10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Złożoność umożliwia szybkie działanie i </a:t>
            </a:r>
            <a:r>
              <a:rPr lang="pl" sz="2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otrzymywanie wyników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wraz ze wzrostem ilości danych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Dzięki 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normalizacji danych i łączeniu ich kluczami numerycznymi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łączna 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wielkość danych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które relacyjna baza musi 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przeskanować</a:t>
            </a:r>
            <a:r>
              <a:rPr lang="pl" sz="2000" b="0" i="0" u="none" strike="noStrike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jest o wiele mniejsza, niż gdyby dane były "płaskie"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 swoisty </a:t>
            </a: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kompromis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spędzasz więcej czasu na projektowaniu bazy danych, żeby mogła działać szybciej, kiedy twoja aplikacja odniesie sukces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Dodatkowe zagadnienia SQL</a:t>
            </a:r>
          </a:p>
        </p:txBody>
      </p:sp>
      <p:sp>
        <p:nvSpPr>
          <p:cNvPr id="1023" name="Shape 1023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2753514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Indeksy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zwiększają wydajność dostępu do danych, takich jak pola tekstowe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Ograniczenia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danych (nie mogą być NULL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ami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itd...)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Transakcje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pozwalają na grupowanie i wykonywanie łącznie operacji SQL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Podsumowanie</a:t>
            </a:r>
          </a:p>
        </p:txBody>
      </p:sp>
      <p:sp>
        <p:nvSpPr>
          <p:cNvPr id="1029" name="Shape 10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2540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Relacyjne bazy danych pozwalają </a:t>
            </a:r>
            <a:r>
              <a:rPr lang="pl" sz="20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skalować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ilość danych do bardzo dużych rozmiarów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Kluczem jest utrzymywanie </a:t>
            </a:r>
            <a:r>
              <a:rPr lang="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tylko jednej kopii 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każdego elementu danych i używanie relacji i połączeń, żeby pobierać je z różnych miejsc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 znacznie </a:t>
            </a:r>
            <a:r>
              <a:rPr lang="pl" sz="2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ogranicza ilość danych do przeskanowania</a:t>
            </a: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przy wykonywaniu złożonych operacji na dużych ilościach danych</a:t>
            </a:r>
          </a:p>
          <a:p>
            <a:pPr marL="254000" marR="0" lvl="0" indent="-254000" algn="l" rtl="0">
              <a:lnSpc>
                <a:spcPct val="100000"/>
              </a:lnSpc>
              <a:spcBef>
                <a:spcPts val="25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pl" sz="20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SQL i projektowanie baz danych to </a:t>
            </a:r>
            <a:r>
              <a:rPr lang="pl" sz="2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sztuka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 idx="4294967295"/>
          </p:nvPr>
        </p:nvSpPr>
        <p:spPr>
          <a:xfrm>
            <a:off x="822769" y="532210"/>
            <a:ext cx="7013925" cy="456307"/>
          </a:xfrm>
          <a:prstGeom prst="rect">
            <a:avLst/>
          </a:prstGeom>
        </p:spPr>
        <p:txBody>
          <a:bodyPr lIns="51427" tIns="51427" rIns="51427" bIns="51427" anchor="ctr" anchorCtr="0">
            <a:noAutofit/>
          </a:bodyPr>
          <a:lstStyle/>
          <a:p>
            <a:r>
              <a:rPr lang="pl" sz="2025">
                <a:solidFill>
                  <a:srgbClr val="FFFF00"/>
                </a:solidFill>
              </a:rPr>
              <a:t>Podziękowania dla współpracowników</a:t>
            </a:r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19" y="472219"/>
            <a:ext cx="576450" cy="5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7449" y="572456"/>
            <a:ext cx="1107337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4896225" y="1247091"/>
            <a:ext cx="3823706" cy="3167747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r>
              <a:rPr lang="pl" sz="1013">
                <a:solidFill>
                  <a:srgbClr val="FFFFFF"/>
                </a:solidFill>
              </a:rPr>
              <a:t>...</a:t>
            </a:r>
          </a:p>
        </p:txBody>
      </p:sp>
      <p:sp>
        <p:nvSpPr>
          <p:cNvPr id="7" name="Shape 502">
            <a:extLst>
              <a:ext uri="{FF2B5EF4-FFF2-40B4-BE49-F238E27FC236}">
                <a16:creationId xmlns:a16="http://schemas.microsoft.com/office/drawing/2014/main" id="{CEF5E0F8-6601-4183-B7F6-313E4C9DD536}"/>
              </a:ext>
            </a:extLst>
          </p:cNvPr>
          <p:cNvSpPr txBox="1"/>
          <p:nvPr/>
        </p:nvSpPr>
        <p:spPr>
          <a:xfrm>
            <a:off x="678431" y="1291569"/>
            <a:ext cx="3823706" cy="3112552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r>
              <a:rPr lang="pl" sz="1013" dirty="0">
                <a:solidFill>
                  <a:srgbClr val="FFFFFF"/>
                </a:solidFill>
              </a:rPr>
              <a:t>Copyright slajdów 2010 - Charles R. Severance </a:t>
            </a:r>
            <a:br>
              <a:rPr lang="pl" sz="1013" dirty="0">
                <a:solidFill>
                  <a:srgbClr val="FFFFFF"/>
                </a:solidFill>
              </a:rPr>
            </a:br>
            <a:r>
              <a:rPr lang="pl" sz="1013" dirty="0">
                <a:solidFill>
                  <a:srgbClr val="FFFFFF"/>
                </a:solidFill>
              </a:rPr>
              <a:t>(</a:t>
            </a:r>
            <a:r>
              <a:rPr lang="pl" sz="1013" u="sng" dirty="0">
                <a:solidFill>
                  <a:srgbClr val="FFFF00"/>
                </a:solidFill>
                <a:hlinkClick r:id="rId5"/>
              </a:rPr>
              <a:t>www.dr-chuck.com</a:t>
            </a:r>
            <a:r>
              <a:rPr lang="pl" sz="1013" dirty="0">
                <a:solidFill>
                  <a:srgbClr val="FFFFFF"/>
                </a:solidFill>
              </a:rPr>
              <a:t>)</a:t>
            </a:r>
            <a:r>
              <a:rPr lang="pl" sz="1013" dirty="0">
                <a:solidFill>
                  <a:schemeClr val="bg1"/>
                </a:solidFill>
              </a:rPr>
              <a:t> University of Michigan School of Information i</a:t>
            </a:r>
            <a:r>
              <a:rPr lang="pl" sz="1013" dirty="0">
                <a:solidFill>
                  <a:srgbClr val="FFFF00"/>
                </a:solidFill>
              </a:rPr>
              <a:t> </a:t>
            </a:r>
            <a:r>
              <a:rPr lang="pl" sz="1013" u="sng" dirty="0">
                <a:solidFill>
                  <a:srgbClr val="FFFF00"/>
                </a:solidFill>
                <a:hlinkClick r:id="rId6"/>
              </a:rPr>
              <a:t>open.umich.edu</a:t>
            </a:r>
            <a:r>
              <a:rPr lang="pl" sz="1013" dirty="0">
                <a:solidFill>
                  <a:srgbClr val="FFFF00"/>
                </a:solidFill>
              </a:rPr>
              <a:t> </a:t>
            </a:r>
            <a:r>
              <a:rPr lang="pl" sz="1013" dirty="0">
                <a:solidFill>
                  <a:srgbClr val="FFFFFF"/>
                </a:solidFill>
              </a:rPr>
              <a:t>dostępne na licencji Creative Commons Attribution 4.0.  Aby zachować zgodność z wymaganiami licencji należy pozostawić ten slajd na końcu każdej kopii tego dokumentu.  Po dokonaniu zmian, przy ponownej publikacji tych materiałów można dodać swoje nazwisko i nazwę organizacji do listy współpracowników</a:t>
            </a:r>
          </a:p>
          <a:p>
            <a:endParaRPr sz="1013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050" b="0" i="0" u="none" baseline="0" dirty="0">
                <a:solidFill>
                  <a:srgbClr val="FFFFFF"/>
                </a:solidFill>
              </a:rPr>
              <a:t>Autorstwo pierwszej wersji: Charles Severance, </a:t>
            </a:r>
            <a:br>
              <a:rPr lang="en-US" sz="1050" b="0" i="0" u="none" baseline="0" dirty="0">
                <a:solidFill>
                  <a:srgbClr val="FFFFFF"/>
                </a:solidFill>
              </a:rPr>
            </a:br>
            <a:r>
              <a:rPr lang="pl" sz="1050" b="0" i="0" u="none" baseline="0" dirty="0">
                <a:solidFill>
                  <a:srgbClr val="FFFFFF"/>
                </a:solidFill>
              </a:rPr>
              <a:t>University of Michigan School of Information</a:t>
            </a:r>
            <a:endParaRPr lang="en-US" sz="1050" b="0" i="0" u="none" baseline="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lang="en-US" sz="105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-PL" sz="1050" dirty="0">
                <a:solidFill>
                  <a:srgbClr val="FFFFFF"/>
                </a:solidFill>
              </a:rPr>
              <a:t>Polska wersja powstała z inicjatywy Wydziału Matematyki </a:t>
            </a:r>
            <a:br>
              <a:rPr lang="en-US" sz="1050" dirty="0">
                <a:solidFill>
                  <a:srgbClr val="FFFFFF"/>
                </a:solidFill>
              </a:rPr>
            </a:br>
            <a:r>
              <a:rPr lang="pl-PL" sz="1050" dirty="0">
                <a:solidFill>
                  <a:srgbClr val="FFFFFF"/>
                </a:solidFill>
              </a:rPr>
              <a:t>i Informatyki Uniwersytetu im. </a:t>
            </a:r>
            <a:r>
              <a:rPr lang="pl-PL" sz="1050">
                <a:solidFill>
                  <a:srgbClr val="FFFFFF"/>
                </a:solidFill>
              </a:rPr>
              <a:t>Adama Mickiewicza w Poznaniu</a:t>
            </a:r>
            <a:endParaRPr lang="pl" sz="1013" dirty="0">
              <a:solidFill>
                <a:srgbClr val="FFFFFF"/>
              </a:solidFill>
            </a:endParaRPr>
          </a:p>
          <a:p>
            <a:endParaRPr sz="1013" dirty="0">
              <a:solidFill>
                <a:srgbClr val="FFFFFF"/>
              </a:solidFill>
            </a:endParaRPr>
          </a:p>
          <a:p>
            <a:r>
              <a:rPr lang="pl" sz="1013" dirty="0">
                <a:solidFill>
                  <a:srgbClr val="FFFFFF"/>
                </a:solidFill>
              </a:rPr>
              <a:t>Tłumaczenie: Agata i Krzysztof Wierzbiccy, EnglishT.eu </a:t>
            </a:r>
          </a:p>
          <a:p>
            <a:endParaRPr lang="pl" sz="1013" dirty="0">
              <a:solidFill>
                <a:srgbClr val="FFFFFF"/>
              </a:solidFill>
            </a:endParaRPr>
          </a:p>
          <a:p>
            <a:r>
              <a:rPr lang="pl" sz="1013" dirty="0">
                <a:solidFill>
                  <a:srgbClr val="FFFFFF"/>
                </a:solidFill>
              </a:rPr>
              <a:t>... wstaw tu nowych współpracowników i tłumaczy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3098</Words>
  <Application>Microsoft Office PowerPoint</Application>
  <PresentationFormat>On-screen Show (16:9)</PresentationFormat>
  <Paragraphs>509</Paragraphs>
  <Slides>96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4" baseType="lpstr">
      <vt:lpstr>Arial</vt:lpstr>
      <vt:lpstr>Arial Regular</vt:lpstr>
      <vt:lpstr>Cabin</vt:lpstr>
      <vt:lpstr>Calibri</vt:lpstr>
      <vt:lpstr>Courier</vt:lpstr>
      <vt:lpstr>Courier New</vt:lpstr>
      <vt:lpstr>Gill Sans</vt:lpstr>
      <vt:lpstr>Title &amp; Subtitle</vt:lpstr>
      <vt:lpstr>Relacyjne bazy danych i SQLite</vt:lpstr>
      <vt:lpstr>SQLite Browser</vt:lpstr>
      <vt:lpstr>PowerPoint Presentation</vt:lpstr>
      <vt:lpstr>Dostęp losowy</vt:lpstr>
      <vt:lpstr>Relacyjne bazy danych</vt:lpstr>
      <vt:lpstr>Terminologia</vt:lpstr>
      <vt:lpstr>PowerPoint Presentation</vt:lpstr>
      <vt:lpstr>PowerPoint Presentation</vt:lpstr>
      <vt:lpstr>SQL</vt:lpstr>
      <vt:lpstr>PowerPoint Presentation</vt:lpstr>
      <vt:lpstr>Bazodanowe aplikacje sieciowe</vt:lpstr>
      <vt:lpstr>PowerPoint Presentation</vt:lpstr>
      <vt:lpstr>Administrator bazy danych</vt:lpstr>
      <vt:lpstr>Model bazy danych </vt:lpstr>
      <vt:lpstr>Popularne systemy bazodanowe</vt:lpstr>
      <vt:lpstr>SQLite jest w wielu programach...</vt:lpstr>
      <vt:lpstr>SQLite Browser</vt:lpstr>
      <vt:lpstr>PowerPoint Presentation</vt:lpstr>
      <vt:lpstr>Zróbmy bazę danych</vt:lpstr>
      <vt:lpstr>Proste początki - Pojedyncza tabela</vt:lpstr>
      <vt:lpstr>PowerPoint Presentation</vt:lpstr>
      <vt:lpstr>PowerPoint Presentation</vt:lpstr>
      <vt:lpstr>SQL</vt:lpstr>
      <vt:lpstr>SQL: Insert</vt:lpstr>
      <vt:lpstr>PowerPoint Presentation</vt:lpstr>
      <vt:lpstr>PowerPoint Presentation</vt:lpstr>
      <vt:lpstr>SQL: Delete</vt:lpstr>
      <vt:lpstr>PowerPoint Presentation</vt:lpstr>
      <vt:lpstr>PowerPoint Presentation</vt:lpstr>
      <vt:lpstr>SQL: Update</vt:lpstr>
      <vt:lpstr>PowerPoint Presentation</vt:lpstr>
      <vt:lpstr>PowerPoint Presentation</vt:lpstr>
      <vt:lpstr>Pobieranie rekordów: Select</vt:lpstr>
      <vt:lpstr>PowerPoint Presentation</vt:lpstr>
      <vt:lpstr>PowerPoint Presentation</vt:lpstr>
      <vt:lpstr>Sortowanie z użyciem ORDER BY</vt:lpstr>
      <vt:lpstr>PowerPoint Presentation</vt:lpstr>
      <vt:lpstr>Podsumowanie SQL</vt:lpstr>
      <vt:lpstr>To nie jest zbyt ciekawe (na razie)</vt:lpstr>
      <vt:lpstr>Złożone modele danych i relacje</vt:lpstr>
      <vt:lpstr>Projektowanie baz danych</vt:lpstr>
      <vt:lpstr>PowerPoint Presentation</vt:lpstr>
      <vt:lpstr>PowerPoint Presentation</vt:lpstr>
      <vt:lpstr>Budowanie modelu danych</vt:lpstr>
      <vt:lpstr>PowerPoint Presentation</vt:lpstr>
      <vt:lpstr>Czy każda “część informacji”...</vt:lpstr>
      <vt:lpstr>PowerPoint Presentation</vt:lpstr>
      <vt:lpstr>PowerPoint Presentation</vt:lpstr>
      <vt:lpstr>PowerPoint Presentation</vt:lpstr>
      <vt:lpstr>Reprezentacja relacji w bazie danych</vt:lpstr>
      <vt:lpstr>Normalizacja bazy danych (3NF)</vt:lpstr>
      <vt:lpstr>PowerPoint Presentation</vt:lpstr>
      <vt:lpstr>Schemat odwołań całkowitoliczbowych</vt:lpstr>
      <vt:lpstr>Trzy rodzaje kluczy</vt:lpstr>
      <vt:lpstr>Reguły kluczy</vt:lpstr>
      <vt:lpstr>Klucze obce</vt:lpstr>
      <vt:lpstr>Budowanie relacji (w tabelach)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Używanie JOIN do łączenia tabel</vt:lpstr>
      <vt:lpstr>Potęga relacji</vt:lpstr>
      <vt:lpstr>Operacja JOIN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Relacje wiele do wielu</vt:lpstr>
      <vt:lpstr>PowerPoint Presentation</vt:lpstr>
      <vt:lpstr>PowerPoint Presentation</vt:lpstr>
      <vt:lpstr>Wiele do wielu</vt:lpstr>
      <vt:lpstr>PowerPoint Presentation</vt:lpstr>
      <vt:lpstr>Zacznijmy od pustej bazy danych</vt:lpstr>
      <vt:lpstr>PowerPoint Presentation</vt:lpstr>
      <vt:lpstr>Wstawianie użytkowników i kursów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Złożoność daje szybkość</vt:lpstr>
      <vt:lpstr>Dodatkowe zagadnienia SQL</vt:lpstr>
      <vt:lpstr>Podsumowanie</vt:lpstr>
      <vt:lpstr>Podziękowania dla współpracowników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Relacyjne bazy danych i SQLite</dc:title>
  <cp:lastModifiedBy>Andrzej Wójtowicz</cp:lastModifiedBy>
  <cp:revision>90</cp:revision>
  <dcterms:modified xsi:type="dcterms:W3CDTF">2022-08-25T20:49:22Z</dcterms:modified>
</cp:coreProperties>
</file>