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4" r:id="rId1"/>
  </p:sldMasterIdLst>
  <p:notesMasterIdLst>
    <p:notesMasterId r:id="rId49"/>
  </p:notesMasterIdLst>
  <p:sldIdLst>
    <p:sldId id="256" r:id="rId2"/>
    <p:sldId id="257" r:id="rId3"/>
    <p:sldId id="258" r:id="rId4"/>
    <p:sldId id="259" r:id="rId5"/>
    <p:sldId id="260" r:id="rId6"/>
    <p:sldId id="302" r:id="rId7"/>
    <p:sldId id="262" r:id="rId8"/>
    <p:sldId id="263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4" r:id="rId17"/>
    <p:sldId id="308" r:id="rId18"/>
    <p:sldId id="275" r:id="rId19"/>
    <p:sldId id="276" r:id="rId20"/>
    <p:sldId id="305" r:id="rId21"/>
    <p:sldId id="309" r:id="rId22"/>
    <p:sldId id="310" r:id="rId23"/>
    <p:sldId id="280" r:id="rId24"/>
    <p:sldId id="281" r:id="rId25"/>
    <p:sldId id="283" r:id="rId26"/>
    <p:sldId id="282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311" r:id="rId35"/>
    <p:sldId id="312" r:id="rId36"/>
    <p:sldId id="291" r:id="rId37"/>
    <p:sldId id="313" r:id="rId38"/>
    <p:sldId id="293" r:id="rId39"/>
    <p:sldId id="294" r:id="rId40"/>
    <p:sldId id="295" r:id="rId41"/>
    <p:sldId id="296" r:id="rId42"/>
    <p:sldId id="306" r:id="rId43"/>
    <p:sldId id="307" r:id="rId44"/>
    <p:sldId id="299" r:id="rId45"/>
    <p:sldId id="300" r:id="rId46"/>
    <p:sldId id="315" r:id="rId47"/>
    <p:sldId id="304" r:id="rId4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A00"/>
    <a:srgbClr val="FF9300"/>
    <a:srgbClr val="FF40FF"/>
    <a:srgbClr val="00F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00"/>
    <p:restoredTop sz="93870"/>
  </p:normalViewPr>
  <p:slideViewPr>
    <p:cSldViewPr snapToGrid="0" snapToObjects="1">
      <p:cViewPr varScale="1">
        <p:scale>
          <a:sx n="134" d="100"/>
          <a:sy n="134" d="100"/>
        </p:scale>
        <p:origin x="1080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346740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pl-PL" b="0" i="0" u="none" baseline="0">
                <a:solidFill>
                  <a:schemeClr val="dk2"/>
                </a:solidFill>
              </a:rPr>
              <a:t>Notka od Chucka: używając tych materiałów masz prawo usunąć logo UM i zastąpić je własnym, ale zostaw proszę logo CC-BY na pierwszej stronie oraz strony z podziękowaniami dla współtwórców.</a:t>
            </a:r>
            <a:endParaRPr lang="pl" dirty="0">
              <a:solidFill>
                <a:schemeClr val="dk2"/>
              </a:solidFill>
            </a:endParaRPr>
          </a:p>
        </p:txBody>
      </p:sp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61791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28" name="Shape 2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42821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47" name="Shape 2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272540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70" name="Shape 2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29874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90" name="Shape 2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56211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97" name="Shape 2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83102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14" name="Shape 3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54004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23" name="Shape 3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349731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32" name="Shape 3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3379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38" name="Shape 3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90123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69" name="Shape 3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0493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9225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69" name="Shape 3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01430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69" name="Shape 3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87035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92" name="Shape 3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03677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97" name="Shape 3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03502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10" name="Shape 4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303929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04" name="Shape 4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10248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hape 41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17" name="Shape 4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33932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23" name="Shape 4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206659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Shape 42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29" name="Shape 4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042792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35" name="Shape 4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133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2633042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42" name="Shape 4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3456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Shape 44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50" name="Shape 4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412330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56" name="Shape 4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6829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hape 46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62" name="Shape 4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5455218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hape 46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62" name="Shape 4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483272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hape 46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62" name="Shape 4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1169901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hape 46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62" name="Shape 4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4993265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Shape 49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96" name="Shape 4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125371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Shape 50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02" name="Shape 5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107979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Shape 50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08" name="Shape 5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3238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6004963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Shape 51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16" name="Shape 5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950323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Shape 51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16" name="Shape 5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5492677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Shape 51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16" name="Shape 5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257178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Shape 54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42" name="Shape 5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757023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Shape 54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49" name="Shape 5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742885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Shape 7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2" name="Shape 7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19545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095587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Shape 4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77" name="Shape 4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570375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8016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66696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96705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pe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650081" y="864394"/>
            <a:ext cx="7836694" cy="17359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257175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51435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771525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0287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50081" y="2650331"/>
            <a:ext cx="7836694" cy="5929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92881" lvl="0" indent="-192881" algn="ctr" rtl="0">
              <a:spcBef>
                <a:spcPts val="0"/>
              </a:spcBef>
              <a:spcAft>
                <a:spcPts val="0"/>
              </a:spcAft>
              <a:defRPr/>
            </a:lvl1pPr>
            <a:lvl2pPr marL="417909" lvl="1" indent="-160734" algn="ctr" rtl="0">
              <a:spcBef>
                <a:spcPts val="0"/>
              </a:spcBef>
              <a:spcAft>
                <a:spcPts val="0"/>
              </a:spcAft>
              <a:defRPr/>
            </a:lvl2pPr>
            <a:lvl3pPr marL="642938" lvl="2" indent="-128588" algn="ctr" rtl="0">
              <a:spcBef>
                <a:spcPts val="0"/>
              </a:spcBef>
              <a:spcAft>
                <a:spcPts val="0"/>
              </a:spcAft>
              <a:defRPr/>
            </a:lvl3pPr>
            <a:lvl4pPr marL="900113" lvl="3" indent="-128588" algn="ctr" rtl="0">
              <a:spcBef>
                <a:spcPts val="0"/>
              </a:spcBef>
              <a:spcAft>
                <a:spcPts val="0"/>
              </a:spcAft>
              <a:defRPr/>
            </a:lvl4pPr>
            <a:lvl5pPr marL="1157288" lvl="4" indent="-128588" algn="ctr" rtl="0">
              <a:spcBef>
                <a:spcPts val="0"/>
              </a:spcBef>
              <a:spcAft>
                <a:spcPts val="0"/>
              </a:spcAft>
              <a:defRPr/>
            </a:lvl5pPr>
            <a:lvl6pPr marL="257175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51435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771525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0287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318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650081" y="428625"/>
            <a:ext cx="7836750" cy="10000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257175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51435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771525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0287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50081" y="1464469"/>
            <a:ext cx="7836750" cy="3207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00050" lvl="0" indent="-80153" algn="l" rtl="0">
              <a:spcBef>
                <a:spcPts val="1969"/>
              </a:spcBef>
              <a:spcAft>
                <a:spcPts val="0"/>
              </a:spcAft>
              <a:buClr>
                <a:schemeClr val="lt1"/>
              </a:buClr>
              <a:buFont typeface="Cabin"/>
              <a:buChar char="•"/>
              <a:defRPr sz="3200"/>
            </a:lvl1pPr>
            <a:lvl2pPr marL="564356" lvl="1" indent="-80153" algn="l" rtl="0">
              <a:spcBef>
                <a:spcPts val="1969"/>
              </a:spcBef>
              <a:spcAft>
                <a:spcPts val="0"/>
              </a:spcAft>
              <a:buClr>
                <a:schemeClr val="lt1"/>
              </a:buClr>
              <a:buFont typeface="Cabin"/>
              <a:buChar char="•"/>
              <a:defRPr/>
            </a:lvl2pPr>
            <a:lvl3pPr marL="728663" lvl="2" indent="-80153" algn="l" rtl="0">
              <a:spcBef>
                <a:spcPts val="1969"/>
              </a:spcBef>
              <a:spcAft>
                <a:spcPts val="0"/>
              </a:spcAft>
              <a:buClr>
                <a:schemeClr val="lt1"/>
              </a:buClr>
              <a:buFont typeface="Cabin"/>
              <a:buChar char="•"/>
              <a:defRPr/>
            </a:lvl3pPr>
            <a:lvl4pPr marL="900113" lvl="3" indent="-80153" algn="l" rtl="0">
              <a:spcBef>
                <a:spcPts val="1969"/>
              </a:spcBef>
              <a:spcAft>
                <a:spcPts val="0"/>
              </a:spcAft>
              <a:buClr>
                <a:schemeClr val="lt1"/>
              </a:buClr>
              <a:buFont typeface="Cabin"/>
              <a:buChar char="•"/>
              <a:defRPr/>
            </a:lvl4pPr>
            <a:lvl5pPr marL="1064419" lvl="4" indent="-80153" algn="l" rtl="0">
              <a:spcBef>
                <a:spcPts val="1969"/>
              </a:spcBef>
              <a:spcAft>
                <a:spcPts val="0"/>
              </a:spcAft>
              <a:buClr>
                <a:schemeClr val="lt1"/>
              </a:buClr>
              <a:buFont typeface="Cabin"/>
              <a:buChar char="•"/>
              <a:defRPr/>
            </a:lvl5pPr>
            <a:lvl6pPr marL="1321594" lvl="5" indent="-80153" algn="l" rtl="0">
              <a:spcBef>
                <a:spcPts val="1969"/>
              </a:spcBef>
              <a:spcAft>
                <a:spcPts val="0"/>
              </a:spcAft>
              <a:buClr>
                <a:schemeClr val="lt1"/>
              </a:buClr>
              <a:buFont typeface="Cabin"/>
              <a:buChar char="•"/>
              <a:defRPr/>
            </a:lvl6pPr>
            <a:lvl7pPr marL="1578769" lvl="6" indent="-80153" algn="l" rtl="0">
              <a:spcBef>
                <a:spcPts val="1969"/>
              </a:spcBef>
              <a:spcAft>
                <a:spcPts val="0"/>
              </a:spcAft>
              <a:buClr>
                <a:schemeClr val="lt1"/>
              </a:buClr>
              <a:buFont typeface="Cabin"/>
              <a:buChar char="•"/>
              <a:defRPr/>
            </a:lvl7pPr>
            <a:lvl8pPr marL="1835944" lvl="7" indent="-80153" algn="l" rtl="0">
              <a:spcBef>
                <a:spcPts val="1969"/>
              </a:spcBef>
              <a:spcAft>
                <a:spcPts val="0"/>
              </a:spcAft>
              <a:buClr>
                <a:schemeClr val="lt1"/>
              </a:buClr>
              <a:buFont typeface="Cabin"/>
              <a:buChar char="•"/>
              <a:defRPr/>
            </a:lvl8pPr>
            <a:lvl9pPr marL="2093119" lvl="8" indent="-80153" algn="l" rtl="0">
              <a:spcBef>
                <a:spcPts val="1969"/>
              </a:spcBef>
              <a:spcAft>
                <a:spcPts val="0"/>
              </a:spcAft>
              <a:buClr>
                <a:schemeClr val="lt1"/>
              </a:buClr>
              <a:buFont typeface="Cabin"/>
              <a:buChar char="•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03144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le Only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650081" y="428625"/>
            <a:ext cx="7836750" cy="10000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257175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51435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771525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0287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1211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008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650081" y="864394"/>
            <a:ext cx="7836694" cy="17359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650081" y="2650331"/>
            <a:ext cx="7836694" cy="5929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ctr" rtl="0">
              <a:spcBef>
                <a:spcPts val="0"/>
              </a:spcBef>
              <a:spcAft>
                <a:spcPts val="0"/>
              </a:spcAft>
              <a:defRPr/>
            </a:lvl1pPr>
            <a:lvl2pPr marL="742950" marR="0" lvl="1" indent="-285750" algn="ctr" rtl="0">
              <a:spcBef>
                <a:spcPts val="0"/>
              </a:spcBef>
              <a:spcAft>
                <a:spcPts val="0"/>
              </a:spcAft>
              <a:defRPr/>
            </a:lvl2pPr>
            <a:lvl3pPr marL="1143000" marR="0" lvl="2" indent="-228600" algn="ctr" rtl="0">
              <a:spcBef>
                <a:spcPts val="0"/>
              </a:spcBef>
              <a:spcAft>
                <a:spcPts val="0"/>
              </a:spcAft>
              <a:defRPr/>
            </a:lvl3pPr>
            <a:lvl4pPr marL="1600200" marR="0" lvl="3" indent="-228600" algn="ctr" rtl="0">
              <a:spcBef>
                <a:spcPts val="0"/>
              </a:spcBef>
              <a:spcAft>
                <a:spcPts val="0"/>
              </a:spcAft>
              <a:defRPr/>
            </a:lvl4pPr>
            <a:lvl5pPr marL="2057400" marR="0" lvl="4" indent="-22860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43205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/>
          <a:lstStyle>
            <a:lvl1pPr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endParaRPr lang="en-US" altLang="en-US" sz="2025"/>
          </a:p>
        </p:txBody>
      </p:sp>
      <p:sp>
        <p:nvSpPr>
          <p:cNvPr id="5" name="Rectangle 3"/>
          <p:cNvSpPr>
            <a:spLocks noChangeArrowheads="1"/>
          </p:cNvSpPr>
          <p:nvPr userDrawn="1"/>
        </p:nvSpPr>
        <p:spPr bwMode="auto">
          <a:xfrm>
            <a:off x="0" y="4701159"/>
            <a:ext cx="9144000" cy="44234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/>
          <a:lstStyle>
            <a:lvl1pPr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endParaRPr lang="en-US" altLang="en-US" sz="2025"/>
          </a:p>
        </p:txBody>
      </p:sp>
    </p:spTree>
    <p:extLst>
      <p:ext uri="{BB962C8B-B14F-4D97-AF65-F5344CB8AC3E}">
        <p14:creationId xmlns:p14="http://schemas.microsoft.com/office/powerpoint/2010/main" val="80086883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7" r:id="rId2"/>
    <p:sldLayoutId id="2147483688" r:id="rId3"/>
    <p:sldLayoutId id="2147483689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y4e.pl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image" Target="../media/image1.png"/><Relationship Id="rId4" Type="http://schemas.openxmlformats.org/officeDocument/2006/relationships/hyperlink" Target="www.pythonlearn.co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Programowanie_obiektowe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Programowanie_obiektowe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pl.wikipedia.org/wiki/Programowanie_obiektowe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Konstruktor_(programowanie_obiektowe)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Konstruktor_(programowanie_obiektowe)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biblio.org/g2swap/byteofpython/read/inheritance.html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Programowanie_obiektowe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open.umich.edu/" TargetMode="External"/><Relationship Id="rId5" Type="http://schemas.openxmlformats.org/officeDocument/2006/relationships/hyperlink" Target="http://www.dr-chuck.com/" TargetMode="External"/><Relationship Id="rId4" Type="http://schemas.openxmlformats.org/officeDocument/2006/relationships/image" Target="../media/image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assie#/media/File:Lassie_and_Tommy_Rettig_1956.JPG" TargetMode="External"/><Relationship Id="rId2" Type="http://schemas.openxmlformats.org/officeDocument/2006/relationships/hyperlink" Target="https://www.flickr.com/photos/dinnerseries/23570475099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Cabin"/>
              <a:buNone/>
            </a:pPr>
            <a:r>
              <a:rPr lang="pl" sz="4700" b="0" i="0" u="none" strike="noStrike" cap="none" baseline="0" dirty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Obiekty w Pythonie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t" anchorCtr="0">
            <a:noAutofit/>
          </a:bodyPr>
          <a:lstStyle/>
          <a:p>
            <a:pPr marL="0" indent="0">
              <a:buClr>
                <a:srgbClr val="FFFB00"/>
              </a:buClr>
              <a:buSzPct val="25000"/>
            </a:pPr>
            <a:r>
              <a:rPr lang="pl" sz="20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Rozdział 1</a:t>
            </a:r>
            <a:r>
              <a:rPr lang="en-US" sz="20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4</a:t>
            </a:r>
            <a:endParaRPr lang="pl" sz="2000" b="0" i="0" u="none" strike="noStrike" cap="none" baseline="0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pl" sz="2000" b="0" i="0" u="none" strike="noStrike" cap="none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Charles Severance</a:t>
            </a:r>
            <a:endParaRPr lang="pl" sz="2000" u="none" strike="noStrike" cap="none" dirty="0">
              <a:solidFill>
                <a:schemeClr val="bg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33081" y="3689514"/>
            <a:ext cx="8633012" cy="797468"/>
            <a:chOff x="212560" y="3293268"/>
            <a:chExt cx="14572387" cy="1346112"/>
          </a:xfrm>
        </p:grpSpPr>
        <p:sp>
          <p:nvSpPr>
            <p:cNvPr id="10" name="Shape 206"/>
            <p:cNvSpPr txBox="1"/>
            <p:nvPr/>
          </p:nvSpPr>
          <p:spPr>
            <a:xfrm>
              <a:off x="2676260" y="3612268"/>
              <a:ext cx="9985799" cy="1016099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Pct val="25000"/>
                <a:buFont typeface="Cabin"/>
                <a:buNone/>
              </a:pPr>
              <a:r>
                <a:rPr lang="pl" sz="1800" b="0" i="0" u="none" strike="noStrike" cap="none" baseline="0" dirty="0">
                  <a:solidFill>
                    <a:srgbClr val="FFFF00"/>
                  </a:solidFill>
                  <a:latin typeface="Arial Regular" charset="0"/>
                  <a:ea typeface="Arial Regular" charset="0"/>
                  <a:cs typeface="Arial Regular" charset="0"/>
                  <a:sym typeface="Cabin"/>
                </a:rPr>
                <a:t>Python dla wszystkich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Pct val="25000"/>
                <a:buFont typeface="Cabin"/>
                <a:buNone/>
              </a:pPr>
              <a:r>
                <a:rPr lang="pl" sz="1800" b="0" i="0" u="sng" strike="noStrike" cap="none" baseline="0" dirty="0">
                  <a:solidFill>
                    <a:srgbClr val="FFFF00"/>
                  </a:solidFill>
                  <a:latin typeface="Arial" charset="0"/>
                  <a:ea typeface="Arial" charset="0"/>
                  <a:cs typeface="Arial" charset="0"/>
                  <a:sym typeface="Cabin"/>
                  <a:hlinkClick r:id="rId3"/>
                </a:rPr>
                <a:t>www.py4e.</a:t>
              </a:r>
              <a:r>
                <a:rPr lang="en-US" sz="1800" b="0" i="0" u="sng" strike="noStrike" cap="none" baseline="0" dirty="0">
                  <a:solidFill>
                    <a:srgbClr val="FFFF00"/>
                  </a:solidFill>
                  <a:latin typeface="Arial" charset="0"/>
                  <a:ea typeface="Arial" charset="0"/>
                  <a:cs typeface="Arial" charset="0"/>
                  <a:sym typeface="Cabin"/>
                  <a:hlinkClick r:id="rId3"/>
                </a:rPr>
                <a:t>pl</a:t>
              </a:r>
              <a:endParaRPr lang="pl" sz="1800" u="sng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4"/>
              </a:endParaRPr>
            </a:p>
          </p:txBody>
        </p:sp>
        <p:pic>
          <p:nvPicPr>
            <p:cNvPr id="11" name="Shape 20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2816447" y="3971043"/>
              <a:ext cx="1968500" cy="6683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Shape 208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12560" y="3293268"/>
              <a:ext cx="1346100" cy="13461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Shape 2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72342" y="411479"/>
            <a:ext cx="5513700" cy="375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Shape 231"/>
          <p:cNvSpPr/>
          <p:nvPr/>
        </p:nvSpPr>
        <p:spPr>
          <a:xfrm>
            <a:off x="2978575" y="1440175"/>
            <a:ext cx="1522499" cy="612299"/>
          </a:xfrm>
          <a:prstGeom prst="rect">
            <a:avLst/>
          </a:prstGeom>
          <a:solidFill>
            <a:srgbClr val="FF40FF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pl" sz="2400" b="0" i="0" u="none" strike="noStrike" cap="none" baseline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Kod/Dane</a:t>
            </a:r>
          </a:p>
        </p:txBody>
      </p:sp>
      <p:sp>
        <p:nvSpPr>
          <p:cNvPr id="232" name="Shape 232"/>
          <p:cNvSpPr/>
          <p:nvPr/>
        </p:nvSpPr>
        <p:spPr>
          <a:xfrm>
            <a:off x="183885" y="715191"/>
            <a:ext cx="1366199" cy="612299"/>
          </a:xfrm>
          <a:prstGeom prst="rect">
            <a:avLst/>
          </a:prstGeom>
          <a:solidFill>
            <a:srgbClr val="00F900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pl" sz="2600" b="0" i="0" u="none" strike="noStrike" cap="none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Wejście</a:t>
            </a:r>
          </a:p>
        </p:txBody>
      </p:sp>
      <p:sp>
        <p:nvSpPr>
          <p:cNvPr id="233" name="Shape 233"/>
          <p:cNvSpPr/>
          <p:nvPr/>
        </p:nvSpPr>
        <p:spPr>
          <a:xfrm>
            <a:off x="7554685" y="3913958"/>
            <a:ext cx="1366199" cy="612299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pl" sz="2600" b="0" i="0" u="none" strike="noStrike" cap="none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Wyjście</a:t>
            </a:r>
          </a:p>
        </p:txBody>
      </p:sp>
      <p:sp>
        <p:nvSpPr>
          <p:cNvPr id="234" name="Shape 234"/>
          <p:cNvSpPr/>
          <p:nvPr/>
        </p:nvSpPr>
        <p:spPr>
          <a:xfrm>
            <a:off x="2690275" y="2659925"/>
            <a:ext cx="1522499" cy="612299"/>
          </a:xfrm>
          <a:prstGeom prst="rect">
            <a:avLst/>
          </a:prstGeom>
          <a:solidFill>
            <a:srgbClr val="FF40FF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pl" sz="2400" b="0" i="0" u="none" strike="noStrike" cap="none" baseline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Kod/Dane</a:t>
            </a:r>
          </a:p>
        </p:txBody>
      </p:sp>
      <p:sp>
        <p:nvSpPr>
          <p:cNvPr id="235" name="Shape 235"/>
          <p:cNvSpPr/>
          <p:nvPr/>
        </p:nvSpPr>
        <p:spPr>
          <a:xfrm>
            <a:off x="5461500" y="2086375"/>
            <a:ext cx="1601099" cy="612299"/>
          </a:xfrm>
          <a:prstGeom prst="rect">
            <a:avLst/>
          </a:prstGeom>
          <a:solidFill>
            <a:srgbClr val="FF40FF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pl" sz="2400" b="0" i="0" u="none" strike="noStrike" cap="none" baseline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Kod/Dane</a:t>
            </a:r>
          </a:p>
        </p:txBody>
      </p:sp>
      <p:sp>
        <p:nvSpPr>
          <p:cNvPr id="236" name="Shape 236"/>
          <p:cNvSpPr/>
          <p:nvPr/>
        </p:nvSpPr>
        <p:spPr>
          <a:xfrm>
            <a:off x="5099948" y="920925"/>
            <a:ext cx="1560299" cy="612299"/>
          </a:xfrm>
          <a:prstGeom prst="rect">
            <a:avLst/>
          </a:prstGeom>
          <a:solidFill>
            <a:srgbClr val="FF40FF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pl" sz="2400" b="0" i="0" u="none" strike="noStrike" cap="none" baseline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Kod/Dane</a:t>
            </a:r>
          </a:p>
        </p:txBody>
      </p:sp>
      <p:cxnSp>
        <p:nvCxnSpPr>
          <p:cNvPr id="237" name="Shape 237"/>
          <p:cNvCxnSpPr/>
          <p:nvPr/>
        </p:nvCxnSpPr>
        <p:spPr>
          <a:xfrm flipH="1">
            <a:off x="4516749" y="1159098"/>
            <a:ext cx="634800" cy="579899"/>
          </a:xfrm>
          <a:prstGeom prst="straightConnector1">
            <a:avLst/>
          </a:prstGeom>
          <a:noFill/>
          <a:ln w="38100" cap="flat" cmpd="sng">
            <a:solidFill>
              <a:srgbClr val="FF40FF"/>
            </a:solidFill>
            <a:prstDash val="solid"/>
            <a:miter/>
            <a:headEnd type="triangle" w="lg" len="lg"/>
            <a:tailEnd type="none" w="med" len="med"/>
          </a:ln>
        </p:spPr>
      </p:cxnSp>
      <p:cxnSp>
        <p:nvCxnSpPr>
          <p:cNvPr id="238" name="Shape 238"/>
          <p:cNvCxnSpPr/>
          <p:nvPr/>
        </p:nvCxnSpPr>
        <p:spPr>
          <a:xfrm rot="10800000" flipH="1">
            <a:off x="4486140" y="1535713"/>
            <a:ext cx="837000" cy="376799"/>
          </a:xfrm>
          <a:prstGeom prst="straightConnector1">
            <a:avLst/>
          </a:prstGeom>
          <a:noFill/>
          <a:ln w="38100" cap="flat" cmpd="sng">
            <a:solidFill>
              <a:srgbClr val="FF40FF"/>
            </a:solidFill>
            <a:prstDash val="solid"/>
            <a:miter/>
            <a:headEnd type="triangle" w="lg" len="lg"/>
            <a:tailEnd type="none" w="med" len="med"/>
          </a:ln>
        </p:spPr>
      </p:cxnSp>
      <p:cxnSp>
        <p:nvCxnSpPr>
          <p:cNvPr id="239" name="Shape 239"/>
          <p:cNvCxnSpPr/>
          <p:nvPr/>
        </p:nvCxnSpPr>
        <p:spPr>
          <a:xfrm rot="10800000" flipH="1">
            <a:off x="3670478" y="2067008"/>
            <a:ext cx="42899" cy="579600"/>
          </a:xfrm>
          <a:prstGeom prst="straightConnector1">
            <a:avLst/>
          </a:prstGeom>
          <a:noFill/>
          <a:ln w="38100" cap="flat" cmpd="sng">
            <a:solidFill>
              <a:srgbClr val="FF40FF"/>
            </a:solidFill>
            <a:prstDash val="solid"/>
            <a:miter/>
            <a:headEnd type="triangle" w="lg" len="lg"/>
            <a:tailEnd type="none" w="med" len="med"/>
          </a:ln>
        </p:spPr>
      </p:cxnSp>
      <p:cxnSp>
        <p:nvCxnSpPr>
          <p:cNvPr id="240" name="Shape 240"/>
          <p:cNvCxnSpPr/>
          <p:nvPr/>
        </p:nvCxnSpPr>
        <p:spPr>
          <a:xfrm rot="10800000">
            <a:off x="4443118" y="2018856"/>
            <a:ext cx="1062600" cy="309000"/>
          </a:xfrm>
          <a:prstGeom prst="straightConnector1">
            <a:avLst/>
          </a:prstGeom>
          <a:noFill/>
          <a:ln w="38100" cap="flat" cmpd="sng">
            <a:solidFill>
              <a:srgbClr val="FF40FF"/>
            </a:solidFill>
            <a:prstDash val="solid"/>
            <a:miter/>
            <a:headEnd type="triangle" w="lg" len="lg"/>
            <a:tailEnd type="none" w="med" len="med"/>
          </a:ln>
        </p:spPr>
      </p:cxnSp>
      <p:cxnSp>
        <p:nvCxnSpPr>
          <p:cNvPr id="241" name="Shape 241"/>
          <p:cNvCxnSpPr/>
          <p:nvPr/>
        </p:nvCxnSpPr>
        <p:spPr>
          <a:xfrm flipH="1">
            <a:off x="3831544" y="2086377"/>
            <a:ext cx="225299" cy="521699"/>
          </a:xfrm>
          <a:prstGeom prst="straightConnector1">
            <a:avLst/>
          </a:prstGeom>
          <a:noFill/>
          <a:ln w="38100" cap="flat" cmpd="sng">
            <a:solidFill>
              <a:srgbClr val="FF40FF"/>
            </a:solidFill>
            <a:prstDash val="solid"/>
            <a:miter/>
            <a:headEnd type="triangle" w="lg" len="lg"/>
            <a:tailEnd type="none" w="med" len="med"/>
          </a:ln>
        </p:spPr>
      </p:cxnSp>
      <p:cxnSp>
        <p:nvCxnSpPr>
          <p:cNvPr id="242" name="Shape 242"/>
          <p:cNvCxnSpPr/>
          <p:nvPr/>
        </p:nvCxnSpPr>
        <p:spPr>
          <a:xfrm rot="10800000">
            <a:off x="1695600" y="1081906"/>
            <a:ext cx="1352400" cy="453899"/>
          </a:xfrm>
          <a:prstGeom prst="straightConnector1">
            <a:avLst/>
          </a:prstGeom>
          <a:noFill/>
          <a:ln w="76200" cap="flat" cmpd="sng">
            <a:solidFill>
              <a:srgbClr val="00F900"/>
            </a:solidFill>
            <a:prstDash val="solid"/>
            <a:miter/>
            <a:headEnd type="triangle" w="lg" len="lg"/>
            <a:tailEnd type="none" w="med" len="med"/>
          </a:ln>
        </p:spPr>
      </p:cxnSp>
      <p:cxnSp>
        <p:nvCxnSpPr>
          <p:cNvPr id="243" name="Shape 243"/>
          <p:cNvCxnSpPr/>
          <p:nvPr/>
        </p:nvCxnSpPr>
        <p:spPr>
          <a:xfrm rot="10800000">
            <a:off x="6257050" y="2810763"/>
            <a:ext cx="1180500" cy="1265399"/>
          </a:xfrm>
          <a:prstGeom prst="straightConnector1">
            <a:avLst/>
          </a:prstGeom>
          <a:noFill/>
          <a:ln w="76200" cap="flat" cmpd="sng">
            <a:solidFill>
              <a:srgbClr val="FF9300"/>
            </a:solidFill>
            <a:prstDash val="solid"/>
            <a:miter/>
            <a:headEnd type="triangle" w="lg" len="lg"/>
            <a:tailEnd type="none" w="med" len="med"/>
          </a:ln>
        </p:spPr>
      </p:cxnSp>
      <p:sp>
        <p:nvSpPr>
          <p:cNvPr id="244" name="Shape 244"/>
          <p:cNvSpPr/>
          <p:nvPr/>
        </p:nvSpPr>
        <p:spPr>
          <a:xfrm>
            <a:off x="233776" y="3331028"/>
            <a:ext cx="1806899" cy="979799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pl" sz="2300" b="0" i="0" u="none" strike="noStrike" cap="none" baseline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Obiekty to kawałki kodu i danych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Shape 2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72342" y="411479"/>
            <a:ext cx="5513700" cy="375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Shape 250"/>
          <p:cNvSpPr/>
          <p:nvPr/>
        </p:nvSpPr>
        <p:spPr>
          <a:xfrm>
            <a:off x="2978575" y="1440175"/>
            <a:ext cx="1522499" cy="612299"/>
          </a:xfrm>
          <a:prstGeom prst="rect">
            <a:avLst/>
          </a:prstGeom>
          <a:solidFill>
            <a:srgbClr val="FF40FF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pl" sz="2400" b="0" i="0" u="none" strike="noStrike" cap="none" baseline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Kod/Dane</a:t>
            </a:r>
          </a:p>
        </p:txBody>
      </p:sp>
      <p:sp>
        <p:nvSpPr>
          <p:cNvPr id="251" name="Shape 251"/>
          <p:cNvSpPr/>
          <p:nvPr/>
        </p:nvSpPr>
        <p:spPr>
          <a:xfrm>
            <a:off x="152400" y="715191"/>
            <a:ext cx="1366199" cy="612299"/>
          </a:xfrm>
          <a:prstGeom prst="rect">
            <a:avLst/>
          </a:prstGeom>
          <a:solidFill>
            <a:srgbClr val="00F900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pl" sz="2600" b="0" i="0" u="none" strike="noStrike" cap="none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Wejście</a:t>
            </a:r>
          </a:p>
        </p:txBody>
      </p:sp>
      <p:sp>
        <p:nvSpPr>
          <p:cNvPr id="252" name="Shape 252"/>
          <p:cNvSpPr/>
          <p:nvPr/>
        </p:nvSpPr>
        <p:spPr>
          <a:xfrm>
            <a:off x="7554685" y="3913958"/>
            <a:ext cx="1366199" cy="612299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pl" sz="2600" b="0" i="0" u="none" strike="noStrike" cap="none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Wyjście</a:t>
            </a:r>
          </a:p>
        </p:txBody>
      </p:sp>
      <p:sp>
        <p:nvSpPr>
          <p:cNvPr id="253" name="Shape 253"/>
          <p:cNvSpPr/>
          <p:nvPr/>
        </p:nvSpPr>
        <p:spPr>
          <a:xfrm>
            <a:off x="2690275" y="2659925"/>
            <a:ext cx="1522499" cy="612299"/>
          </a:xfrm>
          <a:prstGeom prst="rect">
            <a:avLst/>
          </a:prstGeom>
          <a:solidFill>
            <a:srgbClr val="FF40FF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pl" sz="2400" b="0" i="0" u="none" strike="noStrike" cap="none" baseline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Kod/Dane</a:t>
            </a:r>
          </a:p>
        </p:txBody>
      </p:sp>
      <p:sp>
        <p:nvSpPr>
          <p:cNvPr id="254" name="Shape 254"/>
          <p:cNvSpPr/>
          <p:nvPr/>
        </p:nvSpPr>
        <p:spPr>
          <a:xfrm>
            <a:off x="5461500" y="2086375"/>
            <a:ext cx="1601099" cy="612299"/>
          </a:xfrm>
          <a:prstGeom prst="rect">
            <a:avLst/>
          </a:prstGeom>
          <a:solidFill>
            <a:srgbClr val="FF40FF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pl" sz="2400" b="0" i="0" u="none" strike="noStrike" cap="none" baseline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Kod/Dane</a:t>
            </a:r>
          </a:p>
        </p:txBody>
      </p:sp>
      <p:sp>
        <p:nvSpPr>
          <p:cNvPr id="255" name="Shape 255"/>
          <p:cNvSpPr/>
          <p:nvPr/>
        </p:nvSpPr>
        <p:spPr>
          <a:xfrm>
            <a:off x="5099948" y="920925"/>
            <a:ext cx="1560299" cy="612299"/>
          </a:xfrm>
          <a:prstGeom prst="rect">
            <a:avLst/>
          </a:prstGeom>
          <a:solidFill>
            <a:srgbClr val="FF40FF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pl" sz="2400" b="0" i="0" u="none" strike="noStrike" cap="none" baseline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Kod/Dane</a:t>
            </a:r>
          </a:p>
        </p:txBody>
      </p:sp>
      <p:cxnSp>
        <p:nvCxnSpPr>
          <p:cNvPr id="256" name="Shape 256"/>
          <p:cNvCxnSpPr/>
          <p:nvPr/>
        </p:nvCxnSpPr>
        <p:spPr>
          <a:xfrm flipH="1">
            <a:off x="4516749" y="1159098"/>
            <a:ext cx="634800" cy="579899"/>
          </a:xfrm>
          <a:prstGeom prst="straightConnector1">
            <a:avLst/>
          </a:prstGeom>
          <a:noFill/>
          <a:ln w="38100" cap="flat" cmpd="sng">
            <a:solidFill>
              <a:srgbClr val="FF40FF"/>
            </a:solidFill>
            <a:prstDash val="solid"/>
            <a:miter/>
            <a:headEnd type="triangle" w="lg" len="lg"/>
            <a:tailEnd type="none" w="med" len="med"/>
          </a:ln>
        </p:spPr>
      </p:cxnSp>
      <p:cxnSp>
        <p:nvCxnSpPr>
          <p:cNvPr id="257" name="Shape 257"/>
          <p:cNvCxnSpPr/>
          <p:nvPr/>
        </p:nvCxnSpPr>
        <p:spPr>
          <a:xfrm rot="10800000" flipH="1">
            <a:off x="4486140" y="1535713"/>
            <a:ext cx="837000" cy="376799"/>
          </a:xfrm>
          <a:prstGeom prst="straightConnector1">
            <a:avLst/>
          </a:prstGeom>
          <a:noFill/>
          <a:ln w="38100" cap="flat" cmpd="sng">
            <a:solidFill>
              <a:srgbClr val="FF40FF"/>
            </a:solidFill>
            <a:prstDash val="solid"/>
            <a:miter/>
            <a:headEnd type="triangle" w="lg" len="lg"/>
            <a:tailEnd type="none" w="med" len="med"/>
          </a:ln>
        </p:spPr>
      </p:cxnSp>
      <p:cxnSp>
        <p:nvCxnSpPr>
          <p:cNvPr id="258" name="Shape 258"/>
          <p:cNvCxnSpPr/>
          <p:nvPr/>
        </p:nvCxnSpPr>
        <p:spPr>
          <a:xfrm rot="10800000" flipH="1">
            <a:off x="3670478" y="2067008"/>
            <a:ext cx="42899" cy="579600"/>
          </a:xfrm>
          <a:prstGeom prst="straightConnector1">
            <a:avLst/>
          </a:prstGeom>
          <a:noFill/>
          <a:ln w="38100" cap="flat" cmpd="sng">
            <a:solidFill>
              <a:srgbClr val="FF40FF"/>
            </a:solidFill>
            <a:prstDash val="solid"/>
            <a:miter/>
            <a:headEnd type="triangle" w="lg" len="lg"/>
            <a:tailEnd type="none" w="med" len="med"/>
          </a:ln>
        </p:spPr>
      </p:cxnSp>
      <p:cxnSp>
        <p:nvCxnSpPr>
          <p:cNvPr id="259" name="Shape 259"/>
          <p:cNvCxnSpPr/>
          <p:nvPr/>
        </p:nvCxnSpPr>
        <p:spPr>
          <a:xfrm rot="10800000">
            <a:off x="4443118" y="2018856"/>
            <a:ext cx="1062600" cy="309000"/>
          </a:xfrm>
          <a:prstGeom prst="straightConnector1">
            <a:avLst/>
          </a:prstGeom>
          <a:noFill/>
          <a:ln w="38100" cap="flat" cmpd="sng">
            <a:solidFill>
              <a:srgbClr val="FF40FF"/>
            </a:solidFill>
            <a:prstDash val="solid"/>
            <a:miter/>
            <a:headEnd type="triangle" w="lg" len="lg"/>
            <a:tailEnd type="none" w="med" len="med"/>
          </a:ln>
        </p:spPr>
      </p:cxnSp>
      <p:cxnSp>
        <p:nvCxnSpPr>
          <p:cNvPr id="260" name="Shape 260"/>
          <p:cNvCxnSpPr/>
          <p:nvPr/>
        </p:nvCxnSpPr>
        <p:spPr>
          <a:xfrm flipH="1">
            <a:off x="3831544" y="2086377"/>
            <a:ext cx="225299" cy="521699"/>
          </a:xfrm>
          <a:prstGeom prst="straightConnector1">
            <a:avLst/>
          </a:prstGeom>
          <a:noFill/>
          <a:ln w="38100" cap="flat" cmpd="sng">
            <a:solidFill>
              <a:srgbClr val="FF40FF"/>
            </a:solidFill>
            <a:prstDash val="solid"/>
            <a:miter/>
            <a:headEnd type="triangle" w="lg" len="lg"/>
            <a:tailEnd type="none" w="med" len="med"/>
          </a:ln>
        </p:spPr>
      </p:cxnSp>
      <p:cxnSp>
        <p:nvCxnSpPr>
          <p:cNvPr id="261" name="Shape 261"/>
          <p:cNvCxnSpPr/>
          <p:nvPr/>
        </p:nvCxnSpPr>
        <p:spPr>
          <a:xfrm rot="10800000">
            <a:off x="1695600" y="1081906"/>
            <a:ext cx="1352400" cy="453899"/>
          </a:xfrm>
          <a:prstGeom prst="straightConnector1">
            <a:avLst/>
          </a:prstGeom>
          <a:noFill/>
          <a:ln w="76200" cap="flat" cmpd="sng">
            <a:solidFill>
              <a:srgbClr val="00F900"/>
            </a:solidFill>
            <a:prstDash val="solid"/>
            <a:miter/>
            <a:headEnd type="triangle" w="lg" len="lg"/>
            <a:tailEnd type="none" w="med" len="med"/>
          </a:ln>
        </p:spPr>
      </p:cxnSp>
      <p:cxnSp>
        <p:nvCxnSpPr>
          <p:cNvPr id="262" name="Shape 262"/>
          <p:cNvCxnSpPr/>
          <p:nvPr/>
        </p:nvCxnSpPr>
        <p:spPr>
          <a:xfrm rot="10800000">
            <a:off x="6257050" y="2810763"/>
            <a:ext cx="1180500" cy="1265399"/>
          </a:xfrm>
          <a:prstGeom prst="straightConnector1">
            <a:avLst/>
          </a:prstGeom>
          <a:noFill/>
          <a:ln w="76200" cap="flat" cmpd="sng">
            <a:solidFill>
              <a:srgbClr val="FF9300"/>
            </a:solidFill>
            <a:prstDash val="solid"/>
            <a:miter/>
            <a:headEnd type="triangle" w="lg" len="lg"/>
            <a:tailEnd type="none" w="med" len="med"/>
          </a:ln>
        </p:spPr>
      </p:cxnSp>
      <p:sp>
        <p:nvSpPr>
          <p:cNvPr id="263" name="Shape 263"/>
          <p:cNvSpPr/>
          <p:nvPr/>
        </p:nvSpPr>
        <p:spPr>
          <a:xfrm>
            <a:off x="-35175" y="181250"/>
            <a:ext cx="4947000" cy="4800600"/>
          </a:xfrm>
          <a:prstGeom prst="rect">
            <a:avLst/>
          </a:prstGeom>
          <a:solidFill>
            <a:srgbClr val="000000">
              <a:alpha val="68630"/>
            </a:srgbClr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2300" u="none" strike="noStrike" cap="none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264" name="Shape 264"/>
          <p:cNvSpPr/>
          <p:nvPr/>
        </p:nvSpPr>
        <p:spPr>
          <a:xfrm>
            <a:off x="6848525" y="328200"/>
            <a:ext cx="1462799" cy="1557600"/>
          </a:xfrm>
          <a:prstGeom prst="rect">
            <a:avLst/>
          </a:prstGeom>
          <a:solidFill>
            <a:srgbClr val="000000">
              <a:alpha val="68630"/>
            </a:srgbClr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2300" u="none" strike="noStrike" cap="none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265" name="Shape 265"/>
          <p:cNvSpPr/>
          <p:nvPr/>
        </p:nvSpPr>
        <p:spPr>
          <a:xfrm>
            <a:off x="4911825" y="1876150"/>
            <a:ext cx="4046999" cy="3154799"/>
          </a:xfrm>
          <a:prstGeom prst="rect">
            <a:avLst/>
          </a:prstGeom>
          <a:solidFill>
            <a:srgbClr val="000000">
              <a:alpha val="68630"/>
            </a:srgbClr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2300" u="none" strike="noStrike" cap="none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266" name="Shape 266"/>
          <p:cNvSpPr/>
          <p:nvPr/>
        </p:nvSpPr>
        <p:spPr>
          <a:xfrm>
            <a:off x="4757057" y="132261"/>
            <a:ext cx="1812600" cy="485099"/>
          </a:xfrm>
          <a:prstGeom prst="rect">
            <a:avLst/>
          </a:prstGeom>
          <a:solidFill>
            <a:srgbClr val="000000">
              <a:alpha val="68630"/>
            </a:srgbClr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2300" u="none" strike="noStrike" cap="none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267" name="Shape 267"/>
          <p:cNvSpPr/>
          <p:nvPr/>
        </p:nvSpPr>
        <p:spPr>
          <a:xfrm>
            <a:off x="-42661" y="3121447"/>
            <a:ext cx="2598173" cy="1606800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pl" sz="1800" b="0" i="0" u="none" strike="noStrike" cap="none" baseline="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Obiekty ukrywają szczegóły </a:t>
            </a:r>
            <a:r>
              <a:rPr lang="pl" sz="180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–</a:t>
            </a:r>
            <a:r>
              <a:rPr lang="pl" sz="1800" b="0" i="0" u="none" strike="noStrike" cap="none" baseline="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pozwalają nam ignorować szczegóły należące do "reszty programu"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Shape 2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72342" y="411479"/>
            <a:ext cx="5513700" cy="375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Shape 273"/>
          <p:cNvSpPr/>
          <p:nvPr/>
        </p:nvSpPr>
        <p:spPr>
          <a:xfrm>
            <a:off x="2978575" y="1440175"/>
            <a:ext cx="1522499" cy="612299"/>
          </a:xfrm>
          <a:prstGeom prst="rect">
            <a:avLst/>
          </a:prstGeom>
          <a:solidFill>
            <a:srgbClr val="FF40FF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pl" sz="2400" b="0" i="0" u="none" strike="noStrike" cap="none" baseline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Kod/Dane</a:t>
            </a:r>
          </a:p>
        </p:txBody>
      </p:sp>
      <p:sp>
        <p:nvSpPr>
          <p:cNvPr id="274" name="Shape 274"/>
          <p:cNvSpPr/>
          <p:nvPr/>
        </p:nvSpPr>
        <p:spPr>
          <a:xfrm>
            <a:off x="162895" y="715191"/>
            <a:ext cx="1366199" cy="612299"/>
          </a:xfrm>
          <a:prstGeom prst="rect">
            <a:avLst/>
          </a:prstGeom>
          <a:solidFill>
            <a:srgbClr val="00F900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pl" sz="2600" b="0" i="0" u="none" strike="noStrike" cap="none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Wejście</a:t>
            </a:r>
          </a:p>
        </p:txBody>
      </p:sp>
      <p:sp>
        <p:nvSpPr>
          <p:cNvPr id="275" name="Shape 275"/>
          <p:cNvSpPr/>
          <p:nvPr/>
        </p:nvSpPr>
        <p:spPr>
          <a:xfrm>
            <a:off x="7554685" y="3913958"/>
            <a:ext cx="1366199" cy="612299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pl" sz="2600" b="0" i="0" u="none" strike="noStrike" cap="none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Wyjście</a:t>
            </a:r>
          </a:p>
        </p:txBody>
      </p:sp>
      <p:sp>
        <p:nvSpPr>
          <p:cNvPr id="276" name="Shape 276"/>
          <p:cNvSpPr/>
          <p:nvPr/>
        </p:nvSpPr>
        <p:spPr>
          <a:xfrm>
            <a:off x="2690275" y="2659925"/>
            <a:ext cx="1522499" cy="612299"/>
          </a:xfrm>
          <a:prstGeom prst="rect">
            <a:avLst/>
          </a:prstGeom>
          <a:solidFill>
            <a:srgbClr val="FF40FF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pl" sz="2400" b="0" i="0" u="none" strike="noStrike" cap="none" baseline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Kod/Dane</a:t>
            </a:r>
          </a:p>
        </p:txBody>
      </p:sp>
      <p:sp>
        <p:nvSpPr>
          <p:cNvPr id="277" name="Shape 277"/>
          <p:cNvSpPr/>
          <p:nvPr/>
        </p:nvSpPr>
        <p:spPr>
          <a:xfrm>
            <a:off x="5461500" y="2086375"/>
            <a:ext cx="1601099" cy="612299"/>
          </a:xfrm>
          <a:prstGeom prst="rect">
            <a:avLst/>
          </a:prstGeom>
          <a:solidFill>
            <a:srgbClr val="FF40FF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pl" sz="2400" b="0" i="0" u="none" strike="noStrike" cap="none" baseline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Kod/Dane</a:t>
            </a:r>
          </a:p>
        </p:txBody>
      </p:sp>
      <p:sp>
        <p:nvSpPr>
          <p:cNvPr id="278" name="Shape 278"/>
          <p:cNvSpPr/>
          <p:nvPr/>
        </p:nvSpPr>
        <p:spPr>
          <a:xfrm>
            <a:off x="5099948" y="920925"/>
            <a:ext cx="1560299" cy="612299"/>
          </a:xfrm>
          <a:prstGeom prst="rect">
            <a:avLst/>
          </a:prstGeom>
          <a:solidFill>
            <a:srgbClr val="FF40FF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pl" sz="2400" b="0" i="0" u="none" strike="noStrike" cap="none" baseline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Kod/Dane</a:t>
            </a:r>
          </a:p>
        </p:txBody>
      </p:sp>
      <p:cxnSp>
        <p:nvCxnSpPr>
          <p:cNvPr id="279" name="Shape 279"/>
          <p:cNvCxnSpPr/>
          <p:nvPr/>
        </p:nvCxnSpPr>
        <p:spPr>
          <a:xfrm flipH="1">
            <a:off x="4516749" y="1159098"/>
            <a:ext cx="634800" cy="579899"/>
          </a:xfrm>
          <a:prstGeom prst="straightConnector1">
            <a:avLst/>
          </a:prstGeom>
          <a:noFill/>
          <a:ln w="38100" cap="flat" cmpd="sng">
            <a:solidFill>
              <a:srgbClr val="FF40FF"/>
            </a:solidFill>
            <a:prstDash val="solid"/>
            <a:miter/>
            <a:headEnd type="triangle" w="lg" len="lg"/>
            <a:tailEnd type="none" w="med" len="med"/>
          </a:ln>
        </p:spPr>
      </p:cxnSp>
      <p:cxnSp>
        <p:nvCxnSpPr>
          <p:cNvPr id="280" name="Shape 280"/>
          <p:cNvCxnSpPr/>
          <p:nvPr/>
        </p:nvCxnSpPr>
        <p:spPr>
          <a:xfrm rot="10800000" flipH="1">
            <a:off x="4486140" y="1535713"/>
            <a:ext cx="837000" cy="376799"/>
          </a:xfrm>
          <a:prstGeom prst="straightConnector1">
            <a:avLst/>
          </a:prstGeom>
          <a:noFill/>
          <a:ln w="38100" cap="flat" cmpd="sng">
            <a:solidFill>
              <a:srgbClr val="FF40FF"/>
            </a:solidFill>
            <a:prstDash val="solid"/>
            <a:miter/>
            <a:headEnd type="triangle" w="lg" len="lg"/>
            <a:tailEnd type="none" w="med" len="med"/>
          </a:ln>
        </p:spPr>
      </p:cxnSp>
      <p:cxnSp>
        <p:nvCxnSpPr>
          <p:cNvPr id="281" name="Shape 281"/>
          <p:cNvCxnSpPr/>
          <p:nvPr/>
        </p:nvCxnSpPr>
        <p:spPr>
          <a:xfrm rot="10800000" flipH="1">
            <a:off x="3670478" y="2067008"/>
            <a:ext cx="42899" cy="579600"/>
          </a:xfrm>
          <a:prstGeom prst="straightConnector1">
            <a:avLst/>
          </a:prstGeom>
          <a:noFill/>
          <a:ln w="38100" cap="flat" cmpd="sng">
            <a:solidFill>
              <a:srgbClr val="FF40FF"/>
            </a:solidFill>
            <a:prstDash val="solid"/>
            <a:miter/>
            <a:headEnd type="triangle" w="lg" len="lg"/>
            <a:tailEnd type="none" w="med" len="med"/>
          </a:ln>
        </p:spPr>
      </p:cxnSp>
      <p:cxnSp>
        <p:nvCxnSpPr>
          <p:cNvPr id="282" name="Shape 282"/>
          <p:cNvCxnSpPr/>
          <p:nvPr/>
        </p:nvCxnSpPr>
        <p:spPr>
          <a:xfrm rot="10800000">
            <a:off x="4443118" y="2018856"/>
            <a:ext cx="1062600" cy="309000"/>
          </a:xfrm>
          <a:prstGeom prst="straightConnector1">
            <a:avLst/>
          </a:prstGeom>
          <a:noFill/>
          <a:ln w="38100" cap="flat" cmpd="sng">
            <a:solidFill>
              <a:srgbClr val="FF40FF"/>
            </a:solidFill>
            <a:prstDash val="solid"/>
            <a:miter/>
            <a:headEnd type="triangle" w="lg" len="lg"/>
            <a:tailEnd type="none" w="med" len="med"/>
          </a:ln>
        </p:spPr>
      </p:cxnSp>
      <p:cxnSp>
        <p:nvCxnSpPr>
          <p:cNvPr id="283" name="Shape 283"/>
          <p:cNvCxnSpPr/>
          <p:nvPr/>
        </p:nvCxnSpPr>
        <p:spPr>
          <a:xfrm flipH="1">
            <a:off x="3831544" y="2086377"/>
            <a:ext cx="225299" cy="521699"/>
          </a:xfrm>
          <a:prstGeom prst="straightConnector1">
            <a:avLst/>
          </a:prstGeom>
          <a:noFill/>
          <a:ln w="38100" cap="flat" cmpd="sng">
            <a:solidFill>
              <a:srgbClr val="FF40FF"/>
            </a:solidFill>
            <a:prstDash val="solid"/>
            <a:miter/>
            <a:headEnd type="triangle" w="lg" len="lg"/>
            <a:tailEnd type="none" w="med" len="med"/>
          </a:ln>
        </p:spPr>
      </p:cxnSp>
      <p:cxnSp>
        <p:nvCxnSpPr>
          <p:cNvPr id="284" name="Shape 284"/>
          <p:cNvCxnSpPr/>
          <p:nvPr/>
        </p:nvCxnSpPr>
        <p:spPr>
          <a:xfrm rot="10800000">
            <a:off x="1695600" y="1081906"/>
            <a:ext cx="1352400" cy="453899"/>
          </a:xfrm>
          <a:prstGeom prst="straightConnector1">
            <a:avLst/>
          </a:prstGeom>
          <a:noFill/>
          <a:ln w="76200" cap="flat" cmpd="sng">
            <a:solidFill>
              <a:srgbClr val="00F900"/>
            </a:solidFill>
            <a:prstDash val="solid"/>
            <a:miter/>
            <a:headEnd type="triangle" w="lg" len="lg"/>
            <a:tailEnd type="none" w="med" len="med"/>
          </a:ln>
        </p:spPr>
      </p:cxnSp>
      <p:cxnSp>
        <p:nvCxnSpPr>
          <p:cNvPr id="285" name="Shape 285"/>
          <p:cNvCxnSpPr/>
          <p:nvPr/>
        </p:nvCxnSpPr>
        <p:spPr>
          <a:xfrm rot="10800000">
            <a:off x="6257050" y="2810763"/>
            <a:ext cx="1180500" cy="1265399"/>
          </a:xfrm>
          <a:prstGeom prst="straightConnector1">
            <a:avLst/>
          </a:prstGeom>
          <a:noFill/>
          <a:ln w="76200" cap="flat" cmpd="sng">
            <a:solidFill>
              <a:srgbClr val="FF9300"/>
            </a:solidFill>
            <a:prstDash val="solid"/>
            <a:miter/>
            <a:headEnd type="triangle" w="lg" len="lg"/>
            <a:tailEnd type="none" w="med" len="med"/>
          </a:ln>
        </p:spPr>
      </p:cxnSp>
      <p:sp>
        <p:nvSpPr>
          <p:cNvPr id="286" name="Shape 286"/>
          <p:cNvSpPr/>
          <p:nvPr/>
        </p:nvSpPr>
        <p:spPr>
          <a:xfrm>
            <a:off x="4904014" y="617220"/>
            <a:ext cx="1964999" cy="1268699"/>
          </a:xfrm>
          <a:prstGeom prst="rect">
            <a:avLst/>
          </a:prstGeom>
          <a:solidFill>
            <a:srgbClr val="000000">
              <a:alpha val="68630"/>
            </a:srgbClr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2300" u="none" strike="noStrike" cap="none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287" name="Shape 287"/>
          <p:cNvSpPr/>
          <p:nvPr/>
        </p:nvSpPr>
        <p:spPr>
          <a:xfrm>
            <a:off x="54162" y="3190608"/>
            <a:ext cx="2328820" cy="1712060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pl" sz="1800" b="0" i="0" u="none" strike="noStrike" cap="none" baseline="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Obiekty ukrywają szczegóły </a:t>
            </a:r>
            <a:r>
              <a:rPr lang="pl" sz="180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–</a:t>
            </a:r>
            <a:r>
              <a:rPr lang="pl" sz="1800" b="0" i="0" u="none" strike="noStrike" cap="none" baseline="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pozwalają "reszcie programu" ignorować szczegóły o "nas"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title"/>
          </p:nvPr>
        </p:nvSpPr>
        <p:spPr>
          <a:xfrm>
            <a:off x="650081" y="428625"/>
            <a:ext cx="6906510" cy="1000069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Cabin"/>
              <a:buNone/>
            </a:pPr>
            <a:r>
              <a:rPr lang="pl" sz="4700" b="0" i="0" u="none" strike="noStrike" cap="none" baseline="0">
                <a:solidFill>
                  <a:srgbClr val="FFD966"/>
                </a:solidFill>
                <a:sym typeface="Cabin"/>
              </a:rPr>
              <a:t>Definicje</a:t>
            </a:r>
          </a:p>
        </p:txBody>
      </p:sp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672250" y="1428694"/>
            <a:ext cx="7836750" cy="2969523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457200" marR="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bin"/>
            </a:pPr>
            <a:r>
              <a:rPr lang="pl" sz="2300" b="0" i="0" u="none" strike="noStrike" cap="none" baseline="0" dirty="0">
                <a:solidFill>
                  <a:srgbClr val="FF9300"/>
                </a:solidFill>
                <a:sym typeface="Cabin"/>
              </a:rPr>
              <a:t>Klasa</a:t>
            </a:r>
            <a:r>
              <a:rPr lang="pl" sz="2300" b="0" i="0" u="none" strike="noStrike" cap="none" baseline="0" dirty="0">
                <a:solidFill>
                  <a:srgbClr val="FFFFFF"/>
                </a:solidFill>
                <a:sym typeface="Cabin"/>
              </a:rPr>
              <a:t> </a:t>
            </a:r>
            <a:r>
              <a:rPr lang="pl" sz="240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–</a:t>
            </a:r>
            <a:r>
              <a:rPr lang="pl" sz="2300" b="0" i="0" u="none" strike="noStrike" cap="none" baseline="0" dirty="0">
                <a:solidFill>
                  <a:srgbClr val="FFFFFF"/>
                </a:solidFill>
                <a:sym typeface="Cabin"/>
              </a:rPr>
              <a:t> szablon</a:t>
            </a:r>
          </a:p>
          <a:p>
            <a:pPr marL="457200" marR="0" lvl="0" indent="-37465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Cabin"/>
            </a:pPr>
            <a:r>
              <a:rPr lang="pl" sz="2300" b="0" i="0" u="none" strike="noStrike" cap="none" baseline="0" dirty="0">
                <a:solidFill>
                  <a:srgbClr val="FF9300"/>
                </a:solidFill>
                <a:sym typeface="Cabin"/>
              </a:rPr>
              <a:t>Metoda lub wiadomość </a:t>
            </a:r>
            <a:r>
              <a:rPr lang="pl" sz="240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–</a:t>
            </a:r>
            <a:r>
              <a:rPr lang="pl" sz="2300" b="0" i="0" u="none" strike="noStrike" cap="none" baseline="0" dirty="0">
                <a:solidFill>
                  <a:srgbClr val="FFFFFF"/>
                </a:solidFill>
                <a:sym typeface="Cabin"/>
              </a:rPr>
              <a:t> zdefiniowana zdolność klasy </a:t>
            </a:r>
            <a:endParaRPr lang="pl" sz="2300" dirty="0">
              <a:solidFill>
                <a:srgbClr val="FFFFFF"/>
              </a:solidFill>
              <a:sym typeface="Cabin"/>
            </a:endParaRPr>
          </a:p>
          <a:p>
            <a:pPr marL="457200" marR="0" lvl="0" indent="-37465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Cabin"/>
            </a:pPr>
            <a:r>
              <a:rPr lang="pl" sz="2300" b="0" i="0" u="none" strike="noStrike" cap="none" baseline="0" dirty="0">
                <a:solidFill>
                  <a:srgbClr val="FF9300"/>
                </a:solidFill>
                <a:sym typeface="Cabin"/>
              </a:rPr>
              <a:t>Pole lub atrybut </a:t>
            </a:r>
            <a:r>
              <a:rPr lang="pl" sz="240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–</a:t>
            </a:r>
            <a:r>
              <a:rPr lang="pl" sz="2300" b="0" i="0" u="none" strike="noStrike" cap="none" baseline="0" dirty="0">
                <a:solidFill>
                  <a:srgbClr val="FFFFFF"/>
                </a:solidFill>
                <a:sym typeface="Cabin"/>
              </a:rPr>
              <a:t> fragment danych w klasie</a:t>
            </a:r>
            <a:endParaRPr lang="pl" sz="2300" u="none" strike="noStrike" cap="none" dirty="0">
              <a:solidFill>
                <a:srgbClr val="FFFFFF"/>
              </a:solidFill>
              <a:sym typeface="Cabin"/>
            </a:endParaRPr>
          </a:p>
          <a:p>
            <a:pPr marL="457200" marR="0" lvl="0" indent="-37465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Cabin"/>
            </a:pPr>
            <a:r>
              <a:rPr lang="pl" sz="2300" b="0" i="0" u="none" strike="noStrike" cap="none" baseline="0" dirty="0">
                <a:solidFill>
                  <a:srgbClr val="FF9300"/>
                </a:solidFill>
                <a:sym typeface="Cabin"/>
              </a:rPr>
              <a:t>Obiekt lub instancja</a:t>
            </a:r>
            <a:r>
              <a:rPr lang="pl" sz="2300" b="0" i="0" u="none" strike="noStrike" cap="none" baseline="0" dirty="0">
                <a:solidFill>
                  <a:srgbClr val="FFFFFF"/>
                </a:solidFill>
                <a:sym typeface="Cabin"/>
              </a:rPr>
              <a:t> </a:t>
            </a:r>
            <a:r>
              <a:rPr lang="pl" sz="240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–</a:t>
            </a:r>
            <a:r>
              <a:rPr lang="pl" sz="2300" b="0" i="0" u="none" strike="noStrike" cap="none" baseline="0" dirty="0">
                <a:solidFill>
                  <a:srgbClr val="FFFFFF"/>
                </a:solidFill>
                <a:sym typeface="Cabin"/>
              </a:rPr>
              <a:t> konkretna instancja klasy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66750"/>
            <a:ext cx="14986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>
            <a:spLocks noGrp="1"/>
          </p:cNvSpPr>
          <p:nvPr>
            <p:ph type="title"/>
          </p:nvPr>
        </p:nvSpPr>
        <p:spPr>
          <a:xfrm>
            <a:off x="650081" y="428625"/>
            <a:ext cx="6210001" cy="1000069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pl" sz="4700" b="0" i="0" u="none" strike="noStrike" cap="none" baseline="0" dirty="0">
                <a:solidFill>
                  <a:schemeClr val="bg1"/>
                </a:solidFill>
                <a:sym typeface="Cabin"/>
              </a:rPr>
              <a:t>Terminologia: </a:t>
            </a:r>
            <a:r>
              <a:rPr lang="pl" sz="4700" b="0" i="0" u="none" strike="noStrike" cap="none" baseline="0" dirty="0">
                <a:solidFill>
                  <a:srgbClr val="FF9300"/>
                </a:solidFill>
                <a:sym typeface="Cabin"/>
              </a:rPr>
              <a:t>Klasa</a:t>
            </a:r>
          </a:p>
        </p:txBody>
      </p:sp>
      <p:sp>
        <p:nvSpPr>
          <p:cNvPr id="300" name="Shape 300"/>
          <p:cNvSpPr/>
          <p:nvPr/>
        </p:nvSpPr>
        <p:spPr>
          <a:xfrm>
            <a:off x="729075" y="4693096"/>
            <a:ext cx="7874700" cy="352800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pl-PL" sz="23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https://pl.wikipedia.org/wiki/Programowanie_obiektowe</a:t>
            </a:r>
            <a:endParaRPr lang="en" sz="2300" u="none" strike="noStrike" cap="none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301" name="Shape 301"/>
          <p:cNvSpPr/>
          <p:nvPr/>
        </p:nvSpPr>
        <p:spPr>
          <a:xfrm>
            <a:off x="172122" y="1665288"/>
            <a:ext cx="8487196" cy="2574249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pl" sz="2000" b="0" i="0" u="none" strike="noStrike" cap="none" baseline="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Określa abstrakcyjne cechy rzeczy (obiektu) włącznie z jego charakterystyką (atrybutami, </a:t>
            </a:r>
            <a:r>
              <a:rPr lang="pl" sz="2000" b="0" i="0" u="none" strike="noStrike" cap="none" baseline="0" dirty="0">
                <a:solidFill>
                  <a:srgbClr val="1DFF63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polami</a:t>
            </a:r>
            <a:r>
              <a:rPr lang="pl" sz="2000" b="0" i="0" u="none" strike="noStrike" cap="none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,</a:t>
            </a:r>
            <a:r>
              <a:rPr lang="pl" sz="2000" b="0" i="0" u="none" strike="noStrike" cap="none" baseline="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czyli </a:t>
            </a:r>
            <a:r>
              <a:rPr lang="pl" sz="2000" b="0" i="0" u="none" strike="noStrike" cap="none" baseline="0" dirty="0">
                <a:solidFill>
                  <a:srgbClr val="1FFF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właściwościami</a:t>
            </a:r>
            <a:r>
              <a:rPr lang="pl" sz="2000" b="0" i="0" u="none" strike="noStrike" cap="none" baseline="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) oraz jego zachowaniami (tym, co może zrobić, czyli </a:t>
            </a:r>
            <a:r>
              <a:rPr lang="pl" sz="2000" b="0" i="0" u="none" strike="noStrike" cap="none" baseline="0" dirty="0">
                <a:solidFill>
                  <a:srgbClr val="1FFF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metodami</a:t>
            </a:r>
            <a:r>
              <a:rPr lang="pl" sz="2000" b="0" i="0" u="none" strike="noStrike" cap="none" baseline="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, operacjami lub możliwościami). Można powiedzieć, że </a:t>
            </a:r>
            <a:r>
              <a:rPr lang="pl" sz="2000" b="0" i="0" u="none" strike="noStrike" cap="none" baseline="0" dirty="0">
                <a:solidFill>
                  <a:srgbClr val="FF93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klasa</a:t>
            </a:r>
            <a:r>
              <a:rPr lang="pl" sz="2000" b="0" i="0" u="none" strike="noStrike" cap="none" baseline="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jest </a:t>
            </a:r>
            <a:r>
              <a:rPr lang="pl" sz="2000" b="0" i="0" u="none" strike="noStrike" cap="none" baseline="0" dirty="0">
                <a:solidFill>
                  <a:srgbClr val="FF93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projektem</a:t>
            </a:r>
            <a:r>
              <a:rPr lang="pl" sz="2000" b="0" i="0" u="none" strike="noStrike" cap="none" baseline="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lub fabryką opisującą naturę rzeczy. Na przykład, </a:t>
            </a:r>
            <a:r>
              <a:rPr lang="pl" sz="2000" b="0" i="0" u="none" strike="noStrike" cap="none" baseline="0" dirty="0">
                <a:solidFill>
                  <a:srgbClr val="FF93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klasa</a:t>
            </a:r>
            <a:r>
              <a:rPr lang="pl" sz="2000" b="0" i="0" u="none" strike="noStrike" cap="none" baseline="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Pies zawierałaby cechy współdzielone przez wszystkie psy, takie jak rasa i kolor sierści (charakterystyka) oraz zdolność szczekania i warowania (zachowania).</a:t>
            </a:r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66750"/>
            <a:ext cx="14986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>
            <a:spLocks noGrp="1"/>
          </p:cNvSpPr>
          <p:nvPr>
            <p:ph type="title"/>
          </p:nvPr>
        </p:nvSpPr>
        <p:spPr>
          <a:xfrm>
            <a:off x="236669" y="428625"/>
            <a:ext cx="6616714" cy="1000069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pl" sz="4700" b="0" i="0" u="none" strike="noStrike" cap="none" baseline="0" dirty="0">
                <a:solidFill>
                  <a:schemeClr val="bg1"/>
                </a:solidFill>
                <a:sym typeface="Cabin"/>
              </a:rPr>
              <a:t>Terminologia: </a:t>
            </a:r>
            <a:r>
              <a:rPr lang="pl" sz="4700" b="0" i="0" u="none" strike="noStrike" cap="none" baseline="0" dirty="0">
                <a:solidFill>
                  <a:srgbClr val="FF40FF"/>
                </a:solidFill>
                <a:sym typeface="Cabin"/>
              </a:rPr>
              <a:t>Instancja</a:t>
            </a:r>
          </a:p>
        </p:txBody>
      </p:sp>
      <p:sp>
        <p:nvSpPr>
          <p:cNvPr id="317" name="Shape 317"/>
          <p:cNvSpPr/>
          <p:nvPr/>
        </p:nvSpPr>
        <p:spPr>
          <a:xfrm>
            <a:off x="375800" y="4696585"/>
            <a:ext cx="8510400" cy="352800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pl-PL" sz="22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https://pl.wikipedia.org/wiki/Programowanie_obiektowe</a:t>
            </a:r>
            <a:endParaRPr lang="pl" sz="2200" u="none" strike="noStrike" cap="none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318" name="Shape 318"/>
          <p:cNvSpPr/>
          <p:nvPr/>
        </p:nvSpPr>
        <p:spPr>
          <a:xfrm>
            <a:off x="729076" y="1873175"/>
            <a:ext cx="7930242" cy="2033963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pl" sz="2300" b="0" i="0" u="none" strike="noStrike" cap="none" baseline="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Możemy mieć </a:t>
            </a:r>
            <a:r>
              <a:rPr lang="pl" sz="2300" b="0" i="0" u="none" strike="noStrike" cap="none" baseline="0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instancję</a:t>
            </a:r>
            <a:r>
              <a:rPr lang="pl" sz="2300" b="0" i="0" u="none" strike="noStrike" cap="none" baseline="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klasy lub konkretnego obiektu. </a:t>
            </a:r>
            <a:r>
              <a:rPr lang="pl" sz="2300" b="0" i="0" u="none" strike="noStrike" cap="none" baseline="0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Instancja</a:t>
            </a:r>
            <a:r>
              <a:rPr lang="pl" sz="2300" b="0" i="0" u="none" strike="noStrike" cap="none" baseline="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to obiekt tworzony podczas wykonania programu. W żargonie programistów obiekt Lassie jest </a:t>
            </a:r>
            <a:r>
              <a:rPr lang="pl" sz="2300" b="0" i="0" u="none" strike="noStrike" cap="none" baseline="0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instancją</a:t>
            </a:r>
            <a:r>
              <a:rPr lang="pl" sz="2300" b="0" i="0" u="none" strike="noStrike" cap="none" baseline="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klasy Pies. Zbiór wartości atrybutów konkretnego </a:t>
            </a:r>
            <a:r>
              <a:rPr lang="pl" sz="2300" b="0" i="0" u="none" strike="noStrike" cap="none" baseline="0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obiektu</a:t>
            </a:r>
            <a:r>
              <a:rPr lang="pl" sz="2300" b="0" i="0" u="none" strike="noStrike" cap="none" baseline="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nazywamy jego </a:t>
            </a:r>
            <a:r>
              <a:rPr lang="pl" sz="2300" b="0" i="0" u="none" strike="noStrike" cap="none" baseline="0" dirty="0">
                <a:solidFill>
                  <a:srgbClr val="1FFF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stanem</a:t>
            </a:r>
            <a:r>
              <a:rPr lang="pl" sz="2300" b="0" i="0" u="none" strike="noStrike" cap="none" baseline="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. Na </a:t>
            </a:r>
            <a:r>
              <a:rPr lang="pl" sz="2300" b="0" i="0" u="none" strike="noStrike" cap="none" baseline="0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obiekt</a:t>
            </a:r>
            <a:r>
              <a:rPr lang="pl" sz="2300" b="0" i="0" u="none" strike="noStrike" cap="none" baseline="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składają się jego stan i zachowanie określone w klasie obiektu.</a:t>
            </a:r>
          </a:p>
        </p:txBody>
      </p:sp>
      <p:sp>
        <p:nvSpPr>
          <p:cNvPr id="319" name="Shape 319"/>
          <p:cNvSpPr/>
          <p:nvPr/>
        </p:nvSpPr>
        <p:spPr>
          <a:xfrm>
            <a:off x="663824" y="4171125"/>
            <a:ext cx="7894799" cy="298800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pl" sz="1900" b="0" i="0" u="none" strike="noStrike" cap="none" baseline="0">
                <a:solidFill>
                  <a:srgbClr val="FFFB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Terminów obiekt i instancja często używa się wymiennie.</a:t>
            </a:r>
          </a:p>
        </p:txBody>
      </p:sp>
      <p:pic>
        <p:nvPicPr>
          <p:cNvPr id="8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66750"/>
            <a:ext cx="14986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>
            <a:spLocks noGrp="1"/>
          </p:cNvSpPr>
          <p:nvPr>
            <p:ph type="title"/>
          </p:nvPr>
        </p:nvSpPr>
        <p:spPr>
          <a:xfrm>
            <a:off x="650081" y="428625"/>
            <a:ext cx="6138646" cy="1000069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pl" sz="4700" b="0" i="0" u="none" strike="noStrike" cap="none" baseline="0" dirty="0">
                <a:solidFill>
                  <a:schemeClr val="bg1"/>
                </a:solidFill>
                <a:sym typeface="Cabin"/>
              </a:rPr>
              <a:t>Terminologia: </a:t>
            </a:r>
            <a:r>
              <a:rPr lang="pl" sz="4700" b="0" i="0" u="none" strike="noStrike" cap="none" baseline="0" dirty="0">
                <a:solidFill>
                  <a:srgbClr val="00F900"/>
                </a:solidFill>
                <a:sym typeface="Cabin"/>
              </a:rPr>
              <a:t>Metoda</a:t>
            </a:r>
          </a:p>
        </p:txBody>
      </p:sp>
      <p:sp>
        <p:nvSpPr>
          <p:cNvPr id="327" name="Shape 327"/>
          <p:cNvSpPr/>
          <p:nvPr/>
        </p:nvSpPr>
        <p:spPr>
          <a:xfrm>
            <a:off x="729076" y="1930037"/>
            <a:ext cx="7930242" cy="1920239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pl" sz="2000" b="0" i="0" u="none" strike="noStrike" cap="none" baseline="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Zdolność obiektu. W językach programowania </a:t>
            </a:r>
            <a:r>
              <a:rPr lang="pl" sz="2000" b="0" i="0" u="none" strike="noStrike" cap="none" baseline="0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metody</a:t>
            </a:r>
            <a:r>
              <a:rPr lang="pl" sz="2000" b="0" i="0" u="none" strike="noStrike" cap="none" baseline="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to czasowniki. Lassie to Pies, więc może szczekać (bark). Dlatego bark() to jedna z metod Lassie. Może też mieć inne </a:t>
            </a:r>
            <a:r>
              <a:rPr lang="pl" sz="2000" b="0" i="0" u="none" strike="noStrike" cap="none" baseline="0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metody</a:t>
            </a:r>
            <a:r>
              <a:rPr lang="pl" sz="2000" b="0" i="0" u="none" strike="noStrike" cap="none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,</a:t>
            </a:r>
            <a:r>
              <a:rPr lang="pl" sz="2000" b="0" i="0" u="none" strike="noStrike" cap="none" baseline="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na przykład siad </a:t>
            </a:r>
            <a:r>
              <a:rPr lang="pl" sz="200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–</a:t>
            </a:r>
            <a:r>
              <a:rPr lang="pl" sz="2000" b="0" i="0" u="none" strike="noStrike" cap="none" baseline="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sit(), jeść </a:t>
            </a:r>
            <a:r>
              <a:rPr lang="pl" sz="200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–</a:t>
            </a:r>
            <a:r>
              <a:rPr lang="pl" sz="2000" b="0" i="0" u="none" strike="noStrike" cap="none" baseline="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eat(), iść </a:t>
            </a:r>
            <a:r>
              <a:rPr lang="pl" sz="200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–</a:t>
            </a:r>
            <a:r>
              <a:rPr lang="pl" sz="2000" b="0" i="0" u="none" strike="noStrike" cap="none" baseline="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walk() albo ratować Timmy’ego </a:t>
            </a:r>
            <a:r>
              <a:rPr lang="pl" sz="200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–</a:t>
            </a:r>
            <a:r>
              <a:rPr lang="pl" sz="2000" b="0" i="0" u="none" strike="noStrike" cap="none" baseline="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save_timmy(). W programie użycie </a:t>
            </a:r>
            <a:r>
              <a:rPr lang="pl" sz="2000" b="0" i="0" u="none" strike="noStrike" cap="none" baseline="0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metody</a:t>
            </a:r>
            <a:r>
              <a:rPr lang="pl" sz="2000" b="0" i="0" u="none" strike="noStrike" cap="none" baseline="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zazwyczaj ma wpływ tylko na jeden obiekt; wszystkie Psy potrafią szczekać, ale każdy pies może szczekać samodzielnie.</a:t>
            </a:r>
          </a:p>
        </p:txBody>
      </p:sp>
      <p:pic>
        <p:nvPicPr>
          <p:cNvPr id="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66750"/>
            <a:ext cx="14986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hape 317"/>
          <p:cNvSpPr/>
          <p:nvPr/>
        </p:nvSpPr>
        <p:spPr>
          <a:xfrm>
            <a:off x="375800" y="4696585"/>
            <a:ext cx="8510400" cy="352800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pl-PL" sz="2200" b="0" i="0" u="none" strike="noStrike" cap="none" baseline="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  <a:hlinkClick r:id="rId4"/>
              </a:rPr>
              <a:t>https://pl.wikipedia.org/wiki/Programowanie_obiektowe</a:t>
            </a:r>
            <a:endParaRPr lang="pl" sz="2200" u="none" strike="noStrike" cap="none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pl" sz="4800" b="0" i="0" u="none" baseline="0">
                <a:solidFill>
                  <a:srgbClr val="FFC000"/>
                </a:solidFill>
              </a:rPr>
              <a:t>Niektóre obiekty w Pythonie</a:t>
            </a:r>
            <a:endParaRPr lang="pl" sz="4800" dirty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6348" y="1567786"/>
            <a:ext cx="1678391" cy="26810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pl" sz="1294" b="0" i="0" u="none" baseline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x = 'abc'</a:t>
            </a:r>
          </a:p>
          <a:p>
            <a:pPr algn="l" rtl="0"/>
            <a:r>
              <a:rPr lang="pl" sz="1294" b="0" i="0" u="none" baseline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type(x)</a:t>
            </a:r>
          </a:p>
          <a:p>
            <a:pPr algn="l" rtl="0"/>
            <a:r>
              <a:rPr lang="pl" sz="1294" b="0" i="0" u="none" baseline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&lt;</a:t>
            </a:r>
            <a:r>
              <a:rPr lang="pl" sz="1294" b="0" i="0" u="none" baseline="0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class</a:t>
            </a:r>
            <a:r>
              <a:rPr lang="pl" sz="1294" b="0" i="0" u="none" baseline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'str'&gt;</a:t>
            </a:r>
          </a:p>
          <a:p>
            <a:pPr algn="l" rtl="0"/>
            <a:r>
              <a:rPr lang="pl" sz="1294" b="0" i="0" u="none" baseline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type(2.5)</a:t>
            </a:r>
          </a:p>
          <a:p>
            <a:pPr algn="l" rtl="0"/>
            <a:r>
              <a:rPr lang="pl" sz="1294" b="0" i="0" u="none" baseline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&lt;</a:t>
            </a:r>
            <a:r>
              <a:rPr lang="pl" sz="1294" b="0" i="0" u="none" baseline="0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class</a:t>
            </a:r>
            <a:r>
              <a:rPr lang="pl" sz="1294" b="0" i="0" u="none" baseline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'float'&gt;</a:t>
            </a:r>
          </a:p>
          <a:p>
            <a:pPr algn="l" rtl="0"/>
            <a:r>
              <a:rPr lang="pl" sz="1294" b="0" i="0" u="none" baseline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type(2)</a:t>
            </a:r>
          </a:p>
          <a:p>
            <a:pPr algn="l" rtl="0"/>
            <a:r>
              <a:rPr lang="pl" sz="1294" b="0" i="0" u="none" baseline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&lt;</a:t>
            </a:r>
            <a:r>
              <a:rPr lang="pl" sz="1294" b="0" i="0" u="none" baseline="0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class </a:t>
            </a:r>
            <a:r>
              <a:rPr lang="pl" sz="1294" b="0" i="0" u="none" baseline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'int'&gt;</a:t>
            </a:r>
          </a:p>
          <a:p>
            <a:pPr algn="l" rtl="0"/>
            <a:r>
              <a:rPr lang="pl" sz="1294" b="0" i="0" u="none" baseline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y = list()</a:t>
            </a:r>
          </a:p>
          <a:p>
            <a:pPr algn="l" rtl="0"/>
            <a:r>
              <a:rPr lang="pl" sz="1294" b="0" i="0" u="none" baseline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type(y)</a:t>
            </a:r>
          </a:p>
          <a:p>
            <a:pPr algn="l" rtl="0"/>
            <a:r>
              <a:rPr lang="pl" sz="1294" b="0" i="0" u="none" baseline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&lt;</a:t>
            </a:r>
            <a:r>
              <a:rPr lang="pl" sz="1294" b="0" i="0" u="none" baseline="0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class </a:t>
            </a:r>
            <a:r>
              <a:rPr lang="pl" sz="1294" b="0" i="0" u="none" baseline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'list'&gt;</a:t>
            </a:r>
          </a:p>
          <a:p>
            <a:pPr algn="l" rtl="0"/>
            <a:r>
              <a:rPr lang="pl" sz="1294" b="0" i="0" u="none" baseline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z = dict()</a:t>
            </a:r>
          </a:p>
          <a:p>
            <a:pPr algn="l" rtl="0"/>
            <a:r>
              <a:rPr lang="pl" sz="1294" b="0" i="0" u="none" baseline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type(z)</a:t>
            </a:r>
          </a:p>
          <a:p>
            <a:pPr algn="l" rtl="0"/>
            <a:r>
              <a:rPr lang="pl" sz="1294" b="0" i="0" u="none" baseline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&lt;</a:t>
            </a:r>
            <a:r>
              <a:rPr lang="pl" sz="1294" b="0" i="0" u="none" baseline="0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class</a:t>
            </a:r>
            <a:r>
              <a:rPr lang="pl" sz="1294" b="0" i="0" u="none" baseline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'dict'&gt;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07985" y="1384274"/>
            <a:ext cx="5235111" cy="3278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pl" sz="1294" b="0" i="0" u="none" baseline="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dir(x)</a:t>
            </a:r>
          </a:p>
          <a:p>
            <a:pPr algn="l" rtl="0"/>
            <a:r>
              <a:rPr lang="pl" sz="1294" b="0" i="0" u="none" baseline="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[</a:t>
            </a:r>
            <a:r>
              <a:rPr lang="en-US" sz="1294" b="0" i="0" u="none" baseline="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(...),</a:t>
            </a:r>
            <a:r>
              <a:rPr lang="pl" sz="1294" b="0" i="0" u="none" baseline="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pl" sz="1294" b="0" i="0" u="none" baseline="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'capitalize', 'casefold', 'center', 'count', 'encode', 'endswith', 'expandtabs', 'find', 'format', … 'lower', 'lstrip', 'maketrans', 'partition', 'replace', 'rfind', 'rindex', 'rjust', 'rpartition', 'rsplit', 'rstrip', 'split', 'splitlines', 'startswith', 'strip', 'swapcase', 'title', 'translate', 'upper', 'zfill'</a:t>
            </a:r>
            <a:r>
              <a:rPr lang="pl" sz="1294" b="0" i="0" u="none" baseline="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]</a:t>
            </a:r>
          </a:p>
          <a:p>
            <a:pPr algn="l" rtl="0"/>
            <a:r>
              <a:rPr lang="pl" sz="1294" b="0" i="0" u="none" baseline="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dir(y)</a:t>
            </a:r>
          </a:p>
          <a:p>
            <a:pPr algn="l" rtl="0"/>
            <a:r>
              <a:rPr lang="pl" sz="1294" b="0" i="0" u="none" baseline="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[</a:t>
            </a:r>
            <a:r>
              <a:rPr lang="en-US" sz="1294" b="0" i="0" u="none" baseline="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(...),</a:t>
            </a:r>
            <a:r>
              <a:rPr lang="pl" sz="1294" b="0" i="0" u="none" baseline="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pl" sz="1294" b="0" i="0" u="none" baseline="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'append', 'clear', 'copy', 'count', 'extend', 'index', 'insert', 'pop', 'remove', 'reverse', 'sort']</a:t>
            </a:r>
          </a:p>
          <a:p>
            <a:pPr algn="l" rtl="0"/>
            <a:r>
              <a:rPr lang="pl" sz="1294" b="0" i="0" u="none" baseline="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dir(z)</a:t>
            </a:r>
          </a:p>
          <a:p>
            <a:pPr algn="l" rtl="0"/>
            <a:r>
              <a:rPr lang="pl" sz="1294" b="0" i="0" u="none" baseline="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[</a:t>
            </a:r>
            <a:r>
              <a:rPr lang="en-US" sz="1294" b="0" i="0" u="none" baseline="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(...),</a:t>
            </a:r>
            <a:r>
              <a:rPr lang="pl" sz="1294" b="0" i="0" u="none" baseline="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pl" sz="1294" b="0" i="0" u="none" baseline="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'clear', 'copy', 'fromkeys', 'get', 'items', 'keys', 'pop', 'popitem', 'setdefault', 'update', 'values']</a:t>
            </a:r>
          </a:p>
        </p:txBody>
      </p:sp>
    </p:spTree>
    <p:extLst>
      <p:ext uri="{BB962C8B-B14F-4D97-AF65-F5344CB8AC3E}">
        <p14:creationId xmlns:p14="http://schemas.microsoft.com/office/powerpoint/2010/main" val="123809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>
            <a:spLocks noGrp="1"/>
          </p:cNvSpPr>
          <p:nvPr>
            <p:ph type="title"/>
          </p:nvPr>
        </p:nvSpPr>
        <p:spPr>
          <a:xfrm>
            <a:off x="650082" y="864394"/>
            <a:ext cx="4593558" cy="1735931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Cabin"/>
              <a:buNone/>
            </a:pPr>
            <a:r>
              <a:rPr lang="pl" sz="4700" b="0" i="0" u="none" strike="noStrike" cap="none" baseline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Przykładowa klasa</a:t>
            </a:r>
            <a:endParaRPr lang="pl" sz="4700" u="none" strike="noStrike" cap="none" dirty="0">
              <a:solidFill>
                <a:srgbClr val="FFD966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998" y="1423113"/>
            <a:ext cx="3533505" cy="2354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/>
          <p:nvPr/>
        </p:nvSpPr>
        <p:spPr>
          <a:xfrm>
            <a:off x="2630296" y="532603"/>
            <a:ext cx="3732084" cy="4136695"/>
          </a:xfrm>
          <a:prstGeom prst="rect">
            <a:avLst/>
          </a:prstGeom>
          <a:noFill/>
          <a:ln w="12700" cap="flat" cmpd="sng">
            <a:solidFill>
              <a:srgbClr val="FFFB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pl" sz="2000" b="0" i="0" u="none" baseline="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pl" sz="2000" b="0" i="0" u="none" strike="noStrike" cap="none" baseline="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class</a:t>
            </a:r>
            <a:r>
              <a:rPr lang="pl" sz="2000" b="0" i="0" u="none" strike="noStrike" cap="none" baseline="0" dirty="0">
                <a:solidFill>
                  <a:srgbClr val="FF26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pl" sz="2000" b="0" i="0" u="none" strike="noStrike" cap="none" baseline="0" dirty="0">
                <a:solidFill>
                  <a:srgbClr val="00FD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PartyAnimal:</a:t>
            </a:r>
            <a:endParaRPr lang="pl" sz="2000" u="none" strike="noStrike" cap="none" dirty="0">
              <a:solidFill>
                <a:srgbClr val="00FD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pl" sz="2000" b="0" i="0" u="none" strike="noStrike" cap="none" baseline="0" dirty="0">
                <a:solidFill>
                  <a:srgbClr val="FFFB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 </a:t>
            </a:r>
            <a:r>
              <a:rPr lang="en-US" sz="2000" b="0" i="0" u="none" strike="noStrike" cap="none" baseline="0" dirty="0">
                <a:solidFill>
                  <a:srgbClr val="FFFB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pl" sz="2000" b="0" i="0" u="none" strike="noStrike" cap="none" baseline="0" dirty="0">
                <a:solidFill>
                  <a:srgbClr val="FFFB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 = 0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r>
              <a:rPr lang="en-US" sz="20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endParaRPr sz="2000" u="none" strike="noStrike" cap="none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pl" sz="2000" b="0" i="0" u="none" strike="noStrike" cap="none" baseline="0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</a:t>
            </a:r>
            <a:r>
              <a:rPr lang="en-US" sz="2000" b="0" i="0" u="none" strike="noStrike" cap="none" baseline="0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pl" sz="2000" b="0" i="0" u="none" strike="noStrike" cap="none" baseline="0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def party(self) 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pl" sz="2000" b="0" i="0" u="none" strike="noStrike" cap="none" baseline="0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  </a:t>
            </a:r>
            <a:r>
              <a:rPr lang="en-US" sz="2000" b="0" i="0" u="none" strike="noStrike" cap="none" baseline="0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 </a:t>
            </a:r>
            <a:r>
              <a:rPr lang="pl" sz="2000" b="0" i="0" u="none" strike="noStrike" cap="none" baseline="0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self.x = self.x + 1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pl" sz="2000" b="0" i="0" u="none" strike="noStrike" cap="none" baseline="0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   </a:t>
            </a:r>
            <a:r>
              <a:rPr lang="en-US" sz="2000" b="0" i="0" u="none" strike="noStrike" cap="none" baseline="0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</a:t>
            </a:r>
            <a:r>
              <a:rPr lang="pl" sz="2000" b="0" i="0" u="none" strike="noStrike" cap="none" baseline="0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print("Jak na razie",</a:t>
            </a:r>
            <a:r>
              <a:rPr lang="en-US" sz="2000" b="0" i="0" u="none" strike="noStrike" cap="none" baseline="0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pl" sz="2000" b="0" i="0" u="none" strike="noStrike" cap="none" baseline="0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self.x)</a:t>
            </a:r>
            <a:endParaRPr lang="pl" sz="2000" u="none" strike="noStrike" cap="none" dirty="0">
              <a:solidFill>
                <a:srgbClr val="00F9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2000" u="none" strike="noStrike" cap="none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300"/>
              </a:buClr>
              <a:buSzPct val="25000"/>
              <a:buFont typeface="Cabin"/>
              <a:buNone/>
            </a:pPr>
            <a:r>
              <a:rPr lang="pl" sz="2000" b="0" i="0" u="none" baseline="0" dirty="0">
                <a:solidFill>
                  <a:srgbClr val="FF93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pl" sz="2000" b="0" i="0" u="none" strike="noStrike" cap="none" baseline="0" dirty="0">
                <a:solidFill>
                  <a:srgbClr val="FF93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an = PartyAnimal()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2000" u="none" strike="noStrike" cap="none" dirty="0">
              <a:solidFill>
                <a:srgbClr val="FF93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SzPct val="25000"/>
              <a:buFont typeface="Cabin"/>
              <a:buNone/>
            </a:pPr>
            <a:r>
              <a:rPr lang="pl" sz="2000" b="0" i="0" u="none" baseline="0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pl" sz="2000" b="0" i="0" u="none" strike="noStrike" cap="none" baseline="0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an.party()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SzPct val="25000"/>
              <a:buFont typeface="Cabin"/>
              <a:buNone/>
            </a:pPr>
            <a:r>
              <a:rPr lang="pl" sz="2000" b="0" i="0" u="none" baseline="0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pl" sz="2000" b="0" i="0" u="none" strike="noStrike" cap="none" baseline="0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an.party()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SzPct val="25000"/>
              <a:buFont typeface="Cabin"/>
              <a:buNone/>
            </a:pPr>
            <a:r>
              <a:rPr lang="pl" sz="2000" b="0" i="0" u="none" baseline="0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pl" sz="2000" b="0" i="0" u="none" strike="noStrike" cap="none" baseline="0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an.party()</a:t>
            </a:r>
          </a:p>
        </p:txBody>
      </p:sp>
      <p:sp>
        <p:nvSpPr>
          <p:cNvPr id="341" name="Shape 341"/>
          <p:cNvSpPr/>
          <p:nvPr/>
        </p:nvSpPr>
        <p:spPr>
          <a:xfrm>
            <a:off x="6387250" y="383020"/>
            <a:ext cx="2413584" cy="1036767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DFF"/>
              </a:buClr>
              <a:buSzPct val="25000"/>
              <a:buFont typeface="Cabin"/>
              <a:buNone/>
            </a:pPr>
            <a:r>
              <a:rPr lang="pl" sz="2000" b="0" i="0" u="none" strike="noStrike" cap="none" baseline="0" dirty="0">
                <a:solidFill>
                  <a:srgbClr val="00FD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To jest szablon do tworzenia obiektów PartyAnimal</a:t>
            </a:r>
          </a:p>
        </p:txBody>
      </p:sp>
      <p:sp>
        <p:nvSpPr>
          <p:cNvPr id="342" name="Shape 342"/>
          <p:cNvSpPr/>
          <p:nvPr/>
        </p:nvSpPr>
        <p:spPr>
          <a:xfrm>
            <a:off x="75933" y="532603"/>
            <a:ext cx="2639786" cy="666205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pl" sz="2000" b="0" i="0" u="none" strike="noStrike" cap="none" baseline="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class jest słowem zastrzeżonym</a:t>
            </a:r>
          </a:p>
        </p:txBody>
      </p:sp>
      <p:sp>
        <p:nvSpPr>
          <p:cNvPr id="343" name="Shape 343"/>
          <p:cNvSpPr/>
          <p:nvPr/>
        </p:nvSpPr>
        <p:spPr>
          <a:xfrm>
            <a:off x="6417284" y="1592035"/>
            <a:ext cx="2541815" cy="979714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pl" sz="2000" b="0" i="0" u="none" strike="noStrike" cap="none" baseline="0" dirty="0">
                <a:solidFill>
                  <a:srgbClr val="FFFB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Każdy obiekt PartyAnimal zawiera trochę danych</a:t>
            </a:r>
          </a:p>
        </p:txBody>
      </p:sp>
      <p:sp>
        <p:nvSpPr>
          <p:cNvPr id="344" name="Shape 344"/>
          <p:cNvSpPr/>
          <p:nvPr/>
        </p:nvSpPr>
        <p:spPr>
          <a:xfrm>
            <a:off x="75933" y="1768384"/>
            <a:ext cx="2639786" cy="979714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pl" sz="2000" b="0" i="0" u="none" strike="noStrike" cap="none" baseline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Każdy obiekt PartyAnimal zawiera trochę kodu</a:t>
            </a:r>
          </a:p>
        </p:txBody>
      </p:sp>
      <p:sp>
        <p:nvSpPr>
          <p:cNvPr id="345" name="Shape 345"/>
          <p:cNvSpPr/>
          <p:nvPr/>
        </p:nvSpPr>
        <p:spPr>
          <a:xfrm>
            <a:off x="6319313" y="2640076"/>
            <a:ext cx="2639786" cy="894937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300"/>
              </a:buClr>
              <a:buSzPct val="25000"/>
              <a:buFont typeface="Cabin"/>
              <a:buNone/>
            </a:pPr>
            <a:r>
              <a:rPr lang="pl" sz="2000" b="0" i="0" u="none" strike="noStrike" cap="none" baseline="0">
                <a:solidFill>
                  <a:srgbClr val="FF93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Stwórz obiekt PartyAnimal i zapisz go w an</a:t>
            </a:r>
            <a:endParaRPr lang="pl" sz="2000" u="none" strike="noStrike" cap="none" dirty="0">
              <a:solidFill>
                <a:srgbClr val="FF93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346" name="Shape 346"/>
          <p:cNvSpPr/>
          <p:nvPr/>
        </p:nvSpPr>
        <p:spPr>
          <a:xfrm>
            <a:off x="250105" y="3693523"/>
            <a:ext cx="2046514" cy="979714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SzPct val="25000"/>
              <a:buFont typeface="Cabin"/>
              <a:buNone/>
            </a:pPr>
            <a:r>
              <a:rPr lang="pl" sz="2000" b="0" i="0" u="none" strike="noStrike" cap="none" baseline="0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Powiedz obiektowi, aby wykonał swój kod party()</a:t>
            </a:r>
            <a:endParaRPr lang="pl" sz="2000" u="none" strike="noStrike" cap="none" dirty="0">
              <a:solidFill>
                <a:srgbClr val="FF40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cxnSp>
        <p:nvCxnSpPr>
          <p:cNvPr id="347" name="Shape 347"/>
          <p:cNvCxnSpPr>
            <a:cxnSpLocks/>
          </p:cNvCxnSpPr>
          <p:nvPr/>
        </p:nvCxnSpPr>
        <p:spPr>
          <a:xfrm>
            <a:off x="3972645" y="1236518"/>
            <a:ext cx="2597204" cy="591571"/>
          </a:xfrm>
          <a:prstGeom prst="straightConnector1">
            <a:avLst/>
          </a:prstGeom>
          <a:noFill/>
          <a:ln w="76200" cap="flat" cmpd="sng">
            <a:solidFill>
              <a:srgbClr val="FFFB00"/>
            </a:solidFill>
            <a:prstDash val="solid"/>
            <a:miter/>
            <a:headEnd type="stealth" w="lg" len="lg"/>
            <a:tailEnd type="none" w="med" len="med"/>
          </a:ln>
        </p:spPr>
      </p:cxnSp>
      <p:sp>
        <p:nvSpPr>
          <p:cNvPr id="349" name="Shape 349"/>
          <p:cNvSpPr/>
          <p:nvPr/>
        </p:nvSpPr>
        <p:spPr>
          <a:xfrm>
            <a:off x="6388000" y="3693523"/>
            <a:ext cx="2750238" cy="371969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DFF"/>
              </a:buClr>
              <a:buSzPct val="25000"/>
              <a:buFont typeface="Cabin"/>
              <a:buNone/>
            </a:pPr>
            <a:r>
              <a:rPr lang="pl" sz="2000" b="0" i="0" u="none" strike="noStrike" cap="none" baseline="0" dirty="0">
                <a:solidFill>
                  <a:srgbClr val="00FD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PartyAnimal</a:t>
            </a:r>
            <a:r>
              <a:rPr lang="pl" sz="2000" b="0" i="0" u="none" strike="noStrike" cap="none" baseline="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.</a:t>
            </a:r>
            <a:r>
              <a:rPr lang="pl" sz="2000" b="0" i="0" u="none" strike="noStrike" cap="none" baseline="0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party</a:t>
            </a:r>
            <a:r>
              <a:rPr lang="pl" sz="2000" b="0" i="0" u="none" strike="noStrike" cap="none" baseline="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(</a:t>
            </a:r>
            <a:r>
              <a:rPr lang="pl" sz="2000" b="0" i="0" u="none" strike="noStrike" cap="none" baseline="0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an</a:t>
            </a:r>
            <a:r>
              <a:rPr lang="pl" sz="2000" b="0" i="0" u="none" strike="noStrike" cap="none" baseline="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)</a:t>
            </a:r>
          </a:p>
        </p:txBody>
      </p:sp>
      <p:cxnSp>
        <p:nvCxnSpPr>
          <p:cNvPr id="350" name="Shape 350"/>
          <p:cNvCxnSpPr>
            <a:endCxn id="349" idx="1"/>
          </p:cNvCxnSpPr>
          <p:nvPr/>
        </p:nvCxnSpPr>
        <p:spPr>
          <a:xfrm flipV="1">
            <a:off x="4279504" y="3879508"/>
            <a:ext cx="2108496" cy="27474"/>
          </a:xfrm>
          <a:prstGeom prst="straightConnector1">
            <a:avLst/>
          </a:prstGeom>
          <a:noFill/>
          <a:ln w="76200" cap="flat" cmpd="sng">
            <a:solidFill>
              <a:srgbClr val="FFFB00"/>
            </a:solidFill>
            <a:prstDash val="solid"/>
            <a:miter/>
            <a:headEnd type="stealth" w="med" len="med"/>
            <a:tailEnd type="stealth" w="med" len="med"/>
          </a:ln>
        </p:spPr>
      </p:cxnSp>
      <p:cxnSp>
        <p:nvCxnSpPr>
          <p:cNvPr id="12" name="Shape 347"/>
          <p:cNvCxnSpPr>
            <a:cxnSpLocks/>
            <a:endCxn id="345" idx="1"/>
          </p:cNvCxnSpPr>
          <p:nvPr/>
        </p:nvCxnSpPr>
        <p:spPr>
          <a:xfrm flipV="1">
            <a:off x="5266978" y="3087545"/>
            <a:ext cx="1052335" cy="3526"/>
          </a:xfrm>
          <a:prstGeom prst="straightConnector1">
            <a:avLst/>
          </a:prstGeom>
          <a:noFill/>
          <a:ln w="76200" cap="flat" cmpd="sng">
            <a:solidFill>
              <a:srgbClr val="FF9300"/>
            </a:solidFill>
            <a:prstDash val="solid"/>
            <a:miter/>
            <a:headEnd type="stealth" w="lg" len="lg"/>
            <a:tailEnd type="none" w="sm" len="sm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25000"/>
              <a:buFont typeface="Cabin"/>
              <a:buNone/>
            </a:pPr>
            <a:r>
              <a:rPr lang="pl" sz="4700" b="0" i="0" u="none" strike="noStrike" cap="none" baseline="0">
                <a:solidFill>
                  <a:srgbClr val="FF0000"/>
                </a:solidFill>
                <a:sym typeface="Cabin"/>
              </a:rPr>
              <a:t>Uwaga</a:t>
            </a:r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rmAutofit/>
          </a:bodyPr>
          <a:lstStyle/>
          <a:p>
            <a:pPr marL="457200" marR="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bin"/>
            </a:pPr>
            <a:r>
              <a:rPr lang="pl" sz="2300" b="0" i="0" u="none" strike="noStrike" cap="none" baseline="0" dirty="0">
                <a:solidFill>
                  <a:srgbClr val="FFFFFF"/>
                </a:solidFill>
                <a:sym typeface="Cabin"/>
              </a:rPr>
              <a:t>Ten wykład dotyczy definicji i mechaniki obiektów</a:t>
            </a:r>
          </a:p>
          <a:p>
            <a:pPr marL="457200" marR="0" lvl="0" indent="-37465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bin"/>
            </a:pPr>
            <a:r>
              <a:rPr lang="pl" sz="2300" b="0" i="0" u="none" strike="noStrike" cap="none" baseline="0" dirty="0">
                <a:solidFill>
                  <a:srgbClr val="FFFFFF"/>
                </a:solidFill>
                <a:sym typeface="Cabin"/>
              </a:rPr>
              <a:t>Ten wykład mówi o wiele więcej o tym, "jak to działa" a nie, "jak tego użyć"</a:t>
            </a:r>
          </a:p>
          <a:p>
            <a:pPr marL="457200" marR="0" lvl="0" indent="-37465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bin"/>
            </a:pPr>
            <a:r>
              <a:rPr lang="pl" sz="2300" b="0" i="0" u="none" strike="noStrike" cap="none" baseline="0" dirty="0">
                <a:solidFill>
                  <a:srgbClr val="FFFFFF"/>
                </a:solidFill>
                <a:sym typeface="Cabin"/>
              </a:rPr>
              <a:t>Nie będziesz mieć pełnego obrazu, dopóki nie przyjrzysz się temu w kontekście prawdziwych problemów</a:t>
            </a:r>
          </a:p>
          <a:p>
            <a:pPr marL="457200" marR="0" lvl="0" indent="-37465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bin"/>
            </a:pPr>
            <a:r>
              <a:rPr lang="pl" sz="2300" b="0" i="0" u="none" strike="noStrike" cap="none" baseline="0" dirty="0">
                <a:solidFill>
                  <a:srgbClr val="FFFFFF"/>
                </a:solidFill>
                <a:sym typeface="Cabin"/>
              </a:rPr>
              <a:t>Więc uzbrój się w cierpliwość i na następne czterdzieści kilka slajdów zanurz się w nauce techniki</a:t>
            </a:r>
            <a:endParaRPr lang="pl" sz="2300" u="none" strike="noStrike" cap="none" dirty="0">
              <a:solidFill>
                <a:srgbClr val="FFFFFF"/>
              </a:solidFill>
              <a:sym typeface="Cabi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/>
          <p:nvPr/>
        </p:nvSpPr>
        <p:spPr>
          <a:xfrm>
            <a:off x="718448" y="480061"/>
            <a:ext cx="4299225" cy="4359028"/>
          </a:xfrm>
          <a:prstGeom prst="rect">
            <a:avLst/>
          </a:prstGeom>
          <a:noFill/>
          <a:ln w="12700" cap="flat" cmpd="sng">
            <a:solidFill>
              <a:srgbClr val="FFFB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DFF"/>
              </a:buClr>
              <a:buSzPct val="25000"/>
              <a:buFont typeface="Cabin"/>
              <a:buNone/>
            </a:pPr>
            <a:r>
              <a:rPr lang="pl" sz="2300" b="0" i="0" u="none" strike="noStrike" cap="none" baseline="0" dirty="0">
                <a:solidFill>
                  <a:srgbClr val="00FD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class PartyAnimal: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-US" sz="2300" b="0" i="0" u="none" strike="noStrike" cap="none" baseline="0" dirty="0">
                <a:solidFill>
                  <a:srgbClr val="FFFB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  </a:t>
            </a:r>
            <a:r>
              <a:rPr lang="pl" sz="2300" b="0" i="0" u="none" strike="noStrike" cap="none" baseline="0" dirty="0">
                <a:solidFill>
                  <a:srgbClr val="FFFB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 = 0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2300" u="none" strike="noStrike" cap="none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pl" sz="2300" b="0" i="0" u="none" strike="noStrike" cap="none" baseline="0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-US" sz="2300" b="0" i="0" u="none" strike="noStrike" cap="none" baseline="0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 </a:t>
            </a:r>
            <a:r>
              <a:rPr lang="pl" sz="2300" b="0" i="0" u="none" strike="noStrike" cap="none" baseline="0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def party(</a:t>
            </a:r>
            <a:r>
              <a:rPr lang="pl" sz="2300" b="0" i="0" u="none" strike="noStrike" cap="none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self</a:t>
            </a:r>
            <a:r>
              <a:rPr lang="pl" sz="2300" b="0" i="0" u="none" strike="noStrike" cap="none" baseline="0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) 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pl" sz="2300" b="0" i="0" u="none" strike="noStrike" cap="none" baseline="0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  </a:t>
            </a:r>
            <a:r>
              <a:rPr lang="en-US" sz="2300" b="0" i="0" u="none" strike="noStrike" cap="none" baseline="0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 </a:t>
            </a:r>
            <a:r>
              <a:rPr lang="pl" sz="2300" b="0" i="0" u="none" strike="noStrike" cap="none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self</a:t>
            </a:r>
            <a:r>
              <a:rPr lang="pl" sz="2300" b="0" i="0" u="none" strike="noStrike" cap="none" baseline="0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.</a:t>
            </a:r>
            <a:r>
              <a:rPr lang="pl" sz="2300" b="0" i="0" u="none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</a:t>
            </a:r>
            <a:r>
              <a:rPr lang="pl" sz="2300" b="0" i="0" u="none" strike="noStrike" cap="none" baseline="0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= </a:t>
            </a:r>
            <a:r>
              <a:rPr lang="pl" sz="2300" b="0" i="0" u="none" strike="noStrike" cap="none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self</a:t>
            </a:r>
            <a:r>
              <a:rPr lang="pl" sz="2300" b="0" i="0" u="none" strike="noStrike" cap="none" baseline="0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.</a:t>
            </a:r>
            <a:r>
              <a:rPr lang="pl" sz="2300" b="0" i="0" u="none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</a:t>
            </a:r>
            <a:r>
              <a:rPr lang="pl" sz="2300" b="0" i="0" u="none" strike="noStrike" cap="none" baseline="0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+ 1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pl" sz="2300" b="0" i="0" u="none" strike="noStrike" cap="none" baseline="0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  </a:t>
            </a:r>
            <a:r>
              <a:rPr lang="en-US" sz="2300" b="0" i="0" u="none" strike="noStrike" cap="none" baseline="0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 </a:t>
            </a:r>
            <a:r>
              <a:rPr lang="pl" sz="2300" b="0" i="0" u="none" strike="noStrike" cap="none" baseline="0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print("Jak na razie",</a:t>
            </a:r>
            <a:r>
              <a:rPr lang="en-US" sz="2300" b="0" i="0" u="none" strike="noStrike" cap="none" baseline="0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pl" sz="2300" b="0" i="0" u="none" strike="noStrike" cap="none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self</a:t>
            </a:r>
            <a:r>
              <a:rPr lang="pl" sz="2300" b="0" i="0" u="none" strike="noStrike" cap="none" baseline="0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.</a:t>
            </a:r>
            <a:r>
              <a:rPr lang="pl" sz="2300" b="0" i="0" u="none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</a:t>
            </a:r>
            <a:r>
              <a:rPr lang="pl" sz="2300" b="0" i="0" u="none" strike="noStrike" cap="none" baseline="0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)</a:t>
            </a:r>
            <a:endParaRPr lang="pl" sz="2300" u="none" strike="noStrike" cap="none" dirty="0">
              <a:solidFill>
                <a:srgbClr val="00F9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2300" u="none" strike="noStrike" cap="none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300"/>
              </a:buClr>
              <a:buSzPct val="25000"/>
              <a:buFont typeface="Cabin"/>
              <a:buNone/>
            </a:pPr>
            <a:r>
              <a:rPr lang="pl" sz="2300" b="0" i="0" u="none" strike="noStrike" cap="none" baseline="0" dirty="0">
                <a:solidFill>
                  <a:srgbClr val="FF93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an = PartyAnimal()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Font typeface="Cabin"/>
              <a:buNone/>
            </a:pPr>
            <a:endParaRPr sz="2300" u="none" strike="noStrike" cap="none" dirty="0">
              <a:solidFill>
                <a:srgbClr val="FF93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SzPct val="25000"/>
              <a:buFont typeface="Cabin"/>
              <a:buNone/>
            </a:pPr>
            <a:r>
              <a:rPr lang="pl" sz="2300" b="0" i="0" u="none" strike="noStrike" cap="none" baseline="0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an.party()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SzPct val="25000"/>
              <a:buFont typeface="Cabin"/>
              <a:buNone/>
            </a:pPr>
            <a:r>
              <a:rPr lang="pl" sz="2300" b="0" i="0" u="none" strike="noStrike" cap="none" baseline="0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an.party()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SzPct val="25000"/>
              <a:buFont typeface="Cabin"/>
              <a:buNone/>
            </a:pPr>
            <a:r>
              <a:rPr lang="pl" sz="2300" b="0" i="0" u="none" strike="noStrike" cap="none" baseline="0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an.party()</a:t>
            </a:r>
          </a:p>
        </p:txBody>
      </p:sp>
      <p:sp>
        <p:nvSpPr>
          <p:cNvPr id="12" name="Shape 356"/>
          <p:cNvSpPr/>
          <p:nvPr/>
        </p:nvSpPr>
        <p:spPr>
          <a:xfrm>
            <a:off x="5763985" y="602403"/>
            <a:ext cx="3093688" cy="1293300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pl" sz="2300" b="0" i="0" u="none" strike="noStrike" cap="none" baseline="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$</a:t>
            </a:r>
            <a:r>
              <a:rPr lang="pl" sz="2400" b="0" i="0" u="none" strike="noStrike" cap="none" baseline="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pl" sz="2400" b="0" i="0" u="none" strike="noStrike" cap="none" baseline="0" dirty="0">
                <a:solidFill>
                  <a:srgbClr val="FFFB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python</a:t>
            </a:r>
            <a:r>
              <a:rPr lang="en-US" sz="2400" b="0" i="0" u="none" strike="noStrike" cap="none" baseline="0" dirty="0">
                <a:solidFill>
                  <a:srgbClr val="FFFB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3</a:t>
            </a:r>
            <a:r>
              <a:rPr lang="pl" sz="2400" b="0" i="0" u="none" strike="noStrike" cap="none" baseline="0" dirty="0">
                <a:solidFill>
                  <a:srgbClr val="FFFB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party</a:t>
            </a:r>
            <a:r>
              <a:rPr lang="en-US" sz="2400" b="0" i="0" u="none" strike="noStrike" cap="none" baseline="0" dirty="0">
                <a:solidFill>
                  <a:srgbClr val="FFFB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0</a:t>
            </a:r>
            <a:r>
              <a:rPr lang="pl" sz="2400" b="0" i="0" u="none" strike="noStrike" cap="none" baseline="0" dirty="0">
                <a:solidFill>
                  <a:srgbClr val="FFFB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.py</a:t>
            </a:r>
            <a:endParaRPr lang="pl" sz="2400" u="none" strike="noStrike" cap="none" dirty="0">
              <a:solidFill>
                <a:srgbClr val="FFFB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endParaRPr lang="pl" sz="2400" dirty="0">
              <a:solidFill>
                <a:srgbClr val="FFFB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endParaRPr lang="pl" sz="2400" u="none" strike="noStrike" cap="none" dirty="0">
              <a:solidFill>
                <a:srgbClr val="FFFB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endParaRPr lang="pl" sz="2400" u="none" strike="noStrike" cap="none" dirty="0">
              <a:solidFill>
                <a:srgbClr val="FFFB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</p:spTree>
    <p:extLst>
      <p:ext uri="{BB962C8B-B14F-4D97-AF65-F5344CB8AC3E}">
        <p14:creationId xmlns:p14="http://schemas.microsoft.com/office/powerpoint/2010/main" val="16834412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/>
          <p:nvPr/>
        </p:nvSpPr>
        <p:spPr>
          <a:xfrm>
            <a:off x="5923720" y="2623716"/>
            <a:ext cx="2385393" cy="1543050"/>
          </a:xfrm>
          <a:prstGeom prst="rect">
            <a:avLst/>
          </a:prstGeom>
          <a:noFill/>
          <a:ln w="50800" cap="flat" cmpd="sng">
            <a:solidFill>
              <a:srgbClr val="00F9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21050" tIns="21050" rIns="21050" bIns="210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pl" sz="2500" b="0" i="0" u="none" baseline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endParaRPr lang="pl" sz="2500" u="none" strike="noStrike" cap="none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374" name="Shape 374"/>
          <p:cNvSpPr/>
          <p:nvPr/>
        </p:nvSpPr>
        <p:spPr>
          <a:xfrm>
            <a:off x="6629400" y="2824557"/>
            <a:ext cx="1371090" cy="489857"/>
          </a:xfrm>
          <a:prstGeom prst="rect">
            <a:avLst/>
          </a:prstGeom>
          <a:solidFill>
            <a:srgbClr val="FFFB00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pl" sz="2900" b="0" i="0" u="none" baseline="0">
                <a:latin typeface="Arial" charset="0"/>
                <a:ea typeface="Arial" charset="0"/>
                <a:cs typeface="Arial" charset="0"/>
                <a:sym typeface="Cabin"/>
              </a:rPr>
              <a:t> 0</a:t>
            </a:r>
            <a:endParaRPr lang="pl" sz="2900" u="none" strike="noStrike" cap="none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375" name="Shape 375"/>
          <p:cNvSpPr/>
          <p:nvPr/>
        </p:nvSpPr>
        <p:spPr>
          <a:xfrm>
            <a:off x="6202017" y="3441777"/>
            <a:ext cx="1798473" cy="489857"/>
          </a:xfrm>
          <a:prstGeom prst="rect">
            <a:avLst/>
          </a:prstGeom>
          <a:solidFill>
            <a:srgbClr val="00F900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pl" sz="2400" b="0" i="0" u="none" baseline="0"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pl" sz="2400" b="0" i="0" u="none" strike="noStrike" cap="none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party()</a:t>
            </a:r>
          </a:p>
        </p:txBody>
      </p:sp>
      <p:sp>
        <p:nvSpPr>
          <p:cNvPr id="380" name="Shape 380"/>
          <p:cNvSpPr/>
          <p:nvPr/>
        </p:nvSpPr>
        <p:spPr>
          <a:xfrm>
            <a:off x="5171262" y="2503402"/>
            <a:ext cx="544200" cy="830677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pl" sz="2300" b="0" i="0" u="none" baseline="0">
                <a:solidFill>
                  <a:srgbClr val="FF93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endParaRPr lang="pl" sz="2300" u="none" strike="noStrike" cap="none" dirty="0">
              <a:solidFill>
                <a:schemeClr val="bg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11" name="Shape 380"/>
          <p:cNvSpPr/>
          <p:nvPr/>
        </p:nvSpPr>
        <p:spPr>
          <a:xfrm>
            <a:off x="6131935" y="2856028"/>
            <a:ext cx="382604" cy="350617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pl" sz="2300" b="0" i="0" u="none" baseline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</a:t>
            </a:r>
            <a:endParaRPr lang="pl" sz="2300" u="none" strike="noStrike" cap="none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10" name="Shape 371">
            <a:extLst>
              <a:ext uri="{FF2B5EF4-FFF2-40B4-BE49-F238E27FC236}">
                <a16:creationId xmlns:a16="http://schemas.microsoft.com/office/drawing/2014/main" id="{CEE17DC0-BE9E-4E36-9C1D-7EF6FD60C15A}"/>
              </a:ext>
            </a:extLst>
          </p:cNvPr>
          <p:cNvSpPr/>
          <p:nvPr/>
        </p:nvSpPr>
        <p:spPr>
          <a:xfrm>
            <a:off x="718448" y="480061"/>
            <a:ext cx="4299225" cy="4359028"/>
          </a:xfrm>
          <a:prstGeom prst="rect">
            <a:avLst/>
          </a:prstGeom>
          <a:noFill/>
          <a:ln w="12700" cap="flat" cmpd="sng">
            <a:solidFill>
              <a:srgbClr val="FFFB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DFF"/>
              </a:buClr>
              <a:buSzPct val="25000"/>
              <a:buFont typeface="Cabin"/>
              <a:buNone/>
            </a:pPr>
            <a:r>
              <a:rPr lang="pl" sz="2300" b="0" i="0" u="none" strike="noStrike" cap="none" baseline="0" dirty="0">
                <a:solidFill>
                  <a:srgbClr val="00FD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class PartyAnimal: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-US" sz="2300" b="0" i="0" u="none" strike="noStrike" cap="none" baseline="0" dirty="0">
                <a:solidFill>
                  <a:srgbClr val="FFFB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  </a:t>
            </a:r>
            <a:r>
              <a:rPr lang="pl" sz="2300" b="0" i="0" u="none" strike="noStrike" cap="none" baseline="0" dirty="0">
                <a:solidFill>
                  <a:srgbClr val="FFFB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 = 0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2300" u="none" strike="noStrike" cap="none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pl" sz="2300" b="0" i="0" u="none" strike="noStrike" cap="none" baseline="0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-US" sz="2300" b="0" i="0" u="none" strike="noStrike" cap="none" baseline="0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 </a:t>
            </a:r>
            <a:r>
              <a:rPr lang="pl" sz="2300" b="0" i="0" u="none" strike="noStrike" cap="none" baseline="0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def party(</a:t>
            </a:r>
            <a:r>
              <a:rPr lang="pl" sz="2300" b="0" i="0" u="none" strike="noStrike" cap="none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self</a:t>
            </a:r>
            <a:r>
              <a:rPr lang="pl" sz="2300" b="0" i="0" u="none" strike="noStrike" cap="none" baseline="0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) 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pl" sz="2300" b="0" i="0" u="none" strike="noStrike" cap="none" baseline="0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  </a:t>
            </a:r>
            <a:r>
              <a:rPr lang="en-US" sz="2300" b="0" i="0" u="none" strike="noStrike" cap="none" baseline="0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 </a:t>
            </a:r>
            <a:r>
              <a:rPr lang="pl" sz="2300" b="0" i="0" u="none" strike="noStrike" cap="none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self</a:t>
            </a:r>
            <a:r>
              <a:rPr lang="pl" sz="2300" b="0" i="0" u="none" strike="noStrike" cap="none" baseline="0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.</a:t>
            </a:r>
            <a:r>
              <a:rPr lang="pl" sz="2300" b="0" i="0" u="none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</a:t>
            </a:r>
            <a:r>
              <a:rPr lang="pl" sz="2300" b="0" i="0" u="none" strike="noStrike" cap="none" baseline="0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= </a:t>
            </a:r>
            <a:r>
              <a:rPr lang="pl" sz="2300" b="0" i="0" u="none" strike="noStrike" cap="none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self</a:t>
            </a:r>
            <a:r>
              <a:rPr lang="pl" sz="2300" b="0" i="0" u="none" strike="noStrike" cap="none" baseline="0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.</a:t>
            </a:r>
            <a:r>
              <a:rPr lang="pl" sz="2300" b="0" i="0" u="none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</a:t>
            </a:r>
            <a:r>
              <a:rPr lang="pl" sz="2300" b="0" i="0" u="none" strike="noStrike" cap="none" baseline="0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+ 1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pl" sz="2300" b="0" i="0" u="none" strike="noStrike" cap="none" baseline="0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  </a:t>
            </a:r>
            <a:r>
              <a:rPr lang="en-US" sz="2300" b="0" i="0" u="none" strike="noStrike" cap="none" baseline="0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 </a:t>
            </a:r>
            <a:r>
              <a:rPr lang="pl" sz="2300" b="0" i="0" u="none" strike="noStrike" cap="none" baseline="0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print("Jak na razie",</a:t>
            </a:r>
            <a:r>
              <a:rPr lang="en-US" sz="2300" b="0" i="0" u="none" strike="noStrike" cap="none" baseline="0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pl" sz="2300" b="0" i="0" u="none" strike="noStrike" cap="none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self</a:t>
            </a:r>
            <a:r>
              <a:rPr lang="pl" sz="2300" b="0" i="0" u="none" strike="noStrike" cap="none" baseline="0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.</a:t>
            </a:r>
            <a:r>
              <a:rPr lang="pl" sz="2300" b="0" i="0" u="none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</a:t>
            </a:r>
            <a:r>
              <a:rPr lang="pl" sz="2300" b="0" i="0" u="none" strike="noStrike" cap="none" baseline="0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)</a:t>
            </a:r>
            <a:endParaRPr lang="pl" sz="2300" u="none" strike="noStrike" cap="none" dirty="0">
              <a:solidFill>
                <a:srgbClr val="00F9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2300" u="none" strike="noStrike" cap="none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300"/>
              </a:buClr>
              <a:buSzPct val="25000"/>
              <a:buFont typeface="Cabin"/>
              <a:buNone/>
            </a:pPr>
            <a:r>
              <a:rPr lang="pl" sz="2300" b="0" i="0" u="none" strike="noStrike" cap="none" baseline="0" dirty="0">
                <a:solidFill>
                  <a:srgbClr val="FF93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an = PartyAnimal()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Font typeface="Cabin"/>
              <a:buNone/>
            </a:pPr>
            <a:endParaRPr sz="2300" u="none" strike="noStrike" cap="none" dirty="0">
              <a:solidFill>
                <a:srgbClr val="FF93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SzPct val="25000"/>
              <a:buFont typeface="Cabin"/>
              <a:buNone/>
            </a:pPr>
            <a:r>
              <a:rPr lang="pl" sz="2300" b="0" i="0" u="none" strike="noStrike" cap="none" baseline="0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an.party()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SzPct val="25000"/>
              <a:buFont typeface="Cabin"/>
              <a:buNone/>
            </a:pPr>
            <a:r>
              <a:rPr lang="pl" sz="2300" b="0" i="0" u="none" strike="noStrike" cap="none" baseline="0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an.party()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SzPct val="25000"/>
              <a:buFont typeface="Cabin"/>
              <a:buNone/>
            </a:pPr>
            <a:r>
              <a:rPr lang="pl" sz="2300" b="0" i="0" u="none" strike="noStrike" cap="none" baseline="0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an.party()</a:t>
            </a:r>
          </a:p>
        </p:txBody>
      </p:sp>
      <p:sp>
        <p:nvSpPr>
          <p:cNvPr id="13" name="Shape 356">
            <a:extLst>
              <a:ext uri="{FF2B5EF4-FFF2-40B4-BE49-F238E27FC236}">
                <a16:creationId xmlns:a16="http://schemas.microsoft.com/office/drawing/2014/main" id="{1EB64BF1-CE9F-41FC-AF79-35E50FA7C60E}"/>
              </a:ext>
            </a:extLst>
          </p:cNvPr>
          <p:cNvSpPr/>
          <p:nvPr/>
        </p:nvSpPr>
        <p:spPr>
          <a:xfrm>
            <a:off x="5763985" y="602403"/>
            <a:ext cx="3093688" cy="1293300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pl" sz="2300" b="0" i="0" u="none" strike="noStrike" cap="none" baseline="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$</a:t>
            </a:r>
            <a:r>
              <a:rPr lang="pl" sz="2400" b="0" i="0" u="none" strike="noStrike" cap="none" baseline="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pl" sz="2400" b="0" i="0" u="none" strike="noStrike" cap="none" baseline="0" dirty="0">
                <a:solidFill>
                  <a:srgbClr val="FFFB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python</a:t>
            </a:r>
            <a:r>
              <a:rPr lang="en-US" sz="2400" b="0" i="0" u="none" strike="noStrike" cap="none" baseline="0" dirty="0">
                <a:solidFill>
                  <a:srgbClr val="FFFB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3</a:t>
            </a:r>
            <a:r>
              <a:rPr lang="pl" sz="2400" b="0" i="0" u="none" strike="noStrike" cap="none" baseline="0" dirty="0">
                <a:solidFill>
                  <a:srgbClr val="FFFB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party</a:t>
            </a:r>
            <a:r>
              <a:rPr lang="en-US" sz="2400" b="0" i="0" u="none" strike="noStrike" cap="none" baseline="0" dirty="0">
                <a:solidFill>
                  <a:srgbClr val="FFFB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0</a:t>
            </a:r>
            <a:r>
              <a:rPr lang="pl" sz="2400" b="0" i="0" u="none" strike="noStrike" cap="none" baseline="0" dirty="0">
                <a:solidFill>
                  <a:srgbClr val="FFFB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.py</a:t>
            </a:r>
            <a:endParaRPr lang="pl" sz="2400" u="none" strike="noStrike" cap="none" dirty="0">
              <a:solidFill>
                <a:srgbClr val="FFFB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endParaRPr lang="pl" sz="2400" dirty="0">
              <a:solidFill>
                <a:srgbClr val="FFFB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endParaRPr lang="pl" sz="2400" u="none" strike="noStrike" cap="none" dirty="0">
              <a:solidFill>
                <a:srgbClr val="FFFB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endParaRPr lang="pl" sz="2400" u="none" strike="noStrike" cap="none" dirty="0">
              <a:solidFill>
                <a:srgbClr val="FFFB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</p:spTree>
    <p:extLst>
      <p:ext uri="{BB962C8B-B14F-4D97-AF65-F5344CB8AC3E}">
        <p14:creationId xmlns:p14="http://schemas.microsoft.com/office/powerpoint/2010/main" val="18325573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/>
          <p:nvPr/>
        </p:nvSpPr>
        <p:spPr>
          <a:xfrm>
            <a:off x="5923720" y="2623716"/>
            <a:ext cx="2385393" cy="1543050"/>
          </a:xfrm>
          <a:prstGeom prst="rect">
            <a:avLst/>
          </a:prstGeom>
          <a:noFill/>
          <a:ln w="50800" cap="flat" cmpd="sng">
            <a:solidFill>
              <a:srgbClr val="00F9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21050" tIns="21050" rIns="21050" bIns="210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pl" sz="2500" b="0" i="0" u="none" baseline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endParaRPr lang="pl" sz="2500" u="none" strike="noStrike" cap="none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374" name="Shape 374"/>
          <p:cNvSpPr/>
          <p:nvPr/>
        </p:nvSpPr>
        <p:spPr>
          <a:xfrm>
            <a:off x="6629400" y="2824557"/>
            <a:ext cx="1371090" cy="489857"/>
          </a:xfrm>
          <a:prstGeom prst="rect">
            <a:avLst/>
          </a:prstGeom>
          <a:solidFill>
            <a:srgbClr val="FFFB00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pl" sz="2900" b="0" i="0" u="none" baseline="0"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endParaRPr lang="pl" sz="2900" u="none" strike="noStrike" cap="none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375" name="Shape 375"/>
          <p:cNvSpPr/>
          <p:nvPr/>
        </p:nvSpPr>
        <p:spPr>
          <a:xfrm>
            <a:off x="6202017" y="3441777"/>
            <a:ext cx="1798473" cy="489857"/>
          </a:xfrm>
          <a:prstGeom prst="rect">
            <a:avLst/>
          </a:prstGeom>
          <a:solidFill>
            <a:srgbClr val="00F900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pl" sz="2400" b="0" i="0" u="none" baseline="0"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pl" sz="2400" b="0" i="0" u="none" strike="noStrike" cap="none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party()</a:t>
            </a:r>
          </a:p>
        </p:txBody>
      </p:sp>
      <p:sp>
        <p:nvSpPr>
          <p:cNvPr id="380" name="Shape 380"/>
          <p:cNvSpPr/>
          <p:nvPr/>
        </p:nvSpPr>
        <p:spPr>
          <a:xfrm>
            <a:off x="5171262" y="2503402"/>
            <a:ext cx="544200" cy="830677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pl" sz="2300" b="0" i="0" u="none" baseline="0">
                <a:solidFill>
                  <a:srgbClr val="FF93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an </a:t>
            </a:r>
            <a:r>
              <a:rPr lang="pl" sz="2300" b="0" i="0" u="none" strike="noStrike" cap="none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self</a:t>
            </a:r>
          </a:p>
        </p:txBody>
      </p:sp>
      <p:sp>
        <p:nvSpPr>
          <p:cNvPr id="11" name="Shape 380"/>
          <p:cNvSpPr/>
          <p:nvPr/>
        </p:nvSpPr>
        <p:spPr>
          <a:xfrm>
            <a:off x="6131935" y="2856028"/>
            <a:ext cx="382604" cy="350617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pl" sz="2300" b="0" i="0" u="none" baseline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</a:t>
            </a:r>
            <a:endParaRPr lang="pl" sz="2300" u="none" strike="noStrike" cap="none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12" name="Shape 356"/>
          <p:cNvSpPr/>
          <p:nvPr/>
        </p:nvSpPr>
        <p:spPr>
          <a:xfrm>
            <a:off x="5763985" y="602403"/>
            <a:ext cx="3093688" cy="1293300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pl" sz="2300" b="0" i="0" u="none" strike="noStrike" cap="none" baseline="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$</a:t>
            </a:r>
            <a:r>
              <a:rPr lang="pl" sz="2400" b="0" i="0" u="none" strike="noStrike" cap="none" baseline="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pl" sz="2400" b="0" i="0" u="none" strike="noStrike" cap="none" baseline="0" dirty="0">
                <a:solidFill>
                  <a:srgbClr val="FFFB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python</a:t>
            </a:r>
            <a:r>
              <a:rPr lang="en-US" sz="2400" b="0" i="0" u="none" strike="noStrike" cap="none" baseline="0" dirty="0">
                <a:solidFill>
                  <a:srgbClr val="FFFB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3</a:t>
            </a:r>
            <a:r>
              <a:rPr lang="pl" sz="2400" b="0" i="0" u="none" strike="noStrike" cap="none" baseline="0" dirty="0">
                <a:solidFill>
                  <a:srgbClr val="FFFB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party</a:t>
            </a:r>
            <a:r>
              <a:rPr lang="en-US" sz="2400" b="0" i="0" u="none" strike="noStrike" cap="none" baseline="0" dirty="0">
                <a:solidFill>
                  <a:srgbClr val="FFFB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0</a:t>
            </a:r>
            <a:r>
              <a:rPr lang="pl" sz="2400" b="0" i="0" u="none" strike="noStrike" cap="none" baseline="0" dirty="0">
                <a:solidFill>
                  <a:srgbClr val="FFFB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.py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pl" sz="2300" b="0" i="0" u="none" strike="noStrike" cap="none" baseline="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Jak na razie 1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pl" sz="2300" b="0" i="0" u="none" strike="noStrike" cap="none" baseline="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Jak na razie 2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pl" sz="2300" b="0" i="0" u="none" strike="noStrike" cap="none" baseline="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Jak na razie 3</a:t>
            </a:r>
          </a:p>
        </p:txBody>
      </p:sp>
      <p:sp>
        <p:nvSpPr>
          <p:cNvPr id="9" name="Shape 349"/>
          <p:cNvSpPr/>
          <p:nvPr/>
        </p:nvSpPr>
        <p:spPr>
          <a:xfrm>
            <a:off x="4249970" y="4399078"/>
            <a:ext cx="2750238" cy="371969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DFF"/>
              </a:buClr>
              <a:buSzPct val="25000"/>
              <a:buFont typeface="Cabin"/>
              <a:buNone/>
            </a:pPr>
            <a:r>
              <a:rPr lang="pl" sz="2000" b="0" i="0" u="none" strike="noStrike" cap="none" baseline="0">
                <a:solidFill>
                  <a:srgbClr val="00FD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PartyAnimal</a:t>
            </a:r>
            <a:r>
              <a:rPr lang="pl" sz="2000" b="0" i="0" u="none" strike="noStrike" cap="none" baseline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.</a:t>
            </a:r>
            <a:r>
              <a:rPr lang="pl" sz="2000" b="0" i="0" u="none" strike="noStrike" cap="none" baseline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party</a:t>
            </a:r>
            <a:r>
              <a:rPr lang="pl" sz="2000" b="0" i="0" u="none" strike="noStrike" cap="none" baseline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(</a:t>
            </a:r>
            <a:r>
              <a:rPr lang="pl" sz="2000" b="0" i="0" u="none" strike="noStrike" cap="none" baseline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an</a:t>
            </a:r>
            <a:r>
              <a:rPr lang="pl" sz="2000" b="0" i="0" u="none" strike="noStrike" cap="none" baseline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)</a:t>
            </a:r>
          </a:p>
        </p:txBody>
      </p:sp>
      <p:sp>
        <p:nvSpPr>
          <p:cNvPr id="13" name="Shape 371">
            <a:extLst>
              <a:ext uri="{FF2B5EF4-FFF2-40B4-BE49-F238E27FC236}">
                <a16:creationId xmlns:a16="http://schemas.microsoft.com/office/drawing/2014/main" id="{724023B0-E30C-43D0-B8B6-A714A89CB037}"/>
              </a:ext>
            </a:extLst>
          </p:cNvPr>
          <p:cNvSpPr/>
          <p:nvPr/>
        </p:nvSpPr>
        <p:spPr>
          <a:xfrm>
            <a:off x="718448" y="480061"/>
            <a:ext cx="4299225" cy="4359028"/>
          </a:xfrm>
          <a:prstGeom prst="rect">
            <a:avLst/>
          </a:prstGeom>
          <a:noFill/>
          <a:ln w="12700" cap="flat" cmpd="sng">
            <a:solidFill>
              <a:srgbClr val="FFFB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DFF"/>
              </a:buClr>
              <a:buSzPct val="25000"/>
              <a:buFont typeface="Cabin"/>
              <a:buNone/>
            </a:pPr>
            <a:r>
              <a:rPr lang="pl" sz="2300" b="0" i="0" u="none" strike="noStrike" cap="none" baseline="0" dirty="0">
                <a:solidFill>
                  <a:srgbClr val="00FD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class PartyAnimal: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-US" sz="2300" b="0" i="0" u="none" strike="noStrike" cap="none" baseline="0" dirty="0">
                <a:solidFill>
                  <a:srgbClr val="FFFB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  </a:t>
            </a:r>
            <a:r>
              <a:rPr lang="pl" sz="2300" b="0" i="0" u="none" strike="noStrike" cap="none" baseline="0" dirty="0">
                <a:solidFill>
                  <a:srgbClr val="FFFB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 = 0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2300" u="none" strike="noStrike" cap="none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pl" sz="2300" b="0" i="0" u="none" strike="noStrike" cap="none" baseline="0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-US" sz="2300" b="0" i="0" u="none" strike="noStrike" cap="none" baseline="0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 </a:t>
            </a:r>
            <a:r>
              <a:rPr lang="pl" sz="2300" b="0" i="0" u="none" strike="noStrike" cap="none" baseline="0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def party(</a:t>
            </a:r>
            <a:r>
              <a:rPr lang="pl" sz="2300" b="0" i="0" u="none" strike="noStrike" cap="none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self</a:t>
            </a:r>
            <a:r>
              <a:rPr lang="pl" sz="2300" b="0" i="0" u="none" strike="noStrike" cap="none" baseline="0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) 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pl" sz="2300" b="0" i="0" u="none" strike="noStrike" cap="none" baseline="0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  </a:t>
            </a:r>
            <a:r>
              <a:rPr lang="en-US" sz="2300" b="0" i="0" u="none" strike="noStrike" cap="none" baseline="0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 </a:t>
            </a:r>
            <a:r>
              <a:rPr lang="pl" sz="2300" b="0" i="0" u="none" strike="noStrike" cap="none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self</a:t>
            </a:r>
            <a:r>
              <a:rPr lang="pl" sz="2300" b="0" i="0" u="none" strike="noStrike" cap="none" baseline="0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.</a:t>
            </a:r>
            <a:r>
              <a:rPr lang="pl" sz="2300" b="0" i="0" u="none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</a:t>
            </a:r>
            <a:r>
              <a:rPr lang="pl" sz="2300" b="0" i="0" u="none" strike="noStrike" cap="none" baseline="0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= </a:t>
            </a:r>
            <a:r>
              <a:rPr lang="pl" sz="2300" b="0" i="0" u="none" strike="noStrike" cap="none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self</a:t>
            </a:r>
            <a:r>
              <a:rPr lang="pl" sz="2300" b="0" i="0" u="none" strike="noStrike" cap="none" baseline="0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.</a:t>
            </a:r>
            <a:r>
              <a:rPr lang="pl" sz="2300" b="0" i="0" u="none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</a:t>
            </a:r>
            <a:r>
              <a:rPr lang="pl" sz="2300" b="0" i="0" u="none" strike="noStrike" cap="none" baseline="0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+ 1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pl" sz="2300" b="0" i="0" u="none" strike="noStrike" cap="none" baseline="0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  </a:t>
            </a:r>
            <a:r>
              <a:rPr lang="en-US" sz="2300" b="0" i="0" u="none" strike="noStrike" cap="none" baseline="0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 </a:t>
            </a:r>
            <a:r>
              <a:rPr lang="pl" sz="2300" b="0" i="0" u="none" strike="noStrike" cap="none" baseline="0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print("Jak na razie",</a:t>
            </a:r>
            <a:r>
              <a:rPr lang="en-US" sz="2300" b="0" i="0" u="none" strike="noStrike" cap="none" baseline="0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pl" sz="2300" b="0" i="0" u="none" strike="noStrike" cap="none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self</a:t>
            </a:r>
            <a:r>
              <a:rPr lang="pl" sz="2300" b="0" i="0" u="none" strike="noStrike" cap="none" baseline="0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.</a:t>
            </a:r>
            <a:r>
              <a:rPr lang="pl" sz="2300" b="0" i="0" u="none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</a:t>
            </a:r>
            <a:r>
              <a:rPr lang="pl" sz="2300" b="0" i="0" u="none" strike="noStrike" cap="none" baseline="0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)</a:t>
            </a:r>
            <a:endParaRPr lang="pl" sz="2300" u="none" strike="noStrike" cap="none" dirty="0">
              <a:solidFill>
                <a:srgbClr val="00F9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2300" u="none" strike="noStrike" cap="none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300"/>
              </a:buClr>
              <a:buSzPct val="25000"/>
              <a:buFont typeface="Cabin"/>
              <a:buNone/>
            </a:pPr>
            <a:r>
              <a:rPr lang="pl" sz="2300" b="0" i="0" u="none" strike="noStrike" cap="none" baseline="0" dirty="0">
                <a:solidFill>
                  <a:srgbClr val="FF93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an = PartyAnimal()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Font typeface="Cabin"/>
              <a:buNone/>
            </a:pPr>
            <a:endParaRPr sz="2300" u="none" strike="noStrike" cap="none" dirty="0">
              <a:solidFill>
                <a:srgbClr val="FF93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SzPct val="25000"/>
              <a:buFont typeface="Cabin"/>
              <a:buNone/>
            </a:pPr>
            <a:r>
              <a:rPr lang="pl" sz="2300" b="0" i="0" u="none" strike="noStrike" cap="none" baseline="0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an.party()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SzPct val="25000"/>
              <a:buFont typeface="Cabin"/>
              <a:buNone/>
            </a:pPr>
            <a:r>
              <a:rPr lang="pl" sz="2300" b="0" i="0" u="none" strike="noStrike" cap="none" baseline="0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an.party()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SzPct val="25000"/>
              <a:buFont typeface="Cabin"/>
              <a:buNone/>
            </a:pPr>
            <a:r>
              <a:rPr lang="pl" sz="2300" b="0" i="0" u="none" strike="noStrike" cap="none" baseline="0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an.party()</a:t>
            </a:r>
          </a:p>
        </p:txBody>
      </p:sp>
    </p:spTree>
    <p:extLst>
      <p:ext uri="{BB962C8B-B14F-4D97-AF65-F5344CB8AC3E}">
        <p14:creationId xmlns:p14="http://schemas.microsoft.com/office/powerpoint/2010/main" val="8885511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Cabin"/>
              <a:buNone/>
            </a:pPr>
            <a:r>
              <a:rPr lang="pl" sz="4700" b="0" i="0" u="none" strike="noStrike" cap="none" baseline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Zabawa z dir() i type()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 txBox="1">
            <a:spLocks noGrp="1"/>
          </p:cNvSpPr>
          <p:nvPr>
            <p:ph type="title"/>
          </p:nvPr>
        </p:nvSpPr>
        <p:spPr>
          <a:xfrm>
            <a:off x="0" y="428625"/>
            <a:ext cx="9144000" cy="1000069"/>
          </a:xfrm>
          <a:prstGeom prst="rect">
            <a:avLst/>
          </a:prstGeom>
          <a:noFill/>
          <a:ln>
            <a:noFill/>
          </a:ln>
        </p:spPr>
        <p:txBody>
          <a:bodyPr lIns="15775" tIns="15775" rIns="15775" bIns="157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25000"/>
              <a:buFont typeface="Cabin"/>
              <a:buNone/>
            </a:pPr>
            <a:r>
              <a:rPr lang="pl" sz="4100" b="0" i="0" u="none" strike="noStrike" cap="none" baseline="0" dirty="0">
                <a:solidFill>
                  <a:srgbClr val="FFD966"/>
                </a:solidFill>
                <a:sym typeface="Cabin"/>
              </a:rPr>
              <a:t>Sprawdzanie możliwości dla kujonów</a:t>
            </a:r>
          </a:p>
        </p:txBody>
      </p:sp>
      <p:sp>
        <p:nvSpPr>
          <p:cNvPr id="400" name="Shape 400"/>
          <p:cNvSpPr txBox="1">
            <a:spLocks noGrp="1"/>
          </p:cNvSpPr>
          <p:nvPr>
            <p:ph type="body" idx="1"/>
          </p:nvPr>
        </p:nvSpPr>
        <p:spPr>
          <a:xfrm>
            <a:off x="650081" y="1464469"/>
            <a:ext cx="4377619" cy="3207599"/>
          </a:xfrm>
          <a:prstGeom prst="rect">
            <a:avLst/>
          </a:prstGeom>
          <a:noFill/>
          <a:ln>
            <a:noFill/>
          </a:ln>
        </p:spPr>
        <p:txBody>
          <a:bodyPr lIns="15775" tIns="15775" rIns="15775" bIns="15775" anchor="ctr" anchorCtr="0">
            <a:noAutofit/>
          </a:bodyPr>
          <a:lstStyle/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bin"/>
            </a:pPr>
            <a:r>
              <a:rPr lang="pl" sz="2000" b="0" i="0" u="none" strike="noStrike" cap="none" baseline="0" dirty="0">
                <a:solidFill>
                  <a:srgbClr val="DE6A10"/>
                </a:solidFill>
                <a:sym typeface="Cabin"/>
              </a:rPr>
              <a:t>dir()</a:t>
            </a:r>
            <a:r>
              <a:rPr lang="pl" sz="2000" b="0" i="0" u="none" strike="noStrike" cap="none" baseline="0" dirty="0">
                <a:solidFill>
                  <a:srgbClr val="FFFFFF"/>
                </a:solidFill>
                <a:sym typeface="Cabin"/>
              </a:rPr>
              <a:t> wyświetla listę możliwości</a:t>
            </a:r>
          </a:p>
          <a:p>
            <a:pPr marL="457200" marR="0" lvl="0" indent="-35560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00FDFF"/>
              </a:buClr>
              <a:buSzPct val="100000"/>
              <a:buFont typeface="Cabin"/>
            </a:pPr>
            <a:r>
              <a:rPr lang="pl" sz="2000" b="0" i="0" u="none" strike="noStrike" cap="none" baseline="0" dirty="0">
                <a:solidFill>
                  <a:srgbClr val="00FDFF"/>
                </a:solidFill>
                <a:sym typeface="Cabin"/>
              </a:rPr>
              <a:t>Zignoruj te z podkreślnikami, używa ich tylko Python</a:t>
            </a:r>
          </a:p>
          <a:p>
            <a:pPr marL="457200" marR="0" lvl="0" indent="-35560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00F900"/>
              </a:buClr>
              <a:buSzPct val="100000"/>
              <a:buFont typeface="Cabin"/>
            </a:pPr>
            <a:r>
              <a:rPr lang="pl" sz="2000" b="0" i="0" u="none" strike="noStrike" cap="none" baseline="0" dirty="0">
                <a:solidFill>
                  <a:srgbClr val="00F900"/>
                </a:solidFill>
                <a:sym typeface="Cabin"/>
              </a:rPr>
              <a:t>Cała reszta to działania, jakie może wykonać obiekt</a:t>
            </a:r>
          </a:p>
          <a:p>
            <a:pPr marL="457200" marR="0" lvl="0" indent="-35560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bin"/>
            </a:pPr>
            <a:r>
              <a:rPr lang="pl" sz="2000" b="0" i="0" u="none" strike="noStrike" cap="none" baseline="0" dirty="0">
                <a:solidFill>
                  <a:srgbClr val="FFFFFF"/>
                </a:solidFill>
                <a:sym typeface="Cabin"/>
              </a:rPr>
              <a:t>Podobnie jak type() mówi nam *coś o* zmiennej</a:t>
            </a:r>
          </a:p>
        </p:txBody>
      </p:sp>
      <p:sp>
        <p:nvSpPr>
          <p:cNvPr id="401" name="Shape 401"/>
          <p:cNvSpPr/>
          <p:nvPr/>
        </p:nvSpPr>
        <p:spPr>
          <a:xfrm>
            <a:off x="5086830" y="1490114"/>
            <a:ext cx="3944834" cy="3181954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r>
              <a:rPr lang="pl" sz="1600" b="0" i="0" u="none" strike="noStrike" cap="none" baseline="0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&gt;&gt;&gt; </a:t>
            </a:r>
            <a:r>
              <a:rPr lang="pl" sz="1600" b="0" i="0" u="none" strike="noStrike" cap="none" baseline="0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y = list()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r>
              <a:rPr lang="pl" sz="1600" b="0" i="0" u="none" strike="noStrike" cap="none" baseline="0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&gt;&gt;&gt;</a:t>
            </a:r>
            <a:r>
              <a:rPr lang="pl" sz="1600" b="0" i="0" u="none" strike="noStrike" cap="none" baseline="0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type(y)</a:t>
            </a:r>
            <a:endParaRPr lang="pl" sz="1600" i="0" u="none" strike="noStrike" cap="none" dirty="0">
              <a:solidFill>
                <a:srgbClr val="FFFB00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r>
              <a:rPr lang="pl" sz="1600" b="0" i="0" u="none" strike="noStrike" cap="none" baseline="0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&lt;class 'list'&gt;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r>
              <a:rPr lang="pl" sz="1600" b="0" i="0" u="none" strike="noStrike" cap="none" baseline="0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&gt;&gt;&gt; </a:t>
            </a:r>
            <a:r>
              <a:rPr lang="pl" sz="1600" b="0" i="0" u="none" strike="noStrike" cap="none" baseline="0" dirty="0">
                <a:solidFill>
                  <a:srgbClr val="DE6A10"/>
                </a:solidFill>
                <a:latin typeface="Courier"/>
                <a:ea typeface="Courier New"/>
                <a:cs typeface="Courier"/>
                <a:sym typeface="Courier New"/>
              </a:rPr>
              <a:t>dir(y)</a:t>
            </a:r>
            <a:endParaRPr lang="pl" sz="1600" i="0" u="none" strike="noStrike" cap="none" dirty="0">
              <a:solidFill>
                <a:srgbClr val="DE6A10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algn="l" rtl="0">
              <a:buClr>
                <a:srgbClr val="FFFFFF"/>
              </a:buClr>
            </a:pPr>
            <a:r>
              <a:rPr lang="pl" sz="1600" b="0" i="0" u="none" baseline="0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[</a:t>
            </a:r>
            <a:r>
              <a:rPr lang="en-US" sz="1600" b="0" i="0" u="none" baseline="0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(...), </a:t>
            </a:r>
            <a:r>
              <a:rPr lang="pl" sz="1600" b="0" i="0" u="none" baseline="0" dirty="0">
                <a:solidFill>
                  <a:srgbClr val="00FDFF"/>
                </a:solidFill>
                <a:latin typeface="Courier"/>
                <a:ea typeface="Courier New"/>
                <a:cs typeface="Courier"/>
                <a:sym typeface="Courier New"/>
              </a:rPr>
              <a:t>'__add__', '__class__', '__contains__', '__delattr__', '__delitem__', '__delslice__', '__doc__', … '__setitem__', '__setslice__', '__str__', </a:t>
            </a:r>
            <a:r>
              <a:rPr lang="pl" sz="1600" b="0" i="0" u="none" baseline="0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'append', 'clear', 'copy', 'count', 'extend', 'index', 'insert', 'pop', 'remove', 'reverse', 'sort'</a:t>
            </a:r>
            <a:r>
              <a:rPr lang="pl" sz="1600" b="0" i="0" u="none" baseline="0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]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r>
              <a:rPr lang="pl" sz="1600" b="0" i="0" u="none" strike="noStrike" cap="none" baseline="0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&gt;&gt;&gt; </a:t>
            </a:r>
            <a:endParaRPr lang="pl"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/>
          <p:nvPr/>
        </p:nvSpPr>
        <p:spPr>
          <a:xfrm>
            <a:off x="261491" y="489932"/>
            <a:ext cx="4761824" cy="3566099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pl" sz="1800" b="0" i="0" u="none" strike="noStrike" cap="none" baseline="0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class PartyAnimal: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pl" sz="1800" b="0" i="0" u="none" strike="noStrike" cap="none" baseline="0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x = 0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18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pl" sz="1800" b="0" i="0" u="none" strike="noStrike" cap="none" baseline="0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def party(self) 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pl" sz="1800" b="0" i="0" u="none" strike="noStrike" cap="none" baseline="0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  self.x = self.x + 1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pl" sz="1800" b="0" i="0" u="none" strike="noStrike" cap="none" baseline="0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  print("Jak na razie",</a:t>
            </a:r>
            <a:r>
              <a:rPr lang="en-US" sz="1800" b="0" i="0" u="none" strike="noStrike" cap="none" baseline="0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</a:t>
            </a:r>
            <a:r>
              <a:rPr lang="pl" sz="1800" b="0" i="0" u="none" strike="noStrike" cap="none" baseline="0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self.x)</a:t>
            </a:r>
            <a:endParaRPr lang="pl" sz="18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18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pl" sz="1800" b="0" i="0" u="none" strike="noStrike" cap="none" baseline="0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an = PartyAnimal()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18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pl" sz="1800" b="0" i="0" u="none" strike="noStrike" cap="none" baseline="0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print("Type", type(an))</a:t>
            </a:r>
            <a:endParaRPr lang="pl" sz="1800" i="0" u="none" strike="noStrike" cap="none" dirty="0">
              <a:solidFill>
                <a:srgbClr val="00F900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SzPct val="25000"/>
              <a:buFont typeface="Cabin"/>
              <a:buNone/>
            </a:pPr>
            <a:r>
              <a:rPr lang="pl" sz="1800" b="0" i="0" u="none" strike="noStrike" cap="none" baseline="0" dirty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print("Dir ", dir(an))</a:t>
            </a:r>
            <a:endParaRPr lang="en-US" sz="1800" b="0" i="0" u="none" strike="noStrike" cap="none" baseline="0" dirty="0">
              <a:solidFill>
                <a:srgbClr val="FF40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SzPct val="25000"/>
              <a:buFont typeface="Cabin"/>
              <a:buNone/>
            </a:pPr>
            <a:r>
              <a:rPr lang="nb-NO" sz="1800" i="0" u="none" strike="noStrike" cap="none" dirty="0">
                <a:solidFill>
                  <a:schemeClr val="bg1"/>
                </a:solidFill>
                <a:latin typeface="Courier"/>
                <a:ea typeface="Courier New"/>
                <a:cs typeface="Courier"/>
                <a:sym typeface="Courier New"/>
              </a:rPr>
              <a:t>print("Type", type(an.x))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SzPct val="25000"/>
              <a:buFont typeface="Cabin"/>
              <a:buNone/>
            </a:pPr>
            <a:r>
              <a:rPr lang="nb-NO" sz="1800" i="0" u="none" strike="noStrike" cap="none" dirty="0">
                <a:solidFill>
                  <a:schemeClr val="bg1"/>
                </a:solidFill>
                <a:latin typeface="Courier"/>
                <a:ea typeface="Courier New"/>
                <a:cs typeface="Courier"/>
                <a:sym typeface="Courier New"/>
              </a:rPr>
              <a:t>print("Type", type(an.party))</a:t>
            </a:r>
            <a:endParaRPr lang="pl" sz="1800" i="0" u="none" strike="noStrike" cap="none" dirty="0">
              <a:solidFill>
                <a:schemeClr val="bg1"/>
              </a:solidFill>
              <a:latin typeface="Courier"/>
              <a:ea typeface="Courier New"/>
              <a:cs typeface="Courier"/>
              <a:sym typeface="Courier New"/>
            </a:endParaRPr>
          </a:p>
        </p:txBody>
      </p:sp>
      <p:sp>
        <p:nvSpPr>
          <p:cNvPr id="413" name="Shape 413"/>
          <p:cNvSpPr/>
          <p:nvPr/>
        </p:nvSpPr>
        <p:spPr>
          <a:xfrm>
            <a:off x="4449054" y="2721517"/>
            <a:ext cx="4464049" cy="1508700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pl" sz="1600" b="0" i="0" u="none" strike="noStrike" cap="none" baseline="0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$ </a:t>
            </a:r>
            <a:r>
              <a:rPr lang="pl" sz="1600" b="0" i="0" u="none" strike="noStrike" cap="none" baseline="0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python party3.py</a:t>
            </a:r>
            <a:endParaRPr lang="pl" sz="1600" i="0" u="none" strike="noStrike" cap="none" dirty="0">
              <a:solidFill>
                <a:srgbClr val="FFFB00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lvl="0" algn="l" rtl="0">
              <a:buClr>
                <a:srgbClr val="00F900"/>
              </a:buClr>
              <a:buSzPct val="25000"/>
            </a:pPr>
            <a:r>
              <a:rPr lang="pl" sz="1600" b="0" i="0" u="none" baseline="0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Type &lt;class '__main__.PartyAnimal'&gt;</a:t>
            </a:r>
            <a:endParaRPr lang="pl" sz="1600" dirty="0">
              <a:solidFill>
                <a:srgbClr val="00F900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lvl="0" algn="l" rtl="0">
              <a:buClr>
                <a:srgbClr val="00F900"/>
              </a:buClr>
              <a:buSzPct val="25000"/>
            </a:pPr>
            <a:r>
              <a:rPr lang="pl" sz="1600" b="0" i="0" u="none" baseline="0" dirty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Dir  ['__class__', </a:t>
            </a:r>
            <a:r>
              <a:rPr lang="pl" sz="1600" b="0" i="0" u="none" strike="noStrike" cap="none" baseline="0" dirty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... 'party', 'x']</a:t>
            </a:r>
            <a:endParaRPr lang="en-US" sz="1600" b="0" i="0" u="none" strike="noStrike" cap="none" baseline="0" dirty="0">
              <a:solidFill>
                <a:srgbClr val="FF40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lvl="0" algn="l" rtl="0">
              <a:buClr>
                <a:srgbClr val="00F900"/>
              </a:buClr>
              <a:buSzPct val="25000"/>
            </a:pPr>
            <a:r>
              <a:rPr lang="en-US" sz="1600" i="0" u="none" strike="noStrike" cap="none" dirty="0">
                <a:solidFill>
                  <a:schemeClr val="bg1"/>
                </a:solidFill>
                <a:latin typeface="Courier"/>
                <a:ea typeface="Courier New"/>
                <a:cs typeface="Courier"/>
                <a:sym typeface="Courier New"/>
              </a:rPr>
              <a:t>Type &lt;class 'int'&gt;</a:t>
            </a:r>
          </a:p>
          <a:p>
            <a:pPr lvl="0" algn="l" rtl="0">
              <a:buClr>
                <a:srgbClr val="00F900"/>
              </a:buClr>
              <a:buSzPct val="25000"/>
            </a:pPr>
            <a:r>
              <a:rPr lang="en-US" sz="1600" i="0" u="none" strike="noStrike" cap="none" dirty="0">
                <a:solidFill>
                  <a:schemeClr val="bg1"/>
                </a:solidFill>
                <a:latin typeface="Courier"/>
                <a:ea typeface="Courier New"/>
                <a:cs typeface="Courier"/>
                <a:sym typeface="Courier New"/>
              </a:rPr>
              <a:t>Type &lt;class 'method'&gt;</a:t>
            </a:r>
            <a:endParaRPr lang="pl" sz="1600" i="0" u="none" strike="noStrike" cap="none" dirty="0">
              <a:solidFill>
                <a:schemeClr val="bg1"/>
              </a:solidFill>
              <a:latin typeface="Courier"/>
              <a:ea typeface="Courier New"/>
              <a:cs typeface="Courier"/>
              <a:sym typeface="Courier New"/>
            </a:endParaRPr>
          </a:p>
        </p:txBody>
      </p:sp>
      <p:sp>
        <p:nvSpPr>
          <p:cNvPr id="414" name="Shape 414"/>
          <p:cNvSpPr/>
          <p:nvPr/>
        </p:nvSpPr>
        <p:spPr>
          <a:xfrm>
            <a:off x="5023315" y="903515"/>
            <a:ext cx="3485984" cy="920931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pl" sz="2200" b="0" i="0" u="none" strike="noStrike" cap="none" baseline="0" dirty="0">
                <a:solidFill>
                  <a:srgbClr val="FFFB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Możemy użyć </a:t>
            </a:r>
            <a:r>
              <a:rPr lang="pl" sz="2200" b="0" i="0" u="none" strike="noStrike" cap="none" baseline="0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dir</a:t>
            </a:r>
            <a:r>
              <a:rPr lang="pl" sz="2200" b="0" i="0" u="none" strike="noStrike" cap="none" baseline="0" dirty="0">
                <a:solidFill>
                  <a:srgbClr val="FFFB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(), żeby sprawdzić wszystkie "możliwości" naszej nowo utworzonej klasy.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 txBox="1">
            <a:spLocks noGrp="1"/>
          </p:cNvSpPr>
          <p:nvPr>
            <p:ph type="title"/>
          </p:nvPr>
        </p:nvSpPr>
        <p:spPr>
          <a:xfrm>
            <a:off x="172122" y="428625"/>
            <a:ext cx="8499591" cy="1000069"/>
          </a:xfrm>
          <a:prstGeom prst="rect">
            <a:avLst/>
          </a:prstGeom>
          <a:noFill/>
          <a:ln>
            <a:noFill/>
          </a:ln>
        </p:spPr>
        <p:txBody>
          <a:bodyPr lIns="15775" tIns="15775" rIns="15775" bIns="157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25000"/>
              <a:buFont typeface="Cabin"/>
              <a:buNone/>
            </a:pPr>
            <a:r>
              <a:rPr lang="pl" sz="4600" b="0" i="0" u="none" strike="noStrike" cap="none" baseline="0" dirty="0">
                <a:solidFill>
                  <a:srgbClr val="FFD966"/>
                </a:solidFill>
                <a:sym typeface="Cabin"/>
              </a:rPr>
              <a:t>Sprawdź dir() z </a:t>
            </a:r>
            <a:r>
              <a:rPr lang="pl-PL" sz="4600" b="0" i="0" u="none" strike="noStrike" cap="none" baseline="0" dirty="0">
                <a:solidFill>
                  <a:srgbClr val="FFD966"/>
                </a:solidFill>
                <a:sym typeface="Cabin"/>
              </a:rPr>
              <a:t>napisem</a:t>
            </a:r>
          </a:p>
        </p:txBody>
      </p:sp>
      <p:sp>
        <p:nvSpPr>
          <p:cNvPr id="407" name="Shape 407"/>
          <p:cNvSpPr/>
          <p:nvPr/>
        </p:nvSpPr>
        <p:spPr>
          <a:xfrm>
            <a:off x="472287" y="1400219"/>
            <a:ext cx="7913429" cy="3459864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r>
              <a:rPr lang="pl" sz="1600" b="0" i="0" u="none" strike="noStrike" cap="none" baseline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&gt;&gt;&gt;</a:t>
            </a:r>
            <a:r>
              <a:rPr lang="pl" sz="1600" b="0" i="0" u="none" strike="noStrike" cap="none" baseline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x = 'Hej tam'</a:t>
            </a:r>
            <a:endParaRPr lang="pl" sz="1600" i="0" u="none" strike="noStrike" cap="none" dirty="0">
              <a:solidFill>
                <a:srgbClr val="FFFB00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r>
              <a:rPr lang="pl" sz="1600" b="0" i="0" u="none" strike="noStrike" cap="none" baseline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&gt;&gt;&gt; </a:t>
            </a:r>
            <a:r>
              <a:rPr lang="pl" sz="1600" b="0" i="0" u="none" strike="noStrike" cap="none" baseline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dir(x)</a:t>
            </a:r>
            <a:endParaRPr lang="pl" sz="1600" i="0" u="none" strike="noStrike" cap="none" dirty="0">
              <a:solidFill>
                <a:srgbClr val="FFFB00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r>
              <a:rPr lang="pl" sz="1600" b="0" i="0" u="none" strike="noStrike" cap="none" baseline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['__add__', '__class__', '__contains__', '__delattr__', '__doc__', '__eq__', '__ge__', '__getattribute__', '__getitem__', '__getnewargs__', '__getslice__', '__gt__', '__hash__', '__init__', '__le__', '__len__', '__lt__', '__repr__', '__rmod__', '__rmul__', '__setattr__', '__str__', 'capitalize', 'center', 'count', 'decode', 'encode', 'endswith', 'expandtabs', 'find', 'index', 'isalnum', 'isalpha', 'isdigit', 'islower', 'isspace', 'istitle', 'isupper', 'join', 'ljust', 'lower', 'lstrip', 'partition', 'replace', 'rfind', 'rindex', 'rjust', 'rpartition', 'rsplit', 'rstrip', 'split', 'splitlines', 'startswith', 'strip', 'swapcase', 'title', 'translate', 'upper', 'zfill']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Cabin"/>
              <a:buNone/>
            </a:pPr>
            <a:r>
              <a:rPr lang="pl" sz="4700" b="0" i="0" u="none" strike="noStrike" cap="none" baseline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Cykl życia obiektu</a:t>
            </a:r>
          </a:p>
        </p:txBody>
      </p:sp>
      <p:sp>
        <p:nvSpPr>
          <p:cNvPr id="420" name="Shape 42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pl-PL" sz="2000" b="0" i="0" u="none" strike="noStrike" cap="none" baseline="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https://pl.wikipedia.org/wiki/Konstruktor_(programowanie_obiektowe)</a:t>
            </a:r>
            <a:endParaRPr lang="pl" sz="2000" b="0" i="0" u="none" strike="noStrike" cap="none" baseline="0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hape 4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Cabin"/>
              <a:buNone/>
            </a:pPr>
            <a:r>
              <a:rPr lang="pl" sz="4700" b="0" i="0" u="none" strike="noStrike" cap="none" baseline="0">
                <a:solidFill>
                  <a:srgbClr val="FFD966"/>
                </a:solidFill>
                <a:sym typeface="Cabin"/>
              </a:rPr>
              <a:t>Cykl życia obiektu</a:t>
            </a:r>
          </a:p>
        </p:txBody>
      </p:sp>
      <p:sp>
        <p:nvSpPr>
          <p:cNvPr id="426" name="Shape 42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rmAutofit fontScale="92500"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bin"/>
            </a:pPr>
            <a:r>
              <a:rPr lang="pl" sz="2400" b="0" i="0" u="none" strike="noStrike" cap="none" baseline="0" dirty="0">
                <a:solidFill>
                  <a:srgbClr val="FFFFFF"/>
                </a:solidFill>
                <a:sym typeface="Cabin"/>
              </a:rPr>
              <a:t>Obiekty są tworzone, używane i porzucane</a:t>
            </a:r>
          </a:p>
          <a:p>
            <a:pPr marL="457200" marR="0" lvl="0" indent="-3810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bin"/>
            </a:pPr>
            <a:r>
              <a:rPr lang="pl" sz="2400" b="0" i="0" u="none" strike="noStrike" cap="none" baseline="0" dirty="0">
                <a:solidFill>
                  <a:srgbClr val="FFFFFF"/>
                </a:solidFill>
                <a:sym typeface="Cabin"/>
              </a:rPr>
              <a:t>Mamy specjalne bloki kodu (metody), które wywołujemy:</a:t>
            </a:r>
          </a:p>
          <a:p>
            <a:pPr marL="533400" marR="0" lvl="1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</a:pPr>
            <a:r>
              <a:rPr lang="pl" sz="2400" b="0" i="0" u="none" strike="noStrike" cap="none" baseline="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-  w momencie tworzenia (konstruktor)</a:t>
            </a:r>
          </a:p>
          <a:p>
            <a:pPr marL="533400" marR="0" lvl="1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</a:pPr>
            <a:r>
              <a:rPr lang="pl" sz="2400" b="0" i="0" u="none" strike="noStrike" cap="none" baseline="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-  w momencie niszczenia (destruktor)</a:t>
            </a:r>
          </a:p>
          <a:p>
            <a:pPr marL="457200" marR="0" lvl="0" indent="-3810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bin"/>
            </a:pPr>
            <a:r>
              <a:rPr lang="pl" sz="2400" b="0" i="0" u="none" strike="noStrike" cap="none" baseline="0" dirty="0">
                <a:solidFill>
                  <a:srgbClr val="FFFFFF"/>
                </a:solidFill>
                <a:sym typeface="Cabin"/>
              </a:rPr>
              <a:t>Konstruktory są używane bardzo często </a:t>
            </a:r>
          </a:p>
          <a:p>
            <a:pPr marL="457200" marR="0" lvl="0" indent="-3810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bin"/>
            </a:pPr>
            <a:r>
              <a:rPr lang="pl" sz="2400" b="0" i="0" u="none" strike="noStrike" cap="none" baseline="0" dirty="0">
                <a:solidFill>
                  <a:srgbClr val="FFFFFF"/>
                </a:solidFill>
                <a:sym typeface="Cabin"/>
              </a:rPr>
              <a:t>Destruktorów używa się rzadko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Cabin"/>
              <a:buNone/>
            </a:pPr>
            <a:r>
              <a:rPr lang="pl" sz="4700" b="0" i="0" u="none" strike="noStrike" cap="none" baseline="0">
                <a:solidFill>
                  <a:srgbClr val="FFD966"/>
                </a:solidFill>
                <a:sym typeface="Cabin"/>
              </a:rPr>
              <a:t>Konstruktor</a:t>
            </a:r>
          </a:p>
        </p:txBody>
      </p:sp>
      <p:sp>
        <p:nvSpPr>
          <p:cNvPr id="432" name="Shape 432"/>
          <p:cNvSpPr txBox="1">
            <a:spLocks noGrp="1"/>
          </p:cNvSpPr>
          <p:nvPr>
            <p:ph type="body" idx="1"/>
          </p:nvPr>
        </p:nvSpPr>
        <p:spPr>
          <a:xfrm>
            <a:off x="650081" y="1648019"/>
            <a:ext cx="7836750" cy="3024049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t" anchorCtr="0">
            <a:noAutofit/>
          </a:bodyPr>
          <a:lstStyle/>
          <a:p>
            <a:pPr marL="3175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73913"/>
              <a:buNone/>
            </a:pPr>
            <a:r>
              <a:rPr lang="pl" sz="2300" b="0" i="0" u="none" strike="noStrike" cap="none" baseline="0" dirty="0">
                <a:solidFill>
                  <a:srgbClr val="FFFFFF"/>
                </a:solidFill>
                <a:sym typeface="Cabin"/>
              </a:rPr>
              <a:t>Głównym celem konstruktora jest poprawne ustawienie wartości początkowych niektórych zmiennych w chwili tworzenia obiektu.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064" y="497376"/>
            <a:ext cx="5871106" cy="41473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97029" y="4759748"/>
            <a:ext cx="43011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pl" b="0" i="0" u="none" baseline="0">
                <a:solidFill>
                  <a:srgbClr val="FFFF00"/>
                </a:solidFill>
              </a:rPr>
              <a:t>https://docs.python.org/3/tutorial/datastructures.html</a:t>
            </a:r>
            <a:endParaRPr lang="pl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Shape 437"/>
          <p:cNvSpPr/>
          <p:nvPr/>
        </p:nvSpPr>
        <p:spPr>
          <a:xfrm>
            <a:off x="713014" y="452582"/>
            <a:ext cx="4289292" cy="4355016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algn="l" rtl="0"/>
            <a:r>
              <a:rPr lang="pl" b="0" i="0" u="none" baseline="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class PartyAnimal:</a:t>
            </a:r>
          </a:p>
          <a:p>
            <a:pPr algn="l" rtl="0"/>
            <a:r>
              <a:rPr lang="pl" b="0" i="0" u="none" baseline="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x = 0</a:t>
            </a:r>
          </a:p>
          <a:p>
            <a:endParaRPr lang="pl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pPr algn="l" rtl="0"/>
            <a:r>
              <a:rPr lang="pl" b="0" i="0" u="none" baseline="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def __init__(self):</a:t>
            </a:r>
          </a:p>
          <a:p>
            <a:pPr algn="l" rtl="0"/>
            <a:r>
              <a:rPr lang="pl" b="0" i="0" u="none" baseline="0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     print('Jestem tworzony')</a:t>
            </a:r>
          </a:p>
          <a:p>
            <a:endParaRPr lang="pl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pPr algn="l" rtl="0"/>
            <a:r>
              <a:rPr lang="pl" b="0" i="0" u="none" baseline="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def party(self) :</a:t>
            </a:r>
          </a:p>
          <a:p>
            <a:pPr algn="l" rtl="0"/>
            <a:r>
              <a:rPr lang="pl" b="0" i="0" u="none" baseline="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 self.x = self.x + 1</a:t>
            </a:r>
          </a:p>
          <a:p>
            <a:pPr algn="l" rtl="0"/>
            <a:r>
              <a:rPr lang="pl" b="0" i="0" u="none" baseline="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     print('Jak na razie',</a:t>
            </a:r>
            <a:r>
              <a:rPr lang="en-US" b="0" i="0" u="none" baseline="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pl" b="0" i="0" u="none" baseline="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self.x)</a:t>
            </a:r>
          </a:p>
          <a:p>
            <a:endParaRPr lang="pl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pPr algn="l" rtl="0"/>
            <a:r>
              <a:rPr lang="pl" b="0" i="0" u="none" baseline="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def __del__(self):</a:t>
            </a:r>
          </a:p>
          <a:p>
            <a:pPr algn="l" rtl="0"/>
            <a:r>
              <a:rPr lang="pl" b="0" i="0" u="none" baseline="0" dirty="0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     print('Jestem niszczony', self.x)</a:t>
            </a:r>
          </a:p>
          <a:p>
            <a:endParaRPr lang="pl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pPr algn="l" rtl="0"/>
            <a:r>
              <a:rPr lang="pl" b="0" i="0" u="none" baseline="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an = PartyAnimal()</a:t>
            </a:r>
          </a:p>
          <a:p>
            <a:pPr algn="l" rtl="0"/>
            <a:r>
              <a:rPr lang="pl" b="0" i="0" u="none" baseline="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an.party()</a:t>
            </a:r>
          </a:p>
          <a:p>
            <a:pPr algn="l" rtl="0"/>
            <a:r>
              <a:rPr lang="pl" b="0" i="0" u="none" baseline="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an.party()</a:t>
            </a:r>
          </a:p>
          <a:p>
            <a:pPr algn="l" rtl="0"/>
            <a:r>
              <a:rPr lang="pl" b="0" i="0" u="none" baseline="0" dirty="0">
                <a:solidFill>
                  <a:srgbClr val="FF9300"/>
                </a:solidFill>
                <a:latin typeface="Courier" charset="0"/>
                <a:ea typeface="Courier" charset="0"/>
                <a:cs typeface="Courier" charset="0"/>
              </a:rPr>
              <a:t>an = 42</a:t>
            </a:r>
          </a:p>
          <a:p>
            <a:pPr algn="l" rtl="0"/>
            <a:r>
              <a:rPr lang="pl" b="0" i="0" u="none" baseline="0" dirty="0">
                <a:solidFill>
                  <a:srgbClr val="FF9300"/>
                </a:solidFill>
                <a:latin typeface="Courier" charset="0"/>
                <a:ea typeface="Courier" charset="0"/>
                <a:cs typeface="Courier" charset="0"/>
              </a:rPr>
              <a:t>print('an zawiera',</a:t>
            </a:r>
            <a:r>
              <a:rPr lang="en-US" b="0" i="0" u="none" baseline="0" dirty="0">
                <a:solidFill>
                  <a:srgbClr val="FF93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pl" b="0" i="0" u="none" baseline="0" dirty="0">
                <a:solidFill>
                  <a:srgbClr val="FF9300"/>
                </a:solidFill>
                <a:latin typeface="Courier" charset="0"/>
                <a:ea typeface="Courier" charset="0"/>
                <a:cs typeface="Courier" charset="0"/>
              </a:rPr>
              <a:t>an)</a:t>
            </a:r>
            <a:endParaRPr lang="pl" u="none" strike="noStrike" cap="none" dirty="0">
              <a:solidFill>
                <a:srgbClr val="FF9300"/>
              </a:solidFill>
              <a:latin typeface="Courier" charset="0"/>
              <a:ea typeface="Courier" charset="0"/>
              <a:cs typeface="Courier" charset="0"/>
              <a:sym typeface="Courier New"/>
            </a:endParaRPr>
          </a:p>
        </p:txBody>
      </p:sp>
      <p:sp>
        <p:nvSpPr>
          <p:cNvPr id="438" name="Shape 438"/>
          <p:cNvSpPr/>
          <p:nvPr/>
        </p:nvSpPr>
        <p:spPr>
          <a:xfrm>
            <a:off x="5497780" y="797344"/>
            <a:ext cx="2541261" cy="2233748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r>
              <a:rPr lang="pl" sz="1600" b="0" i="0" u="none" strike="noStrike" cap="none" baseline="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  <a:sym typeface="Courier New"/>
              </a:rPr>
              <a:t>$ python</a:t>
            </a:r>
            <a:r>
              <a:rPr lang="en-US" sz="1600" b="0" i="0" u="none" strike="noStrike" cap="none" baseline="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  <a:sym typeface="Courier New"/>
              </a:rPr>
              <a:t>3</a:t>
            </a:r>
            <a:r>
              <a:rPr lang="pl" sz="1600" b="0" i="0" u="none" strike="noStrike" cap="none" baseline="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  <a:sym typeface="Courier New"/>
              </a:rPr>
              <a:t> party4.py </a:t>
            </a:r>
            <a:endParaRPr lang="pl" sz="1600" u="none" strike="noStrike" cap="none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  <a:sym typeface="Courier New"/>
            </a:endParaRPr>
          </a:p>
          <a:p>
            <a:pPr algn="l" rtl="0"/>
            <a:r>
              <a:rPr lang="pl" sz="1600" b="0" i="0" u="none" baseline="0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Jestem tworzony</a:t>
            </a:r>
          </a:p>
          <a:p>
            <a:pPr algn="l" rtl="0"/>
            <a:r>
              <a:rPr lang="pl" sz="1600" b="0" i="0" u="none" baseline="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Jak na razie 1</a:t>
            </a:r>
          </a:p>
          <a:p>
            <a:pPr algn="l" rtl="0"/>
            <a:r>
              <a:rPr lang="pl" sz="1600" b="0" i="0" u="none" baseline="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Jak na razie 2</a:t>
            </a:r>
          </a:p>
          <a:p>
            <a:pPr algn="l" rtl="0"/>
            <a:r>
              <a:rPr lang="pl" sz="1600" b="0" i="0" u="none" baseline="0" dirty="0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Jestem niszczony 2</a:t>
            </a:r>
          </a:p>
          <a:p>
            <a:pPr algn="l" rtl="0"/>
            <a:r>
              <a:rPr lang="pl" sz="1600" b="0" i="0" u="none" baseline="0" dirty="0">
                <a:solidFill>
                  <a:srgbClr val="FF9300"/>
                </a:solidFill>
                <a:latin typeface="Courier" charset="0"/>
                <a:ea typeface="Courier" charset="0"/>
                <a:cs typeface="Courier" charset="0"/>
              </a:rPr>
              <a:t>an zawiera 42</a:t>
            </a:r>
            <a:endParaRPr lang="pl" sz="1600" u="none" strike="noStrike" cap="none" dirty="0">
              <a:solidFill>
                <a:srgbClr val="FF9300"/>
              </a:solidFill>
              <a:latin typeface="Courier" charset="0"/>
              <a:ea typeface="Courier" charset="0"/>
              <a:cs typeface="Courier" charset="0"/>
              <a:sym typeface="Courier New"/>
            </a:endParaRPr>
          </a:p>
        </p:txBody>
      </p:sp>
      <p:sp>
        <p:nvSpPr>
          <p:cNvPr id="439" name="Shape 439"/>
          <p:cNvSpPr/>
          <p:nvPr/>
        </p:nvSpPr>
        <p:spPr>
          <a:xfrm>
            <a:off x="5235762" y="3169375"/>
            <a:ext cx="3580261" cy="1411861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pl" sz="1800" b="0" i="0" u="none" strike="noStrike" cap="none" baseline="0" dirty="0">
                <a:solidFill>
                  <a:srgbClr val="FFFB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Konstruktor i destruktor są opcjonalne. Konstruktora zazwyczaj używa się do ustawienia wartości zmiennych. Destruktora używa się rzadko.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 txBox="1">
            <a:spLocks noGrp="1"/>
          </p:cNvSpPr>
          <p:nvPr>
            <p:ph type="title"/>
          </p:nvPr>
        </p:nvSpPr>
        <p:spPr>
          <a:xfrm>
            <a:off x="650081" y="428625"/>
            <a:ext cx="7406324" cy="1000069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Cabin"/>
              <a:buNone/>
            </a:pPr>
            <a:r>
              <a:rPr lang="pl" sz="4700" b="0" i="0" u="none" strike="noStrike" cap="none" baseline="0">
                <a:solidFill>
                  <a:srgbClr val="FFD966"/>
                </a:solidFill>
                <a:sym typeface="Cabin"/>
              </a:rPr>
              <a:t>Konstruktor</a:t>
            </a:r>
          </a:p>
        </p:txBody>
      </p:sp>
      <p:sp>
        <p:nvSpPr>
          <p:cNvPr id="445" name="Shape 445"/>
          <p:cNvSpPr txBox="1">
            <a:spLocks noGrp="1"/>
          </p:cNvSpPr>
          <p:nvPr>
            <p:ph type="body" idx="1"/>
          </p:nvPr>
        </p:nvSpPr>
        <p:spPr>
          <a:xfrm>
            <a:off x="650081" y="1665288"/>
            <a:ext cx="7836750" cy="3006780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t" anchorCtr="0">
            <a:noAutofit/>
          </a:bodyPr>
          <a:lstStyle/>
          <a:p>
            <a:pPr marL="3175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73913"/>
              <a:buNone/>
            </a:pPr>
            <a:r>
              <a:rPr lang="pl" sz="2300" b="0" i="0" u="none" strike="noStrike" cap="none" baseline="0" dirty="0">
                <a:solidFill>
                  <a:srgbClr val="FFFFFF"/>
                </a:solidFill>
                <a:sym typeface="Cabin"/>
              </a:rPr>
              <a:t>W </a:t>
            </a:r>
            <a:r>
              <a:rPr lang="pl" sz="2300" b="0" i="0" u="none" strike="noStrike" cap="none" baseline="0" dirty="0">
                <a:solidFill>
                  <a:srgbClr val="00FDFF"/>
                </a:solidFill>
                <a:sym typeface="Cabin"/>
              </a:rPr>
              <a:t>programowaniu obiektowym</a:t>
            </a:r>
            <a:r>
              <a:rPr lang="pl" sz="2300" b="0" i="0" u="none" strike="noStrike" cap="none" baseline="0" dirty="0">
                <a:solidFill>
                  <a:srgbClr val="FFFFFF"/>
                </a:solidFill>
                <a:sym typeface="Cabin"/>
              </a:rPr>
              <a:t> </a:t>
            </a:r>
            <a:r>
              <a:rPr lang="pl" sz="2300" b="0" i="0" u="none" strike="noStrike" cap="none" baseline="0" dirty="0">
                <a:solidFill>
                  <a:srgbClr val="FFFF00"/>
                </a:solidFill>
                <a:sym typeface="Cabin"/>
              </a:rPr>
              <a:t>konstuktor</a:t>
            </a:r>
            <a:r>
              <a:rPr lang="pl" sz="2300" b="0" i="0" u="none" strike="noStrike" cap="none" baseline="0" dirty="0">
                <a:solidFill>
                  <a:srgbClr val="FFFFFF"/>
                </a:solidFill>
                <a:sym typeface="Cabin"/>
              </a:rPr>
              <a:t> to specjalny blok kodu w klasie, wywoływany przy </a:t>
            </a:r>
            <a:r>
              <a:rPr lang="pl" sz="2300" b="0" i="0" u="none" strike="noStrike" cap="none" baseline="0" dirty="0">
                <a:solidFill>
                  <a:srgbClr val="00FDFF"/>
                </a:solidFill>
                <a:sym typeface="Cabin"/>
              </a:rPr>
              <a:t>tworzeniu obiektu</a:t>
            </a:r>
          </a:p>
        </p:txBody>
      </p:sp>
      <p:sp>
        <p:nvSpPr>
          <p:cNvPr id="447" name="Shape 447"/>
          <p:cNvSpPr/>
          <p:nvPr/>
        </p:nvSpPr>
        <p:spPr>
          <a:xfrm>
            <a:off x="642992" y="4109363"/>
            <a:ext cx="7850928" cy="308699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pl-PL" sz="2000" b="0" i="0" u="none" strike="noStrike" cap="none" baseline="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https://pl.wikipedia.org/wiki/Konstruktor_(programowanie_obiektowe)</a:t>
            </a:r>
            <a:endParaRPr lang="pl" sz="2000" b="0" i="0" u="none" strike="noStrike" cap="none" baseline="0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19793"/>
            <a:ext cx="14986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Shape 45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pl" sz="4700" b="0" i="0" u="none" strike="noStrike" cap="none" baseline="0">
                <a:solidFill>
                  <a:srgbClr val="FFFFFF"/>
                </a:solidFill>
                <a:sym typeface="Cabin"/>
              </a:rPr>
              <a:t>Wiele </a:t>
            </a:r>
            <a:r>
              <a:rPr lang="pl" sz="4700" b="0" i="0" u="none" strike="noStrike" cap="none" baseline="0">
                <a:solidFill>
                  <a:srgbClr val="FF9300"/>
                </a:solidFill>
                <a:sym typeface="Cabin"/>
              </a:rPr>
              <a:t>instancji</a:t>
            </a:r>
          </a:p>
        </p:txBody>
      </p:sp>
      <p:sp>
        <p:nvSpPr>
          <p:cNvPr id="453" name="Shape 453"/>
          <p:cNvSpPr txBox="1">
            <a:spLocks noGrp="1"/>
          </p:cNvSpPr>
          <p:nvPr>
            <p:ph type="body" idx="1"/>
          </p:nvPr>
        </p:nvSpPr>
        <p:spPr>
          <a:xfrm>
            <a:off x="650081" y="1464469"/>
            <a:ext cx="7836750" cy="3207599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457200" marR="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bin"/>
            </a:pPr>
            <a:r>
              <a:rPr lang="pl" sz="2300" b="0" i="0" u="none" strike="noStrike" cap="none" baseline="0" dirty="0">
                <a:solidFill>
                  <a:srgbClr val="FFFFFF"/>
                </a:solidFill>
                <a:sym typeface="Cabin"/>
              </a:rPr>
              <a:t>Możemy tworzyć </a:t>
            </a:r>
            <a:r>
              <a:rPr lang="pl" sz="2300" b="0" i="0" u="none" strike="noStrike" cap="none" baseline="0" dirty="0">
                <a:solidFill>
                  <a:srgbClr val="FF9300"/>
                </a:solidFill>
                <a:sym typeface="Cabin"/>
              </a:rPr>
              <a:t>wiele obiektów</a:t>
            </a:r>
            <a:r>
              <a:rPr lang="pl" sz="2300" b="0" i="0" u="none" strike="noStrike" cap="none" baseline="0" dirty="0">
                <a:solidFill>
                  <a:srgbClr val="FFFFFF"/>
                </a:solidFill>
                <a:sym typeface="Cabin"/>
              </a:rPr>
              <a:t> </a:t>
            </a:r>
            <a:r>
              <a:rPr lang="pl" sz="240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–</a:t>
            </a:r>
            <a:r>
              <a:rPr lang="pl" sz="2300" b="0" i="0" u="none" strike="noStrike" cap="none" baseline="0" dirty="0">
                <a:solidFill>
                  <a:srgbClr val="FFFFFF"/>
                </a:solidFill>
                <a:sym typeface="Cabin"/>
              </a:rPr>
              <a:t> klasa jest szablonem dla obiektu</a:t>
            </a:r>
          </a:p>
          <a:p>
            <a:pPr marL="457200" marR="0" lvl="0" indent="-37465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Cabin"/>
            </a:pPr>
            <a:r>
              <a:rPr lang="pl" sz="2300" b="0" i="0" u="none" strike="noStrike" cap="none" baseline="0" dirty="0">
                <a:solidFill>
                  <a:srgbClr val="FFFFFF"/>
                </a:solidFill>
                <a:sym typeface="Cabin"/>
              </a:rPr>
              <a:t>Możemy zapisać  </a:t>
            </a:r>
            <a:r>
              <a:rPr lang="pl" sz="2300" b="0" i="0" u="none" strike="noStrike" cap="none" baseline="0" dirty="0">
                <a:solidFill>
                  <a:srgbClr val="FF9300"/>
                </a:solidFill>
                <a:sym typeface="Cabin"/>
              </a:rPr>
              <a:t>każdy obiekt</a:t>
            </a:r>
            <a:r>
              <a:rPr lang="pl" sz="2300" b="0" i="0" u="none" strike="noStrike" cap="none" baseline="0" dirty="0">
                <a:solidFill>
                  <a:srgbClr val="FFFFFF"/>
                </a:solidFill>
                <a:sym typeface="Cabin"/>
              </a:rPr>
              <a:t> w jego własnej zmiennej</a:t>
            </a:r>
          </a:p>
          <a:p>
            <a:pPr marL="457200" marR="0" lvl="0" indent="-37465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Cabin"/>
            </a:pPr>
            <a:r>
              <a:rPr lang="pl" sz="2300" b="0" i="0" u="none" strike="noStrike" cap="none" baseline="0" dirty="0">
                <a:solidFill>
                  <a:srgbClr val="FFFFFF"/>
                </a:solidFill>
                <a:sym typeface="Cabin"/>
              </a:rPr>
              <a:t>Nazywamy to wieloma </a:t>
            </a:r>
            <a:r>
              <a:rPr lang="pl" sz="2300" b="0" i="0" u="none" strike="noStrike" cap="none" baseline="0" dirty="0">
                <a:solidFill>
                  <a:srgbClr val="FF9300"/>
                </a:solidFill>
                <a:sym typeface="Cabin"/>
              </a:rPr>
              <a:t>instancjami</a:t>
            </a:r>
            <a:r>
              <a:rPr lang="pl" sz="2300" b="0" i="0" u="none" strike="noStrike" cap="none" baseline="0" dirty="0">
                <a:solidFill>
                  <a:srgbClr val="FFFFFF"/>
                </a:solidFill>
                <a:sym typeface="Cabin"/>
              </a:rPr>
              <a:t> tej samej klasy</a:t>
            </a:r>
          </a:p>
          <a:p>
            <a:pPr marL="457200" marR="0" lvl="0" indent="-37465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Cabin"/>
            </a:pPr>
            <a:r>
              <a:rPr lang="pl" sz="2300" b="0" i="0" u="none" strike="noStrike" cap="none" baseline="0" dirty="0">
                <a:solidFill>
                  <a:srgbClr val="FFFFFF"/>
                </a:solidFill>
                <a:sym typeface="Cabin"/>
              </a:rPr>
              <a:t>Każda </a:t>
            </a:r>
            <a:r>
              <a:rPr lang="pl" sz="2300" b="0" i="0" u="none" strike="noStrike" cap="none" baseline="0" dirty="0">
                <a:solidFill>
                  <a:srgbClr val="FF9300"/>
                </a:solidFill>
                <a:sym typeface="Cabin"/>
              </a:rPr>
              <a:t>instancja</a:t>
            </a:r>
            <a:r>
              <a:rPr lang="pl" sz="2300" b="0" i="0" u="none" strike="noStrike" cap="none" baseline="0" dirty="0">
                <a:solidFill>
                  <a:srgbClr val="FFFFFF"/>
                </a:solidFill>
                <a:sym typeface="Cabin"/>
              </a:rPr>
              <a:t> ma swoją własną kopię </a:t>
            </a:r>
            <a:r>
              <a:rPr lang="pl" sz="2300" b="0" i="0" u="none" strike="noStrike" cap="none" baseline="0" dirty="0">
                <a:solidFill>
                  <a:srgbClr val="FFFB00"/>
                </a:solidFill>
                <a:sym typeface="Cabin"/>
              </a:rPr>
              <a:t>zmiennych instancji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Shape 459"/>
          <p:cNvSpPr/>
          <p:nvPr/>
        </p:nvSpPr>
        <p:spPr>
          <a:xfrm>
            <a:off x="5709257" y="171450"/>
            <a:ext cx="3292929" cy="2233748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SzPct val="25000"/>
              <a:buFont typeface="Cabin"/>
              <a:buNone/>
            </a:pPr>
            <a:r>
              <a:rPr lang="pl" sz="2000" b="0" i="0" u="none" strike="noStrike" cap="none" baseline="0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Konstruktory</a:t>
            </a:r>
            <a:r>
              <a:rPr lang="pl" sz="2000" b="0" i="0" u="none" strike="noStrike" cap="none" baseline="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mogą mieć dodatkowe </a:t>
            </a:r>
            <a:r>
              <a:rPr lang="pl" sz="2000" b="0" i="0" u="none" strike="noStrike" cap="none" baseline="0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parametry</a:t>
            </a:r>
            <a:r>
              <a:rPr lang="pl" sz="2000" b="0" i="0" u="none" strike="noStrike" cap="none" baseline="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.  Można ich użyć do ustawienia </a:t>
            </a:r>
            <a:r>
              <a:rPr lang="pl" sz="2000" b="0" i="0" u="none" strike="noStrike" cap="none" baseline="0" dirty="0">
                <a:solidFill>
                  <a:srgbClr val="FF93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zmiennych </a:t>
            </a:r>
            <a:r>
              <a:rPr lang="pl" sz="2000" b="0" i="0" u="none" strike="noStrike" cap="none" baseline="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dla konkretnej instancji klasy (czyli konkretnego obiektu).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72489" y="4331855"/>
            <a:ext cx="11512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pl" b="0" i="0" u="none" baseline="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party5.py</a:t>
            </a:r>
            <a:endParaRPr lang="pl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5" name="Shape 464"/>
          <p:cNvSpPr/>
          <p:nvPr/>
        </p:nvSpPr>
        <p:spPr>
          <a:xfrm>
            <a:off x="553999" y="171450"/>
            <a:ext cx="6094227" cy="4619400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pl-PL" b="0" i="0" u="none" strike="noStrike" cap="none" baseline="0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class PartyAnimal: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pl-PL" b="0" i="0" u="none" strike="noStrike" cap="none" baseline="0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x = 0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pl-PL" b="0" i="0" u="none" strike="noStrike" cap="none" baseline="0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</a:t>
            </a:r>
            <a:r>
              <a:rPr lang="pl-PL" b="0" i="0" u="none" strike="noStrike" cap="none" baseline="0" dirty="0">
                <a:solidFill>
                  <a:srgbClr val="FF9300"/>
                </a:solidFill>
                <a:latin typeface="Courier"/>
                <a:ea typeface="Courier New"/>
                <a:cs typeface="Courier"/>
                <a:sym typeface="Courier New"/>
              </a:rPr>
              <a:t>name</a:t>
            </a:r>
            <a:r>
              <a:rPr lang="pl-PL" b="0" i="0" u="none" strike="noStrike" cap="none" baseline="0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= ""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pl-PL" b="0" i="0" u="none" strike="noStrike" cap="none" baseline="0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</a:t>
            </a:r>
            <a:r>
              <a:rPr lang="pl-PL" b="0" i="0" u="none" strike="noStrike" cap="none" baseline="0" dirty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def __init__</a:t>
            </a:r>
            <a:r>
              <a:rPr lang="pl-PL" b="0" i="0" u="none" strike="noStrike" cap="none" baseline="0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(self, </a:t>
            </a:r>
            <a:r>
              <a:rPr lang="pl-PL" b="0" i="0" u="none" strike="noStrike" cap="none" baseline="0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nam</a:t>
            </a:r>
            <a:r>
              <a:rPr lang="pl-PL" b="0" i="0" u="none" strike="noStrike" cap="none" baseline="0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):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pl-PL" b="0" i="0" u="none" strike="noStrike" cap="none" baseline="0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  </a:t>
            </a:r>
            <a:r>
              <a:rPr lang="pl-PL" b="0" i="0" u="none" strike="noStrike" cap="none" baseline="0" dirty="0">
                <a:solidFill>
                  <a:srgbClr val="FF9300"/>
                </a:solidFill>
                <a:latin typeface="Courier"/>
                <a:ea typeface="Courier New"/>
                <a:cs typeface="Courier"/>
                <a:sym typeface="Courier New"/>
              </a:rPr>
              <a:t>self.name</a:t>
            </a:r>
            <a:r>
              <a:rPr lang="pl-PL" b="0" i="0" u="none" strike="noStrike" cap="none" baseline="0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= </a:t>
            </a:r>
            <a:r>
              <a:rPr lang="pl-PL" b="0" i="0" u="none" strike="noStrike" cap="none" baseline="0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nam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pl-PL" b="0" i="0" u="none" strike="noStrike" cap="none" baseline="0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  print(</a:t>
            </a:r>
            <a:r>
              <a:rPr lang="pl-PL" b="0" i="0" u="none" strike="noStrike" cap="none" baseline="0" dirty="0">
                <a:solidFill>
                  <a:srgbClr val="FF9300"/>
                </a:solidFill>
                <a:latin typeface="Courier"/>
                <a:ea typeface="Courier New"/>
                <a:cs typeface="Courier"/>
                <a:sym typeface="Courier New"/>
              </a:rPr>
              <a:t>self.name</a:t>
            </a:r>
            <a:r>
              <a:rPr lang="pl-PL" b="0" i="0" u="none" strike="noStrike" cap="none" baseline="0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, '- utworzenie')</a:t>
            </a:r>
            <a:endParaRPr lang="pl-PL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lang="pl-PL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pl-PL" b="0" i="0" u="none" strike="noStrike" cap="none" baseline="0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def party(self) 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pl-PL" b="0" i="0" u="none" strike="noStrike" cap="none" baseline="0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  self.x = self.x + 1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pl-PL" b="0" i="0" u="none" strike="noStrike" cap="none" baseline="0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  print(</a:t>
            </a:r>
            <a:r>
              <a:rPr lang="pl-PL" b="0" i="0" u="none" strike="noStrike" cap="none" baseline="0" dirty="0">
                <a:solidFill>
                  <a:srgbClr val="FF9300"/>
                </a:solidFill>
                <a:latin typeface="Courier"/>
                <a:ea typeface="Courier New"/>
                <a:cs typeface="Courier"/>
                <a:sym typeface="Courier New"/>
              </a:rPr>
              <a:t>self.name</a:t>
            </a:r>
            <a:r>
              <a:rPr lang="pl-PL" b="0" i="0" u="none" strike="noStrike" cap="none" baseline="0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, '- zliczenie imprezek -', self.x)</a:t>
            </a:r>
            <a:endParaRPr lang="pl-PL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lang="pl-PL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pl-PL" b="0" i="0" u="none" strike="noStrike" cap="none" baseline="0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 = PartyAnimal(</a:t>
            </a:r>
            <a:r>
              <a:rPr lang="pl-PL" b="0" i="0" u="none" strike="noStrike" cap="none" baseline="0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"Sally"</a:t>
            </a:r>
            <a:r>
              <a:rPr lang="pl-PL" b="0" i="0" u="none" strike="noStrike" cap="none" baseline="0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pl-PL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pl-PL" b="0" i="0" u="none" strike="noStrike" cap="none" baseline="0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j = PartyAnimal(</a:t>
            </a:r>
            <a:r>
              <a:rPr lang="pl-PL" b="0" i="0" u="none" strike="noStrike" cap="none" baseline="0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"Jim"</a:t>
            </a:r>
            <a:r>
              <a:rPr lang="pl-PL" b="0" i="0" u="none" strike="noStrike" cap="none" baseline="0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pl-PL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endParaRPr lang="pl-PL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algn="l" rtl="0">
              <a:buClr>
                <a:srgbClr val="FFFFFF"/>
              </a:buClr>
              <a:buSzPct val="25000"/>
            </a:pPr>
            <a:r>
              <a:rPr lang="pl-PL" b="0" i="0" u="none" baseline="0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s.party()</a:t>
            </a:r>
            <a:endParaRPr lang="pl-PL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pl-PL" b="0" i="0" u="none" strike="noStrike" cap="none" baseline="0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j.party()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pl-PL" b="0" i="0" u="none" strike="noStrike" cap="none" baseline="0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s.party()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/>
          <p:nvPr/>
        </p:nvSpPr>
        <p:spPr>
          <a:xfrm>
            <a:off x="553999" y="171450"/>
            <a:ext cx="6352410" cy="4619400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pl-PL" b="0" i="0" u="none" strike="noStrike" cap="none" baseline="0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class PartyAnimal: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pl-PL" b="0" i="0" u="none" strike="noStrike" cap="none" baseline="0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x = 0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pl-PL" b="0" i="0" u="none" strike="noStrike" cap="none" baseline="0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</a:t>
            </a:r>
            <a:r>
              <a:rPr lang="pl-PL" b="0" i="0" u="none" strike="noStrike" cap="none" baseline="0" dirty="0">
                <a:solidFill>
                  <a:srgbClr val="FF9300"/>
                </a:solidFill>
                <a:latin typeface="Courier"/>
                <a:ea typeface="Courier New"/>
                <a:cs typeface="Courier"/>
                <a:sym typeface="Courier New"/>
              </a:rPr>
              <a:t>name</a:t>
            </a:r>
            <a:r>
              <a:rPr lang="pl-PL" b="0" i="0" u="none" strike="noStrike" cap="none" baseline="0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= ""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pl-PL" b="0" i="0" u="none" strike="noStrike" cap="none" baseline="0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</a:t>
            </a:r>
            <a:r>
              <a:rPr lang="pl-PL" b="0" i="0" u="none" strike="noStrike" cap="none" baseline="0" dirty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def __init__</a:t>
            </a:r>
            <a:r>
              <a:rPr lang="pl-PL" b="0" i="0" u="none" strike="noStrike" cap="none" baseline="0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(self, </a:t>
            </a:r>
            <a:r>
              <a:rPr lang="pl-PL" b="0" i="0" u="none" strike="noStrike" cap="none" baseline="0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nam</a:t>
            </a:r>
            <a:r>
              <a:rPr lang="pl-PL" b="0" i="0" u="none" strike="noStrike" cap="none" baseline="0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):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pl-PL" b="0" i="0" u="none" strike="noStrike" cap="none" baseline="0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  </a:t>
            </a:r>
            <a:r>
              <a:rPr lang="pl-PL" b="0" i="0" u="none" strike="noStrike" cap="none" baseline="0" dirty="0">
                <a:solidFill>
                  <a:srgbClr val="FF9300"/>
                </a:solidFill>
                <a:latin typeface="Courier"/>
                <a:ea typeface="Courier New"/>
                <a:cs typeface="Courier"/>
                <a:sym typeface="Courier New"/>
              </a:rPr>
              <a:t>self.name</a:t>
            </a:r>
            <a:r>
              <a:rPr lang="pl-PL" b="0" i="0" u="none" strike="noStrike" cap="none" baseline="0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= </a:t>
            </a:r>
            <a:r>
              <a:rPr lang="pl-PL" b="0" i="0" u="none" strike="noStrike" cap="none" baseline="0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nam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pl-PL" b="0" i="0" u="none" strike="noStrike" cap="none" baseline="0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  print(</a:t>
            </a:r>
            <a:r>
              <a:rPr lang="pl-PL" b="0" i="0" u="none" strike="noStrike" cap="none" baseline="0" dirty="0">
                <a:solidFill>
                  <a:srgbClr val="FF9300"/>
                </a:solidFill>
                <a:latin typeface="Courier"/>
                <a:ea typeface="Courier New"/>
                <a:cs typeface="Courier"/>
                <a:sym typeface="Courier New"/>
              </a:rPr>
              <a:t>self.name</a:t>
            </a:r>
            <a:r>
              <a:rPr lang="pl-PL" b="0" i="0" u="none" strike="noStrike" cap="none" baseline="0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, '- utworzenie')</a:t>
            </a:r>
            <a:endParaRPr lang="pl-PL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lang="pl-PL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pl-PL" b="0" i="0" u="none" strike="noStrike" cap="none" baseline="0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def party(self) 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pl-PL" b="0" i="0" u="none" strike="noStrike" cap="none" baseline="0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  self.x = self.x + 1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pl-PL" b="0" i="0" u="none" strike="noStrike" cap="none" baseline="0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  print(</a:t>
            </a:r>
            <a:r>
              <a:rPr lang="pl-PL" b="0" i="0" u="none" strike="noStrike" cap="none" baseline="0" dirty="0">
                <a:solidFill>
                  <a:srgbClr val="FF9300"/>
                </a:solidFill>
                <a:latin typeface="Courier"/>
                <a:ea typeface="Courier New"/>
                <a:cs typeface="Courier"/>
                <a:sym typeface="Courier New"/>
              </a:rPr>
              <a:t>self.name</a:t>
            </a:r>
            <a:r>
              <a:rPr lang="pl-PL" b="0" i="0" u="none" strike="noStrike" cap="none" baseline="0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, '- zliczenie imprezek -', self.x)</a:t>
            </a:r>
            <a:endParaRPr lang="pl-PL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lang="pl-PL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pl-PL" b="0" i="0" u="none" strike="noStrike" cap="none" baseline="0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 = PartyAnimal(</a:t>
            </a:r>
            <a:r>
              <a:rPr lang="pl-PL" b="0" i="0" u="none" strike="noStrike" cap="none" baseline="0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"Sally"</a:t>
            </a:r>
            <a:r>
              <a:rPr lang="pl-PL" b="0" i="0" u="none" strike="noStrike" cap="none" baseline="0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pl-PL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pl-PL" b="0" i="0" u="none" strike="noStrike" cap="none" baseline="0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j = PartyAnimal(</a:t>
            </a:r>
            <a:r>
              <a:rPr lang="pl-PL" b="0" i="0" u="none" strike="noStrike" cap="none" baseline="0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"Jim"</a:t>
            </a:r>
            <a:r>
              <a:rPr lang="pl-PL" b="0" i="0" u="none" strike="noStrike" cap="none" baseline="0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pl-PL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endParaRPr lang="pl-PL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algn="l" rtl="0">
              <a:buClr>
                <a:srgbClr val="FFFFFF"/>
              </a:buClr>
              <a:buSzPct val="25000"/>
            </a:pPr>
            <a:r>
              <a:rPr lang="pl-PL" b="0" i="0" u="none" baseline="0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s.party()</a:t>
            </a:r>
            <a:endParaRPr lang="pl-PL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pl-PL" b="0" i="0" u="none" strike="noStrike" cap="none" baseline="0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j.party()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pl-PL" b="0" i="0" u="none" strike="noStrike" cap="none" baseline="0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s.party()</a:t>
            </a:r>
          </a:p>
        </p:txBody>
      </p:sp>
    </p:spTree>
    <p:extLst>
      <p:ext uri="{BB962C8B-B14F-4D97-AF65-F5344CB8AC3E}">
        <p14:creationId xmlns:p14="http://schemas.microsoft.com/office/powerpoint/2010/main" val="1526417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/>
          <p:nvPr/>
        </p:nvSpPr>
        <p:spPr>
          <a:xfrm>
            <a:off x="553999" y="171450"/>
            <a:ext cx="6891830" cy="4619400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pl" b="0" i="0" u="none" strike="noStrike" cap="none" baseline="0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class PartyAnimal: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pl" b="0" i="0" u="none" strike="noStrike" cap="none" baseline="0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x = 0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pl" b="0" i="0" u="none" strike="noStrike" cap="none" baseline="0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</a:t>
            </a:r>
            <a:r>
              <a:rPr lang="pl" b="0" i="0" u="none" strike="noStrike" cap="none" baseline="0" dirty="0">
                <a:solidFill>
                  <a:srgbClr val="FF9300"/>
                </a:solidFill>
                <a:latin typeface="Courier"/>
                <a:ea typeface="Courier New"/>
                <a:cs typeface="Courier"/>
                <a:sym typeface="Courier New"/>
              </a:rPr>
              <a:t>name</a:t>
            </a:r>
            <a:r>
              <a:rPr lang="pl" b="0" i="0" u="none" strike="noStrike" cap="none" baseline="0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= ""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pl" b="0" i="0" u="none" strike="noStrike" cap="none" baseline="0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</a:t>
            </a:r>
            <a:r>
              <a:rPr lang="pl" b="0" i="0" u="none" strike="noStrike" cap="none" baseline="0" dirty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def __init__</a:t>
            </a:r>
            <a:r>
              <a:rPr lang="pl" b="0" i="0" u="none" strike="noStrike" cap="none" baseline="0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(self, </a:t>
            </a:r>
            <a:r>
              <a:rPr lang="en-US" b="0" i="0" u="none" strike="noStrike" cap="none" baseline="0" dirty="0" err="1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nam</a:t>
            </a:r>
            <a:r>
              <a:rPr lang="pl" b="0" i="0" u="none" strike="noStrike" cap="none" baseline="0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):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pl" b="0" i="0" u="none" strike="noStrike" cap="none" baseline="0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  </a:t>
            </a:r>
            <a:r>
              <a:rPr lang="pl" b="0" i="0" u="none" strike="noStrike" cap="none" baseline="0" dirty="0">
                <a:solidFill>
                  <a:srgbClr val="FF9300"/>
                </a:solidFill>
                <a:latin typeface="Courier"/>
                <a:ea typeface="Courier New"/>
                <a:cs typeface="Courier"/>
                <a:sym typeface="Courier New"/>
              </a:rPr>
              <a:t>self.name</a:t>
            </a:r>
            <a:r>
              <a:rPr lang="pl" b="0" i="0" u="none" strike="noStrike" cap="none" baseline="0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= </a:t>
            </a:r>
            <a:r>
              <a:rPr lang="en-US" b="0" i="0" u="none" strike="noStrike" cap="none" baseline="0" dirty="0" err="1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nam</a:t>
            </a:r>
            <a:endParaRPr lang="pl" b="0" i="0" u="none" strike="noStrike" cap="none" baseline="0" dirty="0">
              <a:solidFill>
                <a:srgbClr val="00F900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pl" b="0" i="0" u="none" strike="noStrike" cap="none" baseline="0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  print(</a:t>
            </a:r>
            <a:r>
              <a:rPr lang="pl" b="0" i="0" u="none" strike="noStrike" cap="none" baseline="0" dirty="0">
                <a:solidFill>
                  <a:srgbClr val="FF9300"/>
                </a:solidFill>
                <a:latin typeface="Courier"/>
                <a:ea typeface="Courier New"/>
                <a:cs typeface="Courier"/>
                <a:sym typeface="Courier New"/>
              </a:rPr>
              <a:t>self.name</a:t>
            </a:r>
            <a:r>
              <a:rPr lang="pl" b="0" i="0" u="none" strike="noStrike" cap="none" baseline="0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,</a:t>
            </a:r>
            <a:r>
              <a:rPr lang="en-US" b="0" i="0" u="none" strike="noStrike" cap="none" baseline="0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</a:t>
            </a:r>
            <a:r>
              <a:rPr lang="pl-PL" b="0" i="0" u="none" strike="noStrike" cap="none" baseline="0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'- utworzenie'</a:t>
            </a:r>
            <a:r>
              <a:rPr lang="pl" b="0" i="0" u="none" strike="noStrike" cap="none" baseline="0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pl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pl" b="0" i="0" u="none" strike="noStrike" cap="none" baseline="0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def party(self) 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pl" b="0" i="0" u="none" strike="noStrike" cap="none" baseline="0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  self.x = self.x + 1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pl" b="0" i="0" u="none" strike="noStrike" cap="none" baseline="0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  print(</a:t>
            </a:r>
            <a:r>
              <a:rPr lang="pl" b="0" i="0" u="none" strike="noStrike" cap="none" baseline="0" dirty="0">
                <a:solidFill>
                  <a:srgbClr val="FF9300"/>
                </a:solidFill>
                <a:latin typeface="Courier"/>
                <a:ea typeface="Courier New"/>
                <a:cs typeface="Courier"/>
                <a:sym typeface="Courier New"/>
              </a:rPr>
              <a:t>self.name</a:t>
            </a:r>
            <a:r>
              <a:rPr lang="pl" b="0" i="0" u="none" strike="noStrike" cap="none" baseline="0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,</a:t>
            </a:r>
            <a:r>
              <a:rPr lang="pl-PL" b="0" i="0" u="none" strike="noStrike" cap="none" baseline="0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'- zliczenie imprezek -'</a:t>
            </a:r>
            <a:r>
              <a:rPr lang="pl" b="0" i="0" u="none" strike="noStrike" cap="none" baseline="0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,</a:t>
            </a:r>
            <a:r>
              <a:rPr lang="en-US" b="0" i="0" u="none" strike="noStrike" cap="none" baseline="0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</a:t>
            </a:r>
            <a:r>
              <a:rPr lang="pl" b="0" i="0" u="none" strike="noStrike" cap="none" baseline="0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self.x)</a:t>
            </a:r>
            <a:endParaRPr lang="pl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pl" b="0" i="0" u="none" strike="noStrike" cap="none" baseline="0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 = PartyAnimal(</a:t>
            </a:r>
            <a:r>
              <a:rPr lang="pl" b="0" i="0" u="none" strike="noStrike" cap="none" baseline="0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"Sally"</a:t>
            </a:r>
            <a:r>
              <a:rPr lang="pl" b="0" i="0" u="none" strike="noStrike" cap="none" baseline="0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pl" b="0" i="0" u="none" strike="noStrike" cap="none" baseline="0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j = PartyAnimal(</a:t>
            </a:r>
            <a:r>
              <a:rPr lang="pl" b="0" i="0" u="none" strike="noStrike" cap="none" baseline="0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"Jim"</a:t>
            </a:r>
            <a:r>
              <a:rPr lang="pl" b="0" i="0" u="none" strike="noStrike" cap="none" baseline="0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pl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endParaRPr lang="pl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algn="l" rtl="0">
              <a:buClr>
                <a:srgbClr val="FFFFFF"/>
              </a:buClr>
              <a:buSzPct val="25000"/>
            </a:pPr>
            <a:r>
              <a:rPr lang="pl" b="0" i="0" u="none" baseline="0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s.party()</a:t>
            </a:r>
            <a:endParaRPr lang="pl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pl" b="0" i="0" u="none" strike="noStrike" cap="none" baseline="0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j.party()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pl" b="0" i="0" u="none" strike="noStrike" cap="none" baseline="0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s.party()</a:t>
            </a:r>
          </a:p>
        </p:txBody>
      </p:sp>
      <p:grpSp>
        <p:nvGrpSpPr>
          <p:cNvPr id="467" name="Shape 467"/>
          <p:cNvGrpSpPr/>
          <p:nvPr/>
        </p:nvGrpSpPr>
        <p:grpSpPr>
          <a:xfrm>
            <a:off x="6324599" y="773974"/>
            <a:ext cx="2668930" cy="1543050"/>
            <a:chOff x="0" y="0"/>
            <a:chExt cx="4762499" cy="4000500"/>
          </a:xfrm>
        </p:grpSpPr>
        <p:sp>
          <p:nvSpPr>
            <p:cNvPr id="468" name="Shape 468"/>
            <p:cNvSpPr/>
            <p:nvPr/>
          </p:nvSpPr>
          <p:spPr>
            <a:xfrm>
              <a:off x="0" y="0"/>
              <a:ext cx="4762499" cy="4000500"/>
            </a:xfrm>
            <a:prstGeom prst="rect">
              <a:avLst/>
            </a:prstGeom>
            <a:noFill/>
            <a:ln w="50800" cap="flat" cmpd="sng">
              <a:solidFill>
                <a:srgbClr val="00F9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21050" tIns="21050" rIns="21050" bIns="210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Cabin"/>
                <a:buNone/>
              </a:pPr>
              <a:r>
                <a:rPr lang="pl" sz="2700" b="0" i="0" u="none" baseline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 </a:t>
              </a:r>
              <a:r>
                <a:rPr lang="pl" sz="2700" b="0" i="0" u="none" strike="noStrike" cap="none" baseline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s</a:t>
              </a:r>
            </a:p>
          </p:txBody>
        </p:sp>
        <p:sp>
          <p:nvSpPr>
            <p:cNvPr id="469" name="Shape 469"/>
            <p:cNvSpPr/>
            <p:nvPr/>
          </p:nvSpPr>
          <p:spPr>
            <a:xfrm>
              <a:off x="1422400" y="520700"/>
              <a:ext cx="2590800" cy="1270000"/>
            </a:xfrm>
            <a:prstGeom prst="rect">
              <a:avLst/>
            </a:prstGeom>
            <a:solidFill>
              <a:srgbClr val="FFFB00"/>
            </a:solidFill>
            <a:ln>
              <a:noFill/>
            </a:ln>
          </p:spPr>
          <p:txBody>
            <a:bodyPr lIns="21050" tIns="21050" rIns="21050" bIns="210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Cabin"/>
                <a:buNone/>
              </a:pPr>
              <a:r>
                <a:rPr lang="pl" sz="2900" b="0" i="0" u="none" strike="noStrike" cap="none" baseline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 x: 0</a:t>
              </a:r>
              <a:endParaRPr lang="pl" sz="2900" u="none" strike="noStrike" cap="none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endParaRPr>
            </a:p>
          </p:txBody>
        </p:sp>
        <p:sp>
          <p:nvSpPr>
            <p:cNvPr id="470" name="Shape 470"/>
            <p:cNvSpPr/>
            <p:nvPr/>
          </p:nvSpPr>
          <p:spPr>
            <a:xfrm>
              <a:off x="546100" y="2197100"/>
              <a:ext cx="3467099" cy="1270000"/>
            </a:xfrm>
            <a:prstGeom prst="rect">
              <a:avLst/>
            </a:prstGeom>
            <a:solidFill>
              <a:srgbClr val="FFFB00"/>
            </a:solidFill>
            <a:ln>
              <a:noFill/>
            </a:ln>
          </p:spPr>
          <p:txBody>
            <a:bodyPr lIns="21050" tIns="21050" rIns="21050" bIns="210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Cabin"/>
                <a:buNone/>
              </a:pPr>
              <a:r>
                <a:rPr lang="pl" sz="2500" b="0" i="0" u="none" strike="noStrike" cap="none" baseline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 name:</a:t>
              </a:r>
              <a:endParaRPr lang="pl" sz="2500" u="none" strike="noStrike" cap="none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48168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/>
          <p:nvPr/>
        </p:nvSpPr>
        <p:spPr>
          <a:xfrm>
            <a:off x="553999" y="171450"/>
            <a:ext cx="6147809" cy="4619400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pl-PL" b="0" i="0" u="none" strike="noStrike" cap="none" baseline="0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class PartyAnimal: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pl-PL" b="0" i="0" u="none" strike="noStrike" cap="none" baseline="0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x = 0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pl-PL" b="0" i="0" u="none" strike="noStrike" cap="none" baseline="0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</a:t>
            </a:r>
            <a:r>
              <a:rPr lang="pl-PL" b="0" i="0" u="none" strike="noStrike" cap="none" baseline="0" dirty="0">
                <a:solidFill>
                  <a:srgbClr val="FF9300"/>
                </a:solidFill>
                <a:latin typeface="Courier"/>
                <a:ea typeface="Courier New"/>
                <a:cs typeface="Courier"/>
                <a:sym typeface="Courier New"/>
              </a:rPr>
              <a:t>name</a:t>
            </a:r>
            <a:r>
              <a:rPr lang="pl-PL" b="0" i="0" u="none" strike="noStrike" cap="none" baseline="0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= ""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pl-PL" b="0" i="0" u="none" strike="noStrike" cap="none" baseline="0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</a:t>
            </a:r>
            <a:r>
              <a:rPr lang="pl-PL" b="0" i="0" u="none" strike="noStrike" cap="none" baseline="0" dirty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def __init__</a:t>
            </a:r>
            <a:r>
              <a:rPr lang="pl-PL" b="0" i="0" u="none" strike="noStrike" cap="none" baseline="0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(self, </a:t>
            </a:r>
            <a:r>
              <a:rPr lang="pl-PL" b="0" i="0" u="none" strike="noStrike" cap="none" baseline="0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nam</a:t>
            </a:r>
            <a:r>
              <a:rPr lang="pl-PL" b="0" i="0" u="none" strike="noStrike" cap="none" baseline="0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):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pl-PL" b="0" i="0" u="none" strike="noStrike" cap="none" baseline="0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  </a:t>
            </a:r>
            <a:r>
              <a:rPr lang="pl-PL" b="0" i="0" u="none" strike="noStrike" cap="none" baseline="0" dirty="0">
                <a:solidFill>
                  <a:srgbClr val="FF9300"/>
                </a:solidFill>
                <a:latin typeface="Courier"/>
                <a:ea typeface="Courier New"/>
                <a:cs typeface="Courier"/>
                <a:sym typeface="Courier New"/>
              </a:rPr>
              <a:t>self.name</a:t>
            </a:r>
            <a:r>
              <a:rPr lang="pl-PL" b="0" i="0" u="none" strike="noStrike" cap="none" baseline="0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= </a:t>
            </a:r>
            <a:r>
              <a:rPr lang="pl-PL" b="0" i="0" u="none" strike="noStrike" cap="none" baseline="0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nam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pl-PL" b="0" i="0" u="none" strike="noStrike" cap="none" baseline="0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  print(</a:t>
            </a:r>
            <a:r>
              <a:rPr lang="pl-PL" b="0" i="0" u="none" strike="noStrike" cap="none" baseline="0" dirty="0">
                <a:solidFill>
                  <a:srgbClr val="FF9300"/>
                </a:solidFill>
                <a:latin typeface="Courier"/>
                <a:ea typeface="Courier New"/>
                <a:cs typeface="Courier"/>
                <a:sym typeface="Courier New"/>
              </a:rPr>
              <a:t>self.name</a:t>
            </a:r>
            <a:r>
              <a:rPr lang="pl-PL" b="0" i="0" u="none" strike="noStrike" cap="none" baseline="0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, '- utworzenie')</a:t>
            </a:r>
            <a:endParaRPr lang="pl-PL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lang="pl-PL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pl-PL" b="0" i="0" u="none" strike="noStrike" cap="none" baseline="0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def party(self) 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pl-PL" b="0" i="0" u="none" strike="noStrike" cap="none" baseline="0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  self.x = self.x + 1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pl-PL" b="0" i="0" u="none" strike="noStrike" cap="none" baseline="0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  print(</a:t>
            </a:r>
            <a:r>
              <a:rPr lang="pl-PL" b="0" i="0" u="none" strike="noStrike" cap="none" baseline="0" dirty="0">
                <a:solidFill>
                  <a:srgbClr val="FF9300"/>
                </a:solidFill>
                <a:latin typeface="Courier"/>
                <a:ea typeface="Courier New"/>
                <a:cs typeface="Courier"/>
                <a:sym typeface="Courier New"/>
              </a:rPr>
              <a:t>self.name</a:t>
            </a:r>
            <a:r>
              <a:rPr lang="pl-PL" b="0" i="0" u="none" strike="noStrike" cap="none" baseline="0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, '- zliczenie imprezek -', self.x)</a:t>
            </a:r>
            <a:endParaRPr lang="pl-PL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lang="pl-PL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pl-PL" b="0" i="0" u="none" strike="noStrike" cap="none" baseline="0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 = PartyAnimal(</a:t>
            </a:r>
            <a:r>
              <a:rPr lang="pl-PL" b="0" i="0" u="none" strike="noStrike" cap="none" baseline="0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"Sally"</a:t>
            </a:r>
            <a:r>
              <a:rPr lang="pl-PL" b="0" i="0" u="none" strike="noStrike" cap="none" baseline="0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pl-PL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pl-PL" b="0" i="0" u="none" strike="noStrike" cap="none" baseline="0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j = PartyAnimal(</a:t>
            </a:r>
            <a:r>
              <a:rPr lang="pl-PL" b="0" i="0" u="none" strike="noStrike" cap="none" baseline="0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"Jim"</a:t>
            </a:r>
            <a:r>
              <a:rPr lang="pl-PL" b="0" i="0" u="none" strike="noStrike" cap="none" baseline="0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pl-PL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endParaRPr lang="pl-PL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algn="l" rtl="0">
              <a:buClr>
                <a:srgbClr val="FFFFFF"/>
              </a:buClr>
              <a:buSzPct val="25000"/>
            </a:pPr>
            <a:r>
              <a:rPr lang="pl-PL" b="0" i="0" u="none" baseline="0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s.party()</a:t>
            </a:r>
            <a:endParaRPr lang="pl-PL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pl-PL" b="0" i="0" u="none" strike="noStrike" cap="none" baseline="0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j.party()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pl-PL" b="0" i="0" u="none" strike="noStrike" cap="none" baseline="0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s.party()</a:t>
            </a:r>
          </a:p>
        </p:txBody>
      </p:sp>
      <p:grpSp>
        <p:nvGrpSpPr>
          <p:cNvPr id="467" name="Shape 467"/>
          <p:cNvGrpSpPr/>
          <p:nvPr/>
        </p:nvGrpSpPr>
        <p:grpSpPr>
          <a:xfrm>
            <a:off x="6324599" y="773974"/>
            <a:ext cx="2668930" cy="1543050"/>
            <a:chOff x="0" y="0"/>
            <a:chExt cx="4762499" cy="4000500"/>
          </a:xfrm>
        </p:grpSpPr>
        <p:sp>
          <p:nvSpPr>
            <p:cNvPr id="468" name="Shape 468"/>
            <p:cNvSpPr/>
            <p:nvPr/>
          </p:nvSpPr>
          <p:spPr>
            <a:xfrm>
              <a:off x="0" y="0"/>
              <a:ext cx="4762499" cy="4000500"/>
            </a:xfrm>
            <a:prstGeom prst="rect">
              <a:avLst/>
            </a:prstGeom>
            <a:noFill/>
            <a:ln w="50800" cap="flat" cmpd="sng">
              <a:solidFill>
                <a:srgbClr val="00F9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21050" tIns="21050" rIns="21050" bIns="210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Cabin"/>
                <a:buNone/>
              </a:pPr>
              <a:r>
                <a:rPr lang="pl" sz="2700" b="0" i="0" u="none" baseline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 </a:t>
              </a:r>
              <a:r>
                <a:rPr lang="pl" sz="2700" b="0" i="0" u="none" strike="noStrike" cap="none" baseline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s</a:t>
              </a:r>
            </a:p>
          </p:txBody>
        </p:sp>
        <p:sp>
          <p:nvSpPr>
            <p:cNvPr id="469" name="Shape 469"/>
            <p:cNvSpPr/>
            <p:nvPr/>
          </p:nvSpPr>
          <p:spPr>
            <a:xfrm>
              <a:off x="1422400" y="520700"/>
              <a:ext cx="2590800" cy="1270000"/>
            </a:xfrm>
            <a:prstGeom prst="rect">
              <a:avLst/>
            </a:prstGeom>
            <a:solidFill>
              <a:srgbClr val="FFFB00"/>
            </a:solidFill>
            <a:ln>
              <a:noFill/>
            </a:ln>
          </p:spPr>
          <p:txBody>
            <a:bodyPr lIns="21050" tIns="21050" rIns="21050" bIns="210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Cabin"/>
                <a:buNone/>
              </a:pPr>
              <a:r>
                <a:rPr lang="pl" sz="2900" b="0" i="0" u="none" strike="noStrike" cap="none" baseline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 x: 0</a:t>
              </a:r>
              <a:endParaRPr lang="pl" sz="2900" u="none" strike="noStrike" cap="none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endParaRPr>
            </a:p>
          </p:txBody>
        </p:sp>
        <p:sp>
          <p:nvSpPr>
            <p:cNvPr id="470" name="Shape 470"/>
            <p:cNvSpPr/>
            <p:nvPr/>
          </p:nvSpPr>
          <p:spPr>
            <a:xfrm>
              <a:off x="546100" y="2197100"/>
              <a:ext cx="3467099" cy="1270000"/>
            </a:xfrm>
            <a:prstGeom prst="rect">
              <a:avLst/>
            </a:prstGeom>
            <a:solidFill>
              <a:srgbClr val="FFFB00"/>
            </a:solidFill>
            <a:ln>
              <a:noFill/>
            </a:ln>
          </p:spPr>
          <p:txBody>
            <a:bodyPr lIns="21050" tIns="21050" rIns="21050" bIns="210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Cabin"/>
                <a:buNone/>
              </a:pPr>
              <a:r>
                <a:rPr lang="pl" sz="2500" b="0" i="0" u="none" strike="noStrike" cap="none" baseline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 name: Sally </a:t>
              </a:r>
              <a:endParaRPr lang="pl" sz="2500" u="none" strike="noStrike" cap="none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endParaRPr>
            </a:p>
          </p:txBody>
        </p:sp>
      </p:grpSp>
      <p:grpSp>
        <p:nvGrpSpPr>
          <p:cNvPr id="472" name="Shape 472"/>
          <p:cNvGrpSpPr/>
          <p:nvPr/>
        </p:nvGrpSpPr>
        <p:grpSpPr>
          <a:xfrm>
            <a:off x="6324599" y="2899954"/>
            <a:ext cx="2668930" cy="1543050"/>
            <a:chOff x="0" y="0"/>
            <a:chExt cx="4762499" cy="4000500"/>
          </a:xfrm>
        </p:grpSpPr>
        <p:sp>
          <p:nvSpPr>
            <p:cNvPr id="473" name="Shape 473"/>
            <p:cNvSpPr/>
            <p:nvPr/>
          </p:nvSpPr>
          <p:spPr>
            <a:xfrm>
              <a:off x="0" y="0"/>
              <a:ext cx="4762499" cy="4000500"/>
            </a:xfrm>
            <a:prstGeom prst="rect">
              <a:avLst/>
            </a:prstGeom>
            <a:noFill/>
            <a:ln w="50800" cap="flat" cmpd="sng">
              <a:solidFill>
                <a:srgbClr val="00F9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21050" tIns="21050" rIns="21050" bIns="210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Cabin"/>
                <a:buNone/>
              </a:pPr>
              <a:r>
                <a:rPr lang="pl" sz="2700" b="0" i="0" u="none" baseline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 </a:t>
              </a:r>
              <a:r>
                <a:rPr lang="pl" sz="2700" b="0" i="0" u="none" strike="noStrike" cap="none" baseline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j</a:t>
              </a:r>
            </a:p>
          </p:txBody>
        </p:sp>
        <p:sp>
          <p:nvSpPr>
            <p:cNvPr id="474" name="Shape 474"/>
            <p:cNvSpPr/>
            <p:nvPr/>
          </p:nvSpPr>
          <p:spPr>
            <a:xfrm>
              <a:off x="1422400" y="520700"/>
              <a:ext cx="2590800" cy="1270000"/>
            </a:xfrm>
            <a:prstGeom prst="rect">
              <a:avLst/>
            </a:prstGeom>
            <a:solidFill>
              <a:srgbClr val="FFFB00"/>
            </a:solidFill>
            <a:ln>
              <a:noFill/>
            </a:ln>
          </p:spPr>
          <p:txBody>
            <a:bodyPr lIns="21050" tIns="21050" rIns="21050" bIns="210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Cabin"/>
                <a:buNone/>
              </a:pPr>
              <a:r>
                <a:rPr lang="pl" sz="2900" b="0" i="0" u="none" strike="noStrike" cap="none" baseline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 x: 0</a:t>
              </a:r>
              <a:endParaRPr lang="pl" sz="2900" u="none" strike="noStrike" cap="none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endParaRPr>
            </a:p>
          </p:txBody>
        </p:sp>
        <p:sp>
          <p:nvSpPr>
            <p:cNvPr id="475" name="Shape 475"/>
            <p:cNvSpPr/>
            <p:nvPr/>
          </p:nvSpPr>
          <p:spPr>
            <a:xfrm>
              <a:off x="266700" y="2197100"/>
              <a:ext cx="3746499" cy="1270000"/>
            </a:xfrm>
            <a:prstGeom prst="rect">
              <a:avLst/>
            </a:prstGeom>
            <a:solidFill>
              <a:srgbClr val="FFFB00"/>
            </a:solidFill>
            <a:ln>
              <a:noFill/>
            </a:ln>
          </p:spPr>
          <p:txBody>
            <a:bodyPr lIns="21050" tIns="21050" rIns="21050" bIns="210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Cabin"/>
                <a:buNone/>
              </a:pPr>
              <a:r>
                <a:rPr lang="pl" sz="2500" b="0" i="0" u="none" strike="noStrike" cap="none" baseline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 name:  Jim</a:t>
              </a:r>
              <a:endParaRPr lang="pl" sz="2500" u="none" strike="noStrike" cap="none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endParaRPr>
            </a:p>
          </p:txBody>
        </p:sp>
      </p:grpSp>
      <p:sp>
        <p:nvSpPr>
          <p:cNvPr id="483" name="Shape 483"/>
          <p:cNvSpPr/>
          <p:nvPr/>
        </p:nvSpPr>
        <p:spPr>
          <a:xfrm>
            <a:off x="3589585" y="3473952"/>
            <a:ext cx="2427514" cy="1036767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DFF"/>
              </a:buClr>
              <a:buSzPct val="25000"/>
              <a:buFont typeface="Cabin"/>
              <a:buNone/>
            </a:pPr>
            <a:r>
              <a:rPr lang="pl" sz="2300" b="0" i="0" u="none" strike="noStrike" cap="none" baseline="0">
                <a:solidFill>
                  <a:srgbClr val="00FD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Mamy dwie niezależne instancje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/>
          <p:nvPr/>
        </p:nvSpPr>
        <p:spPr>
          <a:xfrm>
            <a:off x="553999" y="171450"/>
            <a:ext cx="6298622" cy="4619400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pl-PL" b="0" i="0" u="none" strike="noStrike" cap="none" baseline="0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class PartyAnimal: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pl-PL" b="0" i="0" u="none" strike="noStrike" cap="none" baseline="0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x = 0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pl-PL" b="0" i="0" u="none" strike="noStrike" cap="none" baseline="0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</a:t>
            </a:r>
            <a:r>
              <a:rPr lang="pl-PL" b="0" i="0" u="none" strike="noStrike" cap="none" baseline="0" dirty="0">
                <a:solidFill>
                  <a:srgbClr val="FF9300"/>
                </a:solidFill>
                <a:latin typeface="Courier"/>
                <a:ea typeface="Courier New"/>
                <a:cs typeface="Courier"/>
                <a:sym typeface="Courier New"/>
              </a:rPr>
              <a:t>name</a:t>
            </a:r>
            <a:r>
              <a:rPr lang="pl-PL" b="0" i="0" u="none" strike="noStrike" cap="none" baseline="0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= ""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pl-PL" b="0" i="0" u="none" strike="noStrike" cap="none" baseline="0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</a:t>
            </a:r>
            <a:r>
              <a:rPr lang="pl-PL" b="0" i="0" u="none" strike="noStrike" cap="none" baseline="0" dirty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def __init__</a:t>
            </a:r>
            <a:r>
              <a:rPr lang="pl-PL" b="0" i="0" u="none" strike="noStrike" cap="none" baseline="0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(self, </a:t>
            </a:r>
            <a:r>
              <a:rPr lang="pl-PL" b="0" i="0" u="none" strike="noStrike" cap="none" baseline="0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nam</a:t>
            </a:r>
            <a:r>
              <a:rPr lang="pl-PL" b="0" i="0" u="none" strike="noStrike" cap="none" baseline="0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):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pl-PL" b="0" i="0" u="none" strike="noStrike" cap="none" baseline="0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  </a:t>
            </a:r>
            <a:r>
              <a:rPr lang="pl-PL" b="0" i="0" u="none" strike="noStrike" cap="none" baseline="0" dirty="0">
                <a:solidFill>
                  <a:srgbClr val="FF9300"/>
                </a:solidFill>
                <a:latin typeface="Courier"/>
                <a:ea typeface="Courier New"/>
                <a:cs typeface="Courier"/>
                <a:sym typeface="Courier New"/>
              </a:rPr>
              <a:t>self.name</a:t>
            </a:r>
            <a:r>
              <a:rPr lang="pl-PL" b="0" i="0" u="none" strike="noStrike" cap="none" baseline="0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= </a:t>
            </a:r>
            <a:r>
              <a:rPr lang="pl-PL" b="0" i="0" u="none" strike="noStrike" cap="none" baseline="0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nam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pl-PL" b="0" i="0" u="none" strike="noStrike" cap="none" baseline="0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  print(</a:t>
            </a:r>
            <a:r>
              <a:rPr lang="pl-PL" b="0" i="0" u="none" strike="noStrike" cap="none" baseline="0" dirty="0">
                <a:solidFill>
                  <a:srgbClr val="FF9300"/>
                </a:solidFill>
                <a:latin typeface="Courier"/>
                <a:ea typeface="Courier New"/>
                <a:cs typeface="Courier"/>
                <a:sym typeface="Courier New"/>
              </a:rPr>
              <a:t>self.name</a:t>
            </a:r>
            <a:r>
              <a:rPr lang="pl-PL" b="0" i="0" u="none" strike="noStrike" cap="none" baseline="0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, '- utworzenie')</a:t>
            </a:r>
            <a:endParaRPr lang="pl-PL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lang="pl-PL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pl-PL" b="0" i="0" u="none" strike="noStrike" cap="none" baseline="0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def party(self) 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pl-PL" b="0" i="0" u="none" strike="noStrike" cap="none" baseline="0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  self.x = self.x + 1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pl-PL" b="0" i="0" u="none" strike="noStrike" cap="none" baseline="0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  print(</a:t>
            </a:r>
            <a:r>
              <a:rPr lang="pl-PL" b="0" i="0" u="none" strike="noStrike" cap="none" baseline="0" dirty="0">
                <a:solidFill>
                  <a:srgbClr val="FF9300"/>
                </a:solidFill>
                <a:latin typeface="Courier"/>
                <a:ea typeface="Courier New"/>
                <a:cs typeface="Courier"/>
                <a:sym typeface="Courier New"/>
              </a:rPr>
              <a:t>self.name</a:t>
            </a:r>
            <a:r>
              <a:rPr lang="pl-PL" b="0" i="0" u="none" strike="noStrike" cap="none" baseline="0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, '- zliczenie imprezek -', self.x)</a:t>
            </a:r>
            <a:endParaRPr lang="pl-PL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lang="pl-PL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pl-PL" b="0" i="0" u="none" strike="noStrike" cap="none" baseline="0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 = PartyAnimal(</a:t>
            </a:r>
            <a:r>
              <a:rPr lang="pl-PL" b="0" i="0" u="none" strike="noStrike" cap="none" baseline="0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"Sally"</a:t>
            </a:r>
            <a:r>
              <a:rPr lang="pl-PL" b="0" i="0" u="none" strike="noStrike" cap="none" baseline="0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pl-PL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pl-PL" b="0" i="0" u="none" strike="noStrike" cap="none" baseline="0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j = PartyAnimal(</a:t>
            </a:r>
            <a:r>
              <a:rPr lang="pl-PL" b="0" i="0" u="none" strike="noStrike" cap="none" baseline="0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"Jim"</a:t>
            </a:r>
            <a:r>
              <a:rPr lang="pl-PL" b="0" i="0" u="none" strike="noStrike" cap="none" baseline="0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pl-PL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endParaRPr lang="pl-PL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algn="l" rtl="0">
              <a:buClr>
                <a:srgbClr val="FFFFFF"/>
              </a:buClr>
              <a:buSzPct val="25000"/>
            </a:pPr>
            <a:r>
              <a:rPr lang="pl-PL" b="0" i="0" u="none" baseline="0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s.party()</a:t>
            </a:r>
            <a:endParaRPr lang="pl-PL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pl-PL" b="0" i="0" u="none" strike="noStrike" cap="none" baseline="0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j.party()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pl-PL" b="0" i="0" u="none" strike="noStrike" cap="none" baseline="0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s.party()</a:t>
            </a:r>
          </a:p>
        </p:txBody>
      </p:sp>
      <p:sp>
        <p:nvSpPr>
          <p:cNvPr id="2" name="Rectangle 1"/>
          <p:cNvSpPr/>
          <p:nvPr/>
        </p:nvSpPr>
        <p:spPr>
          <a:xfrm>
            <a:off x="5630445" y="855280"/>
            <a:ext cx="3406702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rtl="0">
              <a:buClr>
                <a:srgbClr val="FFFFFF"/>
              </a:buClr>
              <a:buSzPct val="25000"/>
            </a:pPr>
            <a:r>
              <a:rPr lang="pl-PL" b="0" i="0" u="none" baseline="0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Sally - utworzenie</a:t>
            </a:r>
          </a:p>
          <a:p>
            <a:pPr lvl="0" algn="l" rtl="0">
              <a:buClr>
                <a:srgbClr val="FFFFFF"/>
              </a:buClr>
              <a:buSzPct val="25000"/>
            </a:pPr>
            <a:r>
              <a:rPr lang="pl-PL" b="0" i="0" u="none" baseline="0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Jim - utworzenie</a:t>
            </a:r>
          </a:p>
          <a:p>
            <a:pPr lvl="0" algn="l" rtl="0">
              <a:buClr>
                <a:srgbClr val="FFFFFF"/>
              </a:buClr>
              <a:buSzPct val="25000"/>
            </a:pPr>
            <a:r>
              <a:rPr lang="pl-PL" b="0" i="0" u="none" baseline="0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Sally - zliczenie imprezek - 1</a:t>
            </a:r>
          </a:p>
          <a:p>
            <a:pPr lvl="0" algn="l" rtl="0">
              <a:buClr>
                <a:srgbClr val="FFFFFF"/>
              </a:buClr>
              <a:buSzPct val="25000"/>
            </a:pPr>
            <a:r>
              <a:rPr lang="pl-PL" b="0" i="0" u="none" baseline="0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Jim - zliczenie imprezek - 1</a:t>
            </a:r>
          </a:p>
          <a:p>
            <a:pPr lvl="0" algn="l" rtl="0">
              <a:buClr>
                <a:srgbClr val="FFFFFF"/>
              </a:buClr>
              <a:buSzPct val="25000"/>
            </a:pPr>
            <a:r>
              <a:rPr lang="pl-PL" b="0" i="0" u="none" baseline="0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Sally - zliczenie imprezek - 2</a:t>
            </a:r>
            <a:endParaRPr lang="pl" b="0" i="0" u="none" baseline="0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9541272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Shape 49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pl" sz="4700" b="0" i="0" u="none" strike="noStrike" cap="none" baseline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Dziedziczenie</a:t>
            </a:r>
          </a:p>
        </p:txBody>
      </p:sp>
      <p:sp>
        <p:nvSpPr>
          <p:cNvPr id="499" name="Shape 49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pl-PL" sz="2000" b="0" i="0" u="sng" strike="noStrike" cap="none" baseline="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https://www.ibiblio.org/g2swap/byteofpython/read/inheritance.html</a:t>
            </a:r>
            <a:endParaRPr lang="pl" sz="2000" u="sng" strike="noStrike" cap="none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Shape 50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300"/>
              </a:buClr>
              <a:buSzPct val="25000"/>
              <a:buFont typeface="Cabin"/>
              <a:buNone/>
            </a:pPr>
            <a:r>
              <a:rPr lang="pl" sz="4700" b="0" i="0" u="none" strike="noStrike" cap="none" baseline="0">
                <a:solidFill>
                  <a:srgbClr val="FFD966"/>
                </a:solidFill>
                <a:sym typeface="Cabin"/>
              </a:rPr>
              <a:t>Dziedziczenie</a:t>
            </a:r>
          </a:p>
        </p:txBody>
      </p:sp>
      <p:sp>
        <p:nvSpPr>
          <p:cNvPr id="505" name="Shape 50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457200" marR="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bin"/>
            </a:pPr>
            <a:r>
              <a:rPr lang="pl" sz="2300" b="0" i="0" u="none" strike="noStrike" cap="none" baseline="0" dirty="0">
                <a:solidFill>
                  <a:srgbClr val="FFFFFF"/>
                </a:solidFill>
                <a:sym typeface="Cabin"/>
              </a:rPr>
              <a:t>Tworząc nową klasę, możemy ponownie wykorzystać istniejącą klasę, </a:t>
            </a:r>
            <a:r>
              <a:rPr lang="pl" sz="2300" b="0" i="0" u="none" strike="noStrike" cap="none" baseline="0" dirty="0">
                <a:solidFill>
                  <a:srgbClr val="FF9300"/>
                </a:solidFill>
                <a:sym typeface="Cabin"/>
              </a:rPr>
              <a:t>dziedzicząc</a:t>
            </a:r>
            <a:r>
              <a:rPr lang="pl" sz="2300" b="0" i="0" u="none" strike="noStrike" cap="none" baseline="0" dirty="0">
                <a:solidFill>
                  <a:srgbClr val="FFFFFF"/>
                </a:solidFill>
                <a:sym typeface="Cabin"/>
              </a:rPr>
              <a:t> wszystkie jej możliwości, a następnie dodając kilka nowych</a:t>
            </a:r>
          </a:p>
          <a:p>
            <a:pPr marL="457200" marR="0" lvl="0" indent="-37465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bin"/>
            </a:pPr>
            <a:r>
              <a:rPr lang="pl" sz="2300" b="0" i="0" u="none" strike="noStrike" cap="none" baseline="0" dirty="0">
                <a:solidFill>
                  <a:srgbClr val="FFFFFF"/>
                </a:solidFill>
                <a:sym typeface="Cabin"/>
              </a:rPr>
              <a:t>To inna forma zapisania i ponownego użycia</a:t>
            </a:r>
          </a:p>
          <a:p>
            <a:pPr marL="457200" marR="0" lvl="0" indent="-37465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bin"/>
            </a:pPr>
            <a:r>
              <a:rPr lang="pl" sz="2300" b="0" i="0" u="none" strike="noStrike" cap="none" baseline="0" dirty="0">
                <a:solidFill>
                  <a:srgbClr val="FFFFFF"/>
                </a:solidFill>
                <a:sym typeface="Cabin"/>
              </a:rPr>
              <a:t>Napisz raz </a:t>
            </a:r>
            <a:r>
              <a:rPr lang="pl" sz="240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–</a:t>
            </a:r>
            <a:r>
              <a:rPr lang="pl" sz="2300" b="0" i="0" u="none" strike="noStrike" cap="none" baseline="0" dirty="0">
                <a:solidFill>
                  <a:srgbClr val="FFFFFF"/>
                </a:solidFill>
                <a:sym typeface="Cabin"/>
              </a:rPr>
              <a:t> wykorzystaj wiele razy</a:t>
            </a:r>
          </a:p>
          <a:p>
            <a:pPr marL="457200" marR="0" lvl="0" indent="-37465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bin"/>
            </a:pPr>
            <a:r>
              <a:rPr lang="pl" sz="2300" b="0" i="0" u="none" strike="noStrike" cap="none" baseline="0" dirty="0">
                <a:solidFill>
                  <a:srgbClr val="FFFFFF"/>
                </a:solidFill>
                <a:sym typeface="Cabin"/>
              </a:rPr>
              <a:t>Nowa klasa (potomna) ma wszystkie możliwości starej klasy (źródłowej) </a:t>
            </a:r>
            <a:r>
              <a:rPr lang="pl" sz="240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–</a:t>
            </a:r>
            <a:r>
              <a:rPr lang="pl" sz="2300" b="0" i="0" u="none" strike="noStrike" cap="none" baseline="0" dirty="0">
                <a:solidFill>
                  <a:srgbClr val="FFFFFF"/>
                </a:solidFill>
                <a:sym typeface="Cabin"/>
              </a:rPr>
              <a:t> a może mieć nawet więcej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438" y="503064"/>
            <a:ext cx="5578764" cy="4163905"/>
          </a:xfrm>
          <a:prstGeom prst="rect">
            <a:avLst/>
          </a:prstGeom>
        </p:spPr>
      </p:pic>
      <p:sp>
        <p:nvSpPr>
          <p:cNvPr id="162" name="Shape 162"/>
          <p:cNvSpPr/>
          <p:nvPr/>
        </p:nvSpPr>
        <p:spPr>
          <a:xfrm>
            <a:off x="250067" y="4747491"/>
            <a:ext cx="8893932" cy="396008"/>
          </a:xfrm>
          <a:prstGeom prst="rect">
            <a:avLst/>
          </a:prstGeom>
          <a:noFill/>
          <a:ln>
            <a:noFill/>
          </a:ln>
        </p:spPr>
        <p:txBody>
          <a:bodyPr lIns="37875" tIns="18925" rIns="37875" bIns="189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pl" sz="1800" b="0" i="0" u="none" strike="noStrike" cap="none" baseline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https://docs.python.org/3/library/sqlite3.html</a:t>
            </a:r>
            <a:endParaRPr lang="pl" sz="1800" u="none" strike="noStrike" cap="none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Shape 510"/>
          <p:cNvSpPr txBox="1">
            <a:spLocks noGrp="1"/>
          </p:cNvSpPr>
          <p:nvPr>
            <p:ph type="title"/>
          </p:nvPr>
        </p:nvSpPr>
        <p:spPr>
          <a:xfrm>
            <a:off x="650081" y="428625"/>
            <a:ext cx="6157119" cy="1000069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pl" sz="4000" b="0" i="0" u="none" strike="noStrike" cap="none" baseline="0">
                <a:sym typeface="Cabin"/>
              </a:rPr>
              <a:t>Terminologia: </a:t>
            </a:r>
            <a:r>
              <a:rPr lang="pl" sz="4000" b="0" i="0" u="none" strike="noStrike" cap="none" baseline="0">
                <a:solidFill>
                  <a:srgbClr val="FF9300"/>
                </a:solidFill>
                <a:sym typeface="Cabin"/>
              </a:rPr>
              <a:t>Dziedziczenie</a:t>
            </a:r>
          </a:p>
        </p:txBody>
      </p:sp>
      <p:sp>
        <p:nvSpPr>
          <p:cNvPr id="511" name="Shape 511"/>
          <p:cNvSpPr/>
          <p:nvPr/>
        </p:nvSpPr>
        <p:spPr>
          <a:xfrm>
            <a:off x="909101" y="4185016"/>
            <a:ext cx="7599899" cy="352800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pl-PL" sz="2300" b="0" i="0" u="none" strike="noStrike" cap="none" baseline="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https://pl.wikipedia.org/wiki/Programowanie_obiektowe</a:t>
            </a:r>
            <a:endParaRPr lang="pl" sz="2300" u="none" strike="noStrike" cap="none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512" name="Shape 512"/>
          <p:cNvSpPr/>
          <p:nvPr/>
        </p:nvSpPr>
        <p:spPr>
          <a:xfrm>
            <a:off x="423519" y="2163768"/>
            <a:ext cx="8284029" cy="979714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pl" sz="2300" b="0" i="0" u="none" strike="noStrike" cap="none" baseline="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‘Klasy pochodne’ są bardziej wyspecjalizowane od bazowych, po których </a:t>
            </a:r>
            <a:r>
              <a:rPr lang="pl" sz="2300" b="0" i="0" u="none" strike="noStrike" cap="none" baseline="0" dirty="0">
                <a:solidFill>
                  <a:srgbClr val="FF93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dziedziczą</a:t>
            </a:r>
            <a:r>
              <a:rPr lang="pl" sz="2300" b="0" i="0" u="none" strike="noStrike" cap="none" baseline="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atrybuty i zachowania. Mogą też otrzymywać własne.</a:t>
            </a:r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61781"/>
            <a:ext cx="14986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/>
          <p:nvPr/>
        </p:nvSpPr>
        <p:spPr>
          <a:xfrm>
            <a:off x="237698" y="154250"/>
            <a:ext cx="5446524" cy="4702499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pl" sz="1200" b="0" i="0" u="none" strike="noStrike" cap="none" baseline="0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class PartyAnimal: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pl" sz="1200" b="0" i="0" u="none" strike="noStrike" cap="none" baseline="0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  </a:t>
            </a:r>
            <a:r>
              <a:rPr lang="en-US" sz="1200" b="0" i="0" u="none" strike="noStrike" cap="none" baseline="0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</a:t>
            </a:r>
            <a:r>
              <a:rPr lang="pl" sz="1200" b="0" i="0" u="none" strike="noStrike" cap="none" baseline="0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x = 0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pl" sz="1200" b="0" i="0" u="none" strike="noStrike" cap="none" baseline="0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  </a:t>
            </a:r>
            <a:r>
              <a:rPr lang="en-US" sz="1200" b="0" i="0" u="none" strike="noStrike" cap="none" baseline="0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</a:t>
            </a:r>
            <a:r>
              <a:rPr lang="pl" sz="1200" b="0" i="0" u="none" strike="noStrike" cap="none" baseline="0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name = ""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pl" sz="1200" b="0" i="0" u="none" strike="noStrike" cap="none" baseline="0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  </a:t>
            </a:r>
            <a:r>
              <a:rPr lang="en-US" sz="1200" b="0" i="0" u="none" strike="noStrike" cap="none" baseline="0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</a:t>
            </a:r>
            <a:r>
              <a:rPr lang="pl" sz="1200" b="0" i="0" u="none" strike="noStrike" cap="none" baseline="0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def __init__(self, nam):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pl" sz="1200" b="0" i="0" u="none" strike="noStrike" cap="none" baseline="0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   </a:t>
            </a:r>
            <a:r>
              <a:rPr lang="en-US" sz="1200" b="0" i="0" u="none" strike="noStrike" cap="none" baseline="0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  </a:t>
            </a:r>
            <a:r>
              <a:rPr lang="pl" sz="1200" b="0" i="0" u="none" strike="noStrike" cap="none" baseline="0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self.name = nam</a:t>
            </a:r>
            <a:endParaRPr lang="pl" sz="1200" i="0" u="none" strike="noStrike" cap="none" dirty="0">
              <a:solidFill>
                <a:srgbClr val="FFFB00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pl" sz="1200" b="0" i="0" u="none" strike="noStrike" cap="none" baseline="0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    </a:t>
            </a:r>
            <a:r>
              <a:rPr lang="en-US" sz="1200" b="0" i="0" u="none" strike="noStrike" cap="none" baseline="0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  </a:t>
            </a:r>
            <a:r>
              <a:rPr lang="pl" sz="1200" b="0" i="0" u="none" strike="noStrike" cap="none" baseline="0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print(self.name,</a:t>
            </a:r>
            <a:r>
              <a:rPr lang="en-US" sz="1200" b="0" i="0" u="none" strike="noStrike" cap="none" baseline="0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</a:t>
            </a:r>
            <a:r>
              <a:rPr lang="pl" sz="1200" b="0" i="0" u="none" strike="noStrike" cap="none" baseline="0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"</a:t>
            </a:r>
            <a:r>
              <a:rPr lang="en-US" sz="1200" b="0" i="0" u="none" strike="noStrike" cap="none" baseline="0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- </a:t>
            </a:r>
            <a:r>
              <a:rPr lang="pl" sz="1200" b="0" i="0" u="none" strike="noStrike" cap="none" baseline="0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utworzenie")</a:t>
            </a:r>
            <a:endParaRPr lang="pl" sz="1200" i="0" u="none" strike="noStrike" cap="none" dirty="0">
              <a:solidFill>
                <a:srgbClr val="FFFB00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Font typeface="Cabin"/>
              <a:buNone/>
            </a:pPr>
            <a:endParaRPr sz="12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pl" sz="1200" b="0" i="0" u="none" strike="noStrike" cap="none" baseline="0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  </a:t>
            </a:r>
            <a:r>
              <a:rPr lang="en-US" sz="1200" b="0" i="0" u="none" strike="noStrike" cap="none" baseline="0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</a:t>
            </a:r>
            <a:r>
              <a:rPr lang="pl" sz="1200" b="0" i="0" u="none" strike="noStrike" cap="none" baseline="0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def party(self) 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pl" sz="1200" b="0" i="0" u="none" strike="noStrike" cap="none" baseline="0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   </a:t>
            </a:r>
            <a:r>
              <a:rPr lang="en-US" sz="1200" b="0" i="0" u="none" strike="noStrike" cap="none" baseline="0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  </a:t>
            </a:r>
            <a:r>
              <a:rPr lang="pl" sz="1200" b="0" i="0" u="none" strike="noStrike" cap="none" baseline="0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self.x = self.x + 1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pl" sz="1200" b="0" i="0" u="none" strike="noStrike" cap="none" baseline="0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    </a:t>
            </a:r>
            <a:r>
              <a:rPr lang="en-US" sz="1200" b="0" i="0" u="none" strike="noStrike" cap="none" baseline="0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  </a:t>
            </a:r>
            <a:r>
              <a:rPr lang="pl" sz="1200" b="0" i="0" u="none" strike="noStrike" cap="none" baseline="0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print(self.name,</a:t>
            </a:r>
            <a:r>
              <a:rPr lang="en-US" sz="1200" b="0" i="0" u="none" strike="noStrike" cap="none" baseline="0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</a:t>
            </a:r>
            <a:r>
              <a:rPr lang="pl" sz="1200" b="0" i="0" u="none" strike="noStrike" cap="none" baseline="0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"</a:t>
            </a:r>
            <a:r>
              <a:rPr lang="en-US" sz="1200" b="0" i="0" u="none" strike="noStrike" cap="none" baseline="0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- </a:t>
            </a:r>
            <a:r>
              <a:rPr lang="en-US" sz="1200" b="0" i="0" u="none" strike="noStrike" cap="none" baseline="0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zliczenie</a:t>
            </a:r>
            <a:r>
              <a:rPr lang="en-US" sz="1200" b="0" i="0" u="none" strike="noStrike" cap="none" baseline="0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</a:t>
            </a:r>
            <a:r>
              <a:rPr lang="en-US" sz="1200" b="0" i="0" u="none" strike="noStrike" cap="none" baseline="0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imprezek</a:t>
            </a:r>
            <a:r>
              <a:rPr lang="en-US" sz="1200" b="0" i="0" u="none" strike="noStrike" cap="none" baseline="0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-</a:t>
            </a:r>
            <a:r>
              <a:rPr lang="pl" sz="1200" b="0" i="0" u="none" strike="noStrike" cap="none" baseline="0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",</a:t>
            </a:r>
            <a:r>
              <a:rPr lang="en-US" sz="1200" b="0" i="0" u="none" strike="noStrike" cap="none" baseline="0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</a:t>
            </a:r>
            <a:r>
              <a:rPr lang="pl" sz="1200" b="0" i="0" u="none" strike="noStrike" cap="none" baseline="0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self.x)</a:t>
            </a:r>
            <a:endParaRPr lang="pl" sz="1200" i="0" u="none" strike="noStrike" cap="none" dirty="0">
              <a:solidFill>
                <a:srgbClr val="FFFB00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Font typeface="Cabin"/>
              <a:buNone/>
            </a:pPr>
            <a:endParaRPr sz="12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SzPct val="25000"/>
              <a:buFont typeface="Cabin"/>
              <a:buNone/>
            </a:pPr>
            <a:r>
              <a:rPr lang="pl" sz="1200" b="0" i="0" u="none" strike="noStrike" cap="none" baseline="0" dirty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class FootballFan(PartyAnimal):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pl" sz="1200" b="0" i="0" u="none" strike="noStrike" cap="none" baseline="0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  </a:t>
            </a:r>
            <a:r>
              <a:rPr lang="en-US" sz="1200" b="0" i="0" u="none" strike="noStrike" cap="none" baseline="0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</a:t>
            </a:r>
            <a:r>
              <a:rPr lang="pl" sz="1200" b="0" i="0" u="none" strike="noStrike" cap="none" baseline="0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points = 0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pl" sz="1200" b="0" i="0" u="none" strike="noStrike" cap="none" baseline="0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  </a:t>
            </a:r>
            <a:r>
              <a:rPr lang="en-US" sz="1200" b="0" i="0" u="none" strike="noStrike" cap="none" baseline="0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</a:t>
            </a:r>
            <a:r>
              <a:rPr lang="pl" sz="1200" b="0" i="0" u="none" strike="noStrike" cap="none" baseline="0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def touchdown(self):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pl" sz="1200" b="0" i="0" u="none" strike="noStrike" cap="none" baseline="0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     </a:t>
            </a:r>
            <a:r>
              <a:rPr lang="en-US" sz="1200" b="0" i="0" u="none" strike="noStrike" cap="none" baseline="0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 </a:t>
            </a:r>
            <a:r>
              <a:rPr lang="pl" sz="1200" b="0" i="0" u="none" strike="noStrike" cap="none" baseline="0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self.points = self.points + 7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pl" sz="1200" b="0" i="0" u="none" strike="noStrike" cap="none" baseline="0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     </a:t>
            </a:r>
            <a:r>
              <a:rPr lang="en-US" sz="1200" b="0" i="0" u="none" strike="noStrike" cap="none" baseline="0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 </a:t>
            </a:r>
            <a:r>
              <a:rPr lang="pl" sz="1200" b="0" i="0" u="none" strike="noStrike" cap="none" baseline="0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self.party()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pl" sz="1200" b="0" i="0" u="none" strike="noStrike" cap="none" baseline="0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     </a:t>
            </a:r>
            <a:r>
              <a:rPr lang="en-US" sz="1200" b="0" i="0" u="none" strike="noStrike" cap="none" baseline="0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 </a:t>
            </a:r>
            <a:r>
              <a:rPr lang="pl" sz="1200" b="0" i="0" u="none" strike="noStrike" cap="none" baseline="0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print(self.name,</a:t>
            </a:r>
            <a:r>
              <a:rPr lang="en-US" sz="1200" b="0" i="0" u="none" strike="noStrike" cap="none" baseline="0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</a:t>
            </a:r>
            <a:r>
              <a:rPr lang="pl" sz="1200" b="0" i="0" u="none" strike="noStrike" cap="none" baseline="0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"punkty",</a:t>
            </a:r>
            <a:r>
              <a:rPr lang="en-US" sz="1200" b="0" i="0" u="none" strike="noStrike" cap="none" baseline="0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</a:t>
            </a:r>
            <a:r>
              <a:rPr lang="pl" sz="1200" b="0" i="0" u="none" strike="noStrike" cap="none" baseline="0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self.points)</a:t>
            </a:r>
            <a:endParaRPr lang="pl" sz="1200" i="0" u="none" strike="noStrike" cap="none" dirty="0">
              <a:solidFill>
                <a:srgbClr val="00F900"/>
              </a:solidFill>
              <a:latin typeface="Courier"/>
              <a:ea typeface="Courier New"/>
              <a:cs typeface="Courier"/>
              <a:sym typeface="Courier New"/>
            </a:endParaRPr>
          </a:p>
        </p:txBody>
      </p:sp>
      <p:sp>
        <p:nvSpPr>
          <p:cNvPr id="519" name="Shape 519"/>
          <p:cNvSpPr/>
          <p:nvPr/>
        </p:nvSpPr>
        <p:spPr>
          <a:xfrm>
            <a:off x="5721381" y="603200"/>
            <a:ext cx="3252979" cy="1685108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pl" sz="1100" b="0" i="0" u="none" strike="noStrike" cap="none" baseline="0" dirty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s = PartyAnimal("Sally")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pl" sz="1100" b="0" i="0" u="none" strike="noStrike" cap="none" baseline="0" dirty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s.party()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1100" u="none" strike="noStrike" cap="none" dirty="0">
              <a:solidFill>
                <a:srgbClr val="FFFFFF"/>
              </a:solidFill>
              <a:latin typeface="Courier" charset="0"/>
              <a:ea typeface="Courier" charset="0"/>
              <a:cs typeface="Courier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pl" sz="1100" b="0" i="0" u="none" strike="noStrike" cap="none" baseline="0" dirty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j = FootballFan("Jim")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pl" sz="1100" b="0" i="0" u="none" strike="noStrike" cap="none" baseline="0" dirty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j.party()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pl" sz="1100" b="0" i="0" u="none" strike="noStrike" cap="none" baseline="0" dirty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j.touchdown()</a:t>
            </a:r>
          </a:p>
        </p:txBody>
      </p:sp>
      <p:sp>
        <p:nvSpPr>
          <p:cNvPr id="520" name="Shape 520"/>
          <p:cNvSpPr/>
          <p:nvPr/>
        </p:nvSpPr>
        <p:spPr>
          <a:xfrm>
            <a:off x="5684222" y="2860496"/>
            <a:ext cx="3327299" cy="1474836"/>
          </a:xfrm>
          <a:prstGeom prst="rect">
            <a:avLst/>
          </a:prstGeom>
          <a:noFill/>
          <a:ln w="254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SzPct val="25000"/>
              <a:buFont typeface="Cabin"/>
              <a:buNone/>
            </a:pPr>
            <a:r>
              <a:rPr lang="pl" sz="1800" b="0" i="0" u="none" strike="noStrike" cap="none" baseline="0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FootballFan</a:t>
            </a:r>
            <a:r>
              <a:rPr lang="pl" sz="1800" b="0" i="0" u="none" strike="noStrike" cap="none" baseline="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to klasa rozszerzająca </a:t>
            </a:r>
            <a:r>
              <a:rPr lang="pl" sz="1800" b="0" i="0" u="none" strike="noStrike" cap="none" baseline="0" dirty="0">
                <a:solidFill>
                  <a:srgbClr val="FFFB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PartyAnimal</a:t>
            </a:r>
            <a:r>
              <a:rPr lang="pl" sz="1800" b="0" i="0" u="none" strike="noStrike" cap="none" baseline="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.</a:t>
            </a:r>
            <a:r>
              <a:rPr lang="pl" sz="1800" b="0" i="0" u="none" strike="noStrike" cap="none" baseline="0" dirty="0">
                <a:solidFill>
                  <a:srgbClr val="FFFB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br>
              <a:rPr lang="pl" sz="1800" b="0" i="0" u="none" strike="noStrike" cap="none" baseline="0" dirty="0">
                <a:solidFill>
                  <a:srgbClr val="FFFB00"/>
                </a:solidFill>
                <a:latin typeface="Arial" charset="0"/>
                <a:ea typeface="Arial" charset="0"/>
                <a:cs typeface="Arial" charset="0"/>
                <a:sym typeface="Cabin"/>
              </a:rPr>
            </a:br>
            <a:r>
              <a:rPr lang="pl" sz="1800" b="0" i="0" u="none" strike="noStrike" cap="none" baseline="0" dirty="0">
                <a:solidFill>
                  <a:srgbClr val="FFFB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Ma wszystkie możliwości PartyAnimal</a:t>
            </a:r>
            <a:r>
              <a:rPr lang="pl" sz="1800" b="0" i="0" u="none" strike="noStrike" cap="none" baseline="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pl" sz="1800" b="0" i="0" u="none" strike="noStrike" cap="none" baseline="0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i dodatkowo własne.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26"/>
          <p:cNvSpPr/>
          <p:nvPr/>
        </p:nvSpPr>
        <p:spPr>
          <a:xfrm>
            <a:off x="6477000" y="2978430"/>
            <a:ext cx="2100942" cy="1543049"/>
          </a:xfrm>
          <a:prstGeom prst="rect">
            <a:avLst/>
          </a:prstGeom>
          <a:noFill/>
          <a:ln w="50800" cap="flat" cmpd="sng">
            <a:solidFill>
              <a:srgbClr val="00F9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21050" tIns="21050" rIns="21050" bIns="210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pl" sz="2400" b="0" i="0" u="none" baseline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endParaRPr lang="pl" sz="2400" u="none" strike="noStrike" cap="none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6" name="Shape 527"/>
          <p:cNvSpPr/>
          <p:nvPr/>
        </p:nvSpPr>
        <p:spPr>
          <a:xfrm>
            <a:off x="6609428" y="3168514"/>
            <a:ext cx="1708447" cy="489857"/>
          </a:xfrm>
          <a:prstGeom prst="rect">
            <a:avLst/>
          </a:prstGeom>
          <a:solidFill>
            <a:srgbClr val="FFFB00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pl" sz="2000" b="0" i="0" u="none" strike="noStrike" cap="none" baseline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x:</a:t>
            </a:r>
            <a:endParaRPr lang="pl" sz="2000" u="none" strike="noStrike" cap="none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7" name="Shape 528"/>
          <p:cNvSpPr/>
          <p:nvPr/>
        </p:nvSpPr>
        <p:spPr>
          <a:xfrm>
            <a:off x="6609428" y="3815125"/>
            <a:ext cx="1708447" cy="489857"/>
          </a:xfrm>
          <a:prstGeom prst="rect">
            <a:avLst/>
          </a:prstGeom>
          <a:solidFill>
            <a:srgbClr val="FFFB00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pl" sz="2000" b="0" i="0" u="none" strike="noStrike" cap="none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name: Sally</a:t>
            </a:r>
          </a:p>
        </p:txBody>
      </p:sp>
      <p:sp>
        <p:nvSpPr>
          <p:cNvPr id="2" name="Rectangle 1"/>
          <p:cNvSpPr/>
          <p:nvPr/>
        </p:nvSpPr>
        <p:spPr>
          <a:xfrm>
            <a:off x="6005315" y="2789694"/>
            <a:ext cx="3440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pl" sz="3200" b="0" i="0" u="none" baseline="0" dirty="0">
                <a:solidFill>
                  <a:srgbClr val="00FA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</a:t>
            </a:r>
            <a:endParaRPr lang="pl" sz="3200" dirty="0">
              <a:solidFill>
                <a:srgbClr val="00FA00"/>
              </a:solidFill>
            </a:endParaRPr>
          </a:p>
        </p:txBody>
      </p:sp>
      <p:sp>
        <p:nvSpPr>
          <p:cNvPr id="8" name="Shape 518">
            <a:extLst>
              <a:ext uri="{FF2B5EF4-FFF2-40B4-BE49-F238E27FC236}">
                <a16:creationId xmlns:a16="http://schemas.microsoft.com/office/drawing/2014/main" id="{1D694B56-36CA-4718-ADE9-01DDFE66F6F2}"/>
              </a:ext>
            </a:extLst>
          </p:cNvPr>
          <p:cNvSpPr/>
          <p:nvPr/>
        </p:nvSpPr>
        <p:spPr>
          <a:xfrm>
            <a:off x="237698" y="154250"/>
            <a:ext cx="5446524" cy="4702499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pl" sz="1200" b="0" i="0" u="none" strike="noStrike" cap="none" baseline="0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class PartyAnimal: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pl" sz="1200" b="0" i="0" u="none" strike="noStrike" cap="none" baseline="0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  </a:t>
            </a:r>
            <a:r>
              <a:rPr lang="en-US" sz="1200" b="0" i="0" u="none" strike="noStrike" cap="none" baseline="0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</a:t>
            </a:r>
            <a:r>
              <a:rPr lang="pl" sz="1200" b="0" i="0" u="none" strike="noStrike" cap="none" baseline="0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x = 0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pl" sz="1200" b="0" i="0" u="none" strike="noStrike" cap="none" baseline="0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  </a:t>
            </a:r>
            <a:r>
              <a:rPr lang="en-US" sz="1200" b="0" i="0" u="none" strike="noStrike" cap="none" baseline="0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</a:t>
            </a:r>
            <a:r>
              <a:rPr lang="pl" sz="1200" b="0" i="0" u="none" strike="noStrike" cap="none" baseline="0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name = ""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pl" sz="1200" b="0" i="0" u="none" strike="noStrike" cap="none" baseline="0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  </a:t>
            </a:r>
            <a:r>
              <a:rPr lang="en-US" sz="1200" b="0" i="0" u="none" strike="noStrike" cap="none" baseline="0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</a:t>
            </a:r>
            <a:r>
              <a:rPr lang="pl" sz="1200" b="0" i="0" u="none" strike="noStrike" cap="none" baseline="0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def __init__(self, nam):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pl" sz="1200" b="0" i="0" u="none" strike="noStrike" cap="none" baseline="0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   </a:t>
            </a:r>
            <a:r>
              <a:rPr lang="en-US" sz="1200" b="0" i="0" u="none" strike="noStrike" cap="none" baseline="0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  </a:t>
            </a:r>
            <a:r>
              <a:rPr lang="pl" sz="1200" b="0" i="0" u="none" strike="noStrike" cap="none" baseline="0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self.name = nam</a:t>
            </a:r>
            <a:endParaRPr lang="pl" sz="1200" i="0" u="none" strike="noStrike" cap="none" dirty="0">
              <a:solidFill>
                <a:srgbClr val="FFFB00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pl" sz="1200" b="0" i="0" u="none" strike="noStrike" cap="none" baseline="0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    </a:t>
            </a:r>
            <a:r>
              <a:rPr lang="en-US" sz="1200" b="0" i="0" u="none" strike="noStrike" cap="none" baseline="0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  </a:t>
            </a:r>
            <a:r>
              <a:rPr lang="pl" sz="1200" b="0" i="0" u="none" strike="noStrike" cap="none" baseline="0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print(self.name,</a:t>
            </a:r>
            <a:r>
              <a:rPr lang="en-US" sz="1200" b="0" i="0" u="none" strike="noStrike" cap="none" baseline="0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</a:t>
            </a:r>
            <a:r>
              <a:rPr lang="pl" sz="1200" b="0" i="0" u="none" strike="noStrike" cap="none" baseline="0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"</a:t>
            </a:r>
            <a:r>
              <a:rPr lang="en-US" sz="1200" b="0" i="0" u="none" strike="noStrike" cap="none" baseline="0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- </a:t>
            </a:r>
            <a:r>
              <a:rPr lang="pl" sz="1200" b="0" i="0" u="none" strike="noStrike" cap="none" baseline="0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utworzenie")</a:t>
            </a:r>
            <a:endParaRPr lang="pl" sz="1200" i="0" u="none" strike="noStrike" cap="none" dirty="0">
              <a:solidFill>
                <a:srgbClr val="FFFB00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Font typeface="Cabin"/>
              <a:buNone/>
            </a:pPr>
            <a:endParaRPr sz="12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pl" sz="1200" b="0" i="0" u="none" strike="noStrike" cap="none" baseline="0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  </a:t>
            </a:r>
            <a:r>
              <a:rPr lang="en-US" sz="1200" b="0" i="0" u="none" strike="noStrike" cap="none" baseline="0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</a:t>
            </a:r>
            <a:r>
              <a:rPr lang="pl" sz="1200" b="0" i="0" u="none" strike="noStrike" cap="none" baseline="0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def party(self) 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pl" sz="1200" b="0" i="0" u="none" strike="noStrike" cap="none" baseline="0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   </a:t>
            </a:r>
            <a:r>
              <a:rPr lang="en-US" sz="1200" b="0" i="0" u="none" strike="noStrike" cap="none" baseline="0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  </a:t>
            </a:r>
            <a:r>
              <a:rPr lang="pl" sz="1200" b="0" i="0" u="none" strike="noStrike" cap="none" baseline="0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self.x = self.x + 1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pl" sz="1200" b="0" i="0" u="none" strike="noStrike" cap="none" baseline="0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    </a:t>
            </a:r>
            <a:r>
              <a:rPr lang="en-US" sz="1200" b="0" i="0" u="none" strike="noStrike" cap="none" baseline="0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  </a:t>
            </a:r>
            <a:r>
              <a:rPr lang="pl" sz="1200" b="0" i="0" u="none" strike="noStrike" cap="none" baseline="0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print(self.name,</a:t>
            </a:r>
            <a:r>
              <a:rPr lang="en-US" sz="1200" b="0" i="0" u="none" strike="noStrike" cap="none" baseline="0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</a:t>
            </a:r>
            <a:r>
              <a:rPr lang="pl" sz="1200" b="0" i="0" u="none" strike="noStrike" cap="none" baseline="0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"</a:t>
            </a:r>
            <a:r>
              <a:rPr lang="en-US" sz="1200" b="0" i="0" u="none" strike="noStrike" cap="none" baseline="0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- </a:t>
            </a:r>
            <a:r>
              <a:rPr lang="en-US" sz="1200" b="0" i="0" u="none" strike="noStrike" cap="none" baseline="0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zliczenie</a:t>
            </a:r>
            <a:r>
              <a:rPr lang="en-US" sz="1200" b="0" i="0" u="none" strike="noStrike" cap="none" baseline="0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</a:t>
            </a:r>
            <a:r>
              <a:rPr lang="en-US" sz="1200" b="0" i="0" u="none" strike="noStrike" cap="none" baseline="0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imprezek</a:t>
            </a:r>
            <a:r>
              <a:rPr lang="en-US" sz="1200" b="0" i="0" u="none" strike="noStrike" cap="none" baseline="0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-</a:t>
            </a:r>
            <a:r>
              <a:rPr lang="pl" sz="1200" b="0" i="0" u="none" strike="noStrike" cap="none" baseline="0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",</a:t>
            </a:r>
            <a:r>
              <a:rPr lang="en-US" sz="1200" b="0" i="0" u="none" strike="noStrike" cap="none" baseline="0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</a:t>
            </a:r>
            <a:r>
              <a:rPr lang="pl" sz="1200" b="0" i="0" u="none" strike="noStrike" cap="none" baseline="0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self.x)</a:t>
            </a:r>
            <a:endParaRPr lang="pl" sz="1200" i="0" u="none" strike="noStrike" cap="none" dirty="0">
              <a:solidFill>
                <a:srgbClr val="FFFB00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Font typeface="Cabin"/>
              <a:buNone/>
            </a:pPr>
            <a:endParaRPr sz="12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SzPct val="25000"/>
              <a:buFont typeface="Cabin"/>
              <a:buNone/>
            </a:pPr>
            <a:r>
              <a:rPr lang="pl" sz="1200" b="0" i="0" u="none" strike="noStrike" cap="none" baseline="0" dirty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class FootballFan(PartyAnimal):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pl" sz="1200" b="0" i="0" u="none" strike="noStrike" cap="none" baseline="0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  </a:t>
            </a:r>
            <a:r>
              <a:rPr lang="en-US" sz="1200" b="0" i="0" u="none" strike="noStrike" cap="none" baseline="0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</a:t>
            </a:r>
            <a:r>
              <a:rPr lang="pl" sz="1200" b="0" i="0" u="none" strike="noStrike" cap="none" baseline="0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points = 0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pl" sz="1200" b="0" i="0" u="none" strike="noStrike" cap="none" baseline="0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  </a:t>
            </a:r>
            <a:r>
              <a:rPr lang="en-US" sz="1200" b="0" i="0" u="none" strike="noStrike" cap="none" baseline="0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</a:t>
            </a:r>
            <a:r>
              <a:rPr lang="pl" sz="1200" b="0" i="0" u="none" strike="noStrike" cap="none" baseline="0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def touchdown(self):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pl" sz="1200" b="0" i="0" u="none" strike="noStrike" cap="none" baseline="0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     </a:t>
            </a:r>
            <a:r>
              <a:rPr lang="en-US" sz="1200" b="0" i="0" u="none" strike="noStrike" cap="none" baseline="0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 </a:t>
            </a:r>
            <a:r>
              <a:rPr lang="pl" sz="1200" b="0" i="0" u="none" strike="noStrike" cap="none" baseline="0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self.points = self.points + 7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pl" sz="1200" b="0" i="0" u="none" strike="noStrike" cap="none" baseline="0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     </a:t>
            </a:r>
            <a:r>
              <a:rPr lang="en-US" sz="1200" b="0" i="0" u="none" strike="noStrike" cap="none" baseline="0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 </a:t>
            </a:r>
            <a:r>
              <a:rPr lang="pl" sz="1200" b="0" i="0" u="none" strike="noStrike" cap="none" baseline="0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self.party()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pl" sz="1200" b="0" i="0" u="none" strike="noStrike" cap="none" baseline="0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     </a:t>
            </a:r>
            <a:r>
              <a:rPr lang="en-US" sz="1200" b="0" i="0" u="none" strike="noStrike" cap="none" baseline="0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 </a:t>
            </a:r>
            <a:r>
              <a:rPr lang="pl" sz="1200" b="0" i="0" u="none" strike="noStrike" cap="none" baseline="0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print(self.name,</a:t>
            </a:r>
            <a:r>
              <a:rPr lang="en-US" sz="1200" b="0" i="0" u="none" strike="noStrike" cap="none" baseline="0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</a:t>
            </a:r>
            <a:r>
              <a:rPr lang="pl" sz="1200" b="0" i="0" u="none" strike="noStrike" cap="none" baseline="0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"punkty",</a:t>
            </a:r>
            <a:r>
              <a:rPr lang="en-US" sz="1200" b="0" i="0" u="none" strike="noStrike" cap="none" baseline="0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</a:t>
            </a:r>
            <a:r>
              <a:rPr lang="pl" sz="1200" b="0" i="0" u="none" strike="noStrike" cap="none" baseline="0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self.points)</a:t>
            </a:r>
            <a:endParaRPr lang="pl" sz="1200" i="0" u="none" strike="noStrike" cap="none" dirty="0">
              <a:solidFill>
                <a:srgbClr val="00F900"/>
              </a:solidFill>
              <a:latin typeface="Courier"/>
              <a:ea typeface="Courier New"/>
              <a:cs typeface="Courier"/>
              <a:sym typeface="Courier New"/>
            </a:endParaRPr>
          </a:p>
        </p:txBody>
      </p:sp>
      <p:sp>
        <p:nvSpPr>
          <p:cNvPr id="9" name="Shape 519">
            <a:extLst>
              <a:ext uri="{FF2B5EF4-FFF2-40B4-BE49-F238E27FC236}">
                <a16:creationId xmlns:a16="http://schemas.microsoft.com/office/drawing/2014/main" id="{42FFA08B-04C8-46DB-B1D0-EBBBAEDF99FD}"/>
              </a:ext>
            </a:extLst>
          </p:cNvPr>
          <p:cNvSpPr/>
          <p:nvPr/>
        </p:nvSpPr>
        <p:spPr>
          <a:xfrm>
            <a:off x="5721381" y="603200"/>
            <a:ext cx="3252979" cy="1685108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pl" sz="1100" b="0" i="0" u="none" strike="noStrike" cap="none" baseline="0" dirty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s = PartyAnimal("Sally")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pl" sz="1100" b="0" i="0" u="none" strike="noStrike" cap="none" baseline="0" dirty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s.party()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1100" u="none" strike="noStrike" cap="none" dirty="0">
              <a:solidFill>
                <a:srgbClr val="FFFFFF"/>
              </a:solidFill>
              <a:latin typeface="Courier" charset="0"/>
              <a:ea typeface="Courier" charset="0"/>
              <a:cs typeface="Courier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pl" sz="1100" b="0" i="0" u="none" strike="noStrike" cap="none" baseline="0" dirty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j = FootballFan("Jim")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pl" sz="1100" b="0" i="0" u="none" strike="noStrike" cap="none" baseline="0" dirty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j.party()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pl" sz="1100" b="0" i="0" u="none" strike="noStrike" cap="none" baseline="0" dirty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j.touchdown()</a:t>
            </a:r>
          </a:p>
        </p:txBody>
      </p:sp>
    </p:spTree>
    <p:extLst>
      <p:ext uri="{BB962C8B-B14F-4D97-AF65-F5344CB8AC3E}">
        <p14:creationId xmlns:p14="http://schemas.microsoft.com/office/powerpoint/2010/main" val="14646107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35"/>
          <p:cNvSpPr/>
          <p:nvPr/>
        </p:nvSpPr>
        <p:spPr>
          <a:xfrm>
            <a:off x="6638111" y="2870854"/>
            <a:ext cx="2122713" cy="2170067"/>
          </a:xfrm>
          <a:prstGeom prst="rect">
            <a:avLst/>
          </a:prstGeom>
          <a:noFill/>
          <a:ln w="50800" cap="flat" cmpd="sng">
            <a:solidFill>
              <a:srgbClr val="00F9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21050" tIns="21050" rIns="21050" bIns="210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pl" sz="2700" b="0" i="0" u="none" baseline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endParaRPr lang="pl" sz="2700" u="none" strike="noStrike" cap="none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6" name="Shape 536"/>
          <p:cNvSpPr/>
          <p:nvPr/>
        </p:nvSpPr>
        <p:spPr>
          <a:xfrm>
            <a:off x="6792311" y="3050181"/>
            <a:ext cx="1708447" cy="489857"/>
          </a:xfrm>
          <a:prstGeom prst="rect">
            <a:avLst/>
          </a:prstGeom>
          <a:solidFill>
            <a:srgbClr val="FFFB00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pl" sz="2900" b="0" i="0" u="none" strike="noStrike" cap="none" baseline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x:</a:t>
            </a:r>
            <a:r>
              <a:rPr lang="en-US" sz="2900" b="0" i="0" u="none" strike="noStrike" cap="none" baseline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endParaRPr lang="pl" sz="2900" u="none" strike="noStrike" cap="none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7" name="Shape 537"/>
          <p:cNvSpPr/>
          <p:nvPr/>
        </p:nvSpPr>
        <p:spPr>
          <a:xfrm>
            <a:off x="6792311" y="3696792"/>
            <a:ext cx="1708447" cy="489857"/>
          </a:xfrm>
          <a:prstGeom prst="rect">
            <a:avLst/>
          </a:prstGeom>
          <a:solidFill>
            <a:srgbClr val="FFFB00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pl" sz="2500" b="0" i="0" u="none" strike="noStrike" cap="none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name: Jim</a:t>
            </a:r>
          </a:p>
        </p:txBody>
      </p:sp>
      <p:sp>
        <p:nvSpPr>
          <p:cNvPr id="8" name="Shape 538"/>
          <p:cNvSpPr/>
          <p:nvPr/>
        </p:nvSpPr>
        <p:spPr>
          <a:xfrm>
            <a:off x="6792311" y="4353201"/>
            <a:ext cx="1708447" cy="489857"/>
          </a:xfrm>
          <a:prstGeom prst="rect">
            <a:avLst/>
          </a:prstGeom>
          <a:solidFill>
            <a:srgbClr val="FFFB00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pl" sz="2500" b="0" i="0" u="none" strike="noStrike" cap="none" baseline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-US" sz="2500" b="0" i="0" u="none" strike="noStrike" cap="none" baseline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points</a:t>
            </a:r>
            <a:r>
              <a:rPr lang="pl" sz="2500" b="0" i="0" u="none" strike="noStrike" cap="none" baseline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:</a:t>
            </a:r>
            <a:endParaRPr lang="pl" sz="2500" u="none" strike="noStrike" cap="none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88198" y="2660603"/>
            <a:ext cx="3440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pl" sz="3200" b="0" i="0" u="none" baseline="0" dirty="0">
                <a:solidFill>
                  <a:srgbClr val="00FA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j</a:t>
            </a:r>
            <a:endParaRPr lang="pl" sz="3200" dirty="0">
              <a:solidFill>
                <a:srgbClr val="00FA00"/>
              </a:solidFill>
            </a:endParaRPr>
          </a:p>
        </p:txBody>
      </p:sp>
      <p:sp>
        <p:nvSpPr>
          <p:cNvPr id="10" name="Shape 518">
            <a:extLst>
              <a:ext uri="{FF2B5EF4-FFF2-40B4-BE49-F238E27FC236}">
                <a16:creationId xmlns:a16="http://schemas.microsoft.com/office/drawing/2014/main" id="{D4B2C54C-62AC-4C2D-B463-009F074FCA9C}"/>
              </a:ext>
            </a:extLst>
          </p:cNvPr>
          <p:cNvSpPr/>
          <p:nvPr/>
        </p:nvSpPr>
        <p:spPr>
          <a:xfrm>
            <a:off x="237698" y="154250"/>
            <a:ext cx="5446524" cy="4702499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pl" sz="1200" b="0" i="0" u="none" strike="noStrike" cap="none" baseline="0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class PartyAnimal: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pl" sz="1200" b="0" i="0" u="none" strike="noStrike" cap="none" baseline="0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  </a:t>
            </a:r>
            <a:r>
              <a:rPr lang="en-US" sz="1200" b="0" i="0" u="none" strike="noStrike" cap="none" baseline="0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</a:t>
            </a:r>
            <a:r>
              <a:rPr lang="pl" sz="1200" b="0" i="0" u="none" strike="noStrike" cap="none" baseline="0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x = 0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pl" sz="1200" b="0" i="0" u="none" strike="noStrike" cap="none" baseline="0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  </a:t>
            </a:r>
            <a:r>
              <a:rPr lang="en-US" sz="1200" b="0" i="0" u="none" strike="noStrike" cap="none" baseline="0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</a:t>
            </a:r>
            <a:r>
              <a:rPr lang="pl" sz="1200" b="0" i="0" u="none" strike="noStrike" cap="none" baseline="0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name = ""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pl" sz="1200" b="0" i="0" u="none" strike="noStrike" cap="none" baseline="0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  </a:t>
            </a:r>
            <a:r>
              <a:rPr lang="en-US" sz="1200" b="0" i="0" u="none" strike="noStrike" cap="none" baseline="0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</a:t>
            </a:r>
            <a:r>
              <a:rPr lang="pl" sz="1200" b="0" i="0" u="none" strike="noStrike" cap="none" baseline="0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def __init__(self, nam):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pl" sz="1200" b="0" i="0" u="none" strike="noStrike" cap="none" baseline="0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   </a:t>
            </a:r>
            <a:r>
              <a:rPr lang="en-US" sz="1200" b="0" i="0" u="none" strike="noStrike" cap="none" baseline="0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  </a:t>
            </a:r>
            <a:r>
              <a:rPr lang="pl" sz="1200" b="0" i="0" u="none" strike="noStrike" cap="none" baseline="0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self.name = nam</a:t>
            </a:r>
            <a:endParaRPr lang="pl" sz="1200" i="0" u="none" strike="noStrike" cap="none" dirty="0">
              <a:solidFill>
                <a:srgbClr val="FFFB00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pl" sz="1200" b="0" i="0" u="none" strike="noStrike" cap="none" baseline="0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    </a:t>
            </a:r>
            <a:r>
              <a:rPr lang="en-US" sz="1200" b="0" i="0" u="none" strike="noStrike" cap="none" baseline="0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  </a:t>
            </a:r>
            <a:r>
              <a:rPr lang="pl" sz="1200" b="0" i="0" u="none" strike="noStrike" cap="none" baseline="0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print(self.name,</a:t>
            </a:r>
            <a:r>
              <a:rPr lang="en-US" sz="1200" b="0" i="0" u="none" strike="noStrike" cap="none" baseline="0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</a:t>
            </a:r>
            <a:r>
              <a:rPr lang="pl" sz="1200" b="0" i="0" u="none" strike="noStrike" cap="none" baseline="0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"</a:t>
            </a:r>
            <a:r>
              <a:rPr lang="en-US" sz="1200" b="0" i="0" u="none" strike="noStrike" cap="none" baseline="0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- </a:t>
            </a:r>
            <a:r>
              <a:rPr lang="pl" sz="1200" b="0" i="0" u="none" strike="noStrike" cap="none" baseline="0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utworzenie")</a:t>
            </a:r>
            <a:endParaRPr lang="pl" sz="1200" i="0" u="none" strike="noStrike" cap="none" dirty="0">
              <a:solidFill>
                <a:srgbClr val="FFFB00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Font typeface="Cabin"/>
              <a:buNone/>
            </a:pPr>
            <a:endParaRPr sz="12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pl" sz="1200" b="0" i="0" u="none" strike="noStrike" cap="none" baseline="0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  </a:t>
            </a:r>
            <a:r>
              <a:rPr lang="en-US" sz="1200" b="0" i="0" u="none" strike="noStrike" cap="none" baseline="0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</a:t>
            </a:r>
            <a:r>
              <a:rPr lang="pl" sz="1200" b="0" i="0" u="none" strike="noStrike" cap="none" baseline="0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def party(self) 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pl" sz="1200" b="0" i="0" u="none" strike="noStrike" cap="none" baseline="0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   </a:t>
            </a:r>
            <a:r>
              <a:rPr lang="en-US" sz="1200" b="0" i="0" u="none" strike="noStrike" cap="none" baseline="0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  </a:t>
            </a:r>
            <a:r>
              <a:rPr lang="pl" sz="1200" b="0" i="0" u="none" strike="noStrike" cap="none" baseline="0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self.x = self.x + 1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pl" sz="1200" b="0" i="0" u="none" strike="noStrike" cap="none" baseline="0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    </a:t>
            </a:r>
            <a:r>
              <a:rPr lang="en-US" sz="1200" b="0" i="0" u="none" strike="noStrike" cap="none" baseline="0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  </a:t>
            </a:r>
            <a:r>
              <a:rPr lang="pl" sz="1200" b="0" i="0" u="none" strike="noStrike" cap="none" baseline="0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print(self.name,</a:t>
            </a:r>
            <a:r>
              <a:rPr lang="en-US" sz="1200" b="0" i="0" u="none" strike="noStrike" cap="none" baseline="0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</a:t>
            </a:r>
            <a:r>
              <a:rPr lang="pl" sz="1200" b="0" i="0" u="none" strike="noStrike" cap="none" baseline="0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"</a:t>
            </a:r>
            <a:r>
              <a:rPr lang="en-US" sz="1200" b="0" i="0" u="none" strike="noStrike" cap="none" baseline="0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- </a:t>
            </a:r>
            <a:r>
              <a:rPr lang="en-US" sz="1200" b="0" i="0" u="none" strike="noStrike" cap="none" baseline="0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zliczenie</a:t>
            </a:r>
            <a:r>
              <a:rPr lang="en-US" sz="1200" b="0" i="0" u="none" strike="noStrike" cap="none" baseline="0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</a:t>
            </a:r>
            <a:r>
              <a:rPr lang="en-US" sz="1200" b="0" i="0" u="none" strike="noStrike" cap="none" baseline="0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imprezek</a:t>
            </a:r>
            <a:r>
              <a:rPr lang="en-US" sz="1200" b="0" i="0" u="none" strike="noStrike" cap="none" baseline="0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-</a:t>
            </a:r>
            <a:r>
              <a:rPr lang="pl" sz="1200" b="0" i="0" u="none" strike="noStrike" cap="none" baseline="0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",</a:t>
            </a:r>
            <a:r>
              <a:rPr lang="en-US" sz="1200" b="0" i="0" u="none" strike="noStrike" cap="none" baseline="0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</a:t>
            </a:r>
            <a:r>
              <a:rPr lang="pl" sz="1200" b="0" i="0" u="none" strike="noStrike" cap="none" baseline="0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self.x)</a:t>
            </a:r>
            <a:endParaRPr lang="pl" sz="1200" i="0" u="none" strike="noStrike" cap="none" dirty="0">
              <a:solidFill>
                <a:srgbClr val="FFFB00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Font typeface="Cabin"/>
              <a:buNone/>
            </a:pPr>
            <a:endParaRPr sz="12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SzPct val="25000"/>
              <a:buFont typeface="Cabin"/>
              <a:buNone/>
            </a:pPr>
            <a:r>
              <a:rPr lang="pl" sz="1200" b="0" i="0" u="none" strike="noStrike" cap="none" baseline="0" dirty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class FootballFan(PartyAnimal):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pl" sz="1200" b="0" i="0" u="none" strike="noStrike" cap="none" baseline="0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  </a:t>
            </a:r>
            <a:r>
              <a:rPr lang="en-US" sz="1200" b="0" i="0" u="none" strike="noStrike" cap="none" baseline="0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</a:t>
            </a:r>
            <a:r>
              <a:rPr lang="pl" sz="1200" b="0" i="0" u="none" strike="noStrike" cap="none" baseline="0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points = 0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pl" sz="1200" b="0" i="0" u="none" strike="noStrike" cap="none" baseline="0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  </a:t>
            </a:r>
            <a:r>
              <a:rPr lang="en-US" sz="1200" b="0" i="0" u="none" strike="noStrike" cap="none" baseline="0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</a:t>
            </a:r>
            <a:r>
              <a:rPr lang="pl" sz="1200" b="0" i="0" u="none" strike="noStrike" cap="none" baseline="0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def touchdown(self):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pl" sz="1200" b="0" i="0" u="none" strike="noStrike" cap="none" baseline="0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     </a:t>
            </a:r>
            <a:r>
              <a:rPr lang="en-US" sz="1200" b="0" i="0" u="none" strike="noStrike" cap="none" baseline="0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 </a:t>
            </a:r>
            <a:r>
              <a:rPr lang="pl" sz="1200" b="0" i="0" u="none" strike="noStrike" cap="none" baseline="0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self.points = self.points + 7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pl" sz="1200" b="0" i="0" u="none" strike="noStrike" cap="none" baseline="0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     </a:t>
            </a:r>
            <a:r>
              <a:rPr lang="en-US" sz="1200" b="0" i="0" u="none" strike="noStrike" cap="none" baseline="0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 </a:t>
            </a:r>
            <a:r>
              <a:rPr lang="pl" sz="1200" b="0" i="0" u="none" strike="noStrike" cap="none" baseline="0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self.party()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pl" sz="1200" b="0" i="0" u="none" strike="noStrike" cap="none" baseline="0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     </a:t>
            </a:r>
            <a:r>
              <a:rPr lang="en-US" sz="1200" b="0" i="0" u="none" strike="noStrike" cap="none" baseline="0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 </a:t>
            </a:r>
            <a:r>
              <a:rPr lang="pl" sz="1200" b="0" i="0" u="none" strike="noStrike" cap="none" baseline="0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print(self.name,</a:t>
            </a:r>
            <a:r>
              <a:rPr lang="en-US" sz="1200" b="0" i="0" u="none" strike="noStrike" cap="none" baseline="0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</a:t>
            </a:r>
            <a:r>
              <a:rPr lang="pl" sz="1200" b="0" i="0" u="none" strike="noStrike" cap="none" baseline="0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"punkty",</a:t>
            </a:r>
            <a:r>
              <a:rPr lang="en-US" sz="1200" b="0" i="0" u="none" strike="noStrike" cap="none" baseline="0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</a:t>
            </a:r>
            <a:r>
              <a:rPr lang="pl" sz="1200" b="0" i="0" u="none" strike="noStrike" cap="none" baseline="0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self.points)</a:t>
            </a:r>
            <a:endParaRPr lang="pl" sz="1200" i="0" u="none" strike="noStrike" cap="none" dirty="0">
              <a:solidFill>
                <a:srgbClr val="00F900"/>
              </a:solidFill>
              <a:latin typeface="Courier"/>
              <a:ea typeface="Courier New"/>
              <a:cs typeface="Courier"/>
              <a:sym typeface="Courier New"/>
            </a:endParaRPr>
          </a:p>
        </p:txBody>
      </p:sp>
      <p:sp>
        <p:nvSpPr>
          <p:cNvPr id="11" name="Shape 519">
            <a:extLst>
              <a:ext uri="{FF2B5EF4-FFF2-40B4-BE49-F238E27FC236}">
                <a16:creationId xmlns:a16="http://schemas.microsoft.com/office/drawing/2014/main" id="{8D0B46C9-66ED-47DA-8349-7E97F4162244}"/>
              </a:ext>
            </a:extLst>
          </p:cNvPr>
          <p:cNvSpPr/>
          <p:nvPr/>
        </p:nvSpPr>
        <p:spPr>
          <a:xfrm>
            <a:off x="5721381" y="603200"/>
            <a:ext cx="3252979" cy="1685108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pl" sz="1100" b="0" i="0" u="none" strike="noStrike" cap="none" baseline="0" dirty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s = PartyAnimal("Sally")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pl" sz="1100" b="0" i="0" u="none" strike="noStrike" cap="none" baseline="0" dirty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s.party()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1100" u="none" strike="noStrike" cap="none" dirty="0">
              <a:solidFill>
                <a:srgbClr val="FFFFFF"/>
              </a:solidFill>
              <a:latin typeface="Courier" charset="0"/>
              <a:ea typeface="Courier" charset="0"/>
              <a:cs typeface="Courier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pl" sz="1100" b="0" i="0" u="none" strike="noStrike" cap="none" baseline="0" dirty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j = FootballFan("Jim")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pl" sz="1100" b="0" i="0" u="none" strike="noStrike" cap="none" baseline="0" dirty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j.party()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pl" sz="1100" b="0" i="0" u="none" strike="noStrike" cap="none" baseline="0" dirty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j.touchdown()</a:t>
            </a:r>
          </a:p>
        </p:txBody>
      </p:sp>
    </p:spTree>
    <p:extLst>
      <p:ext uri="{BB962C8B-B14F-4D97-AF65-F5344CB8AC3E}">
        <p14:creationId xmlns:p14="http://schemas.microsoft.com/office/powerpoint/2010/main" val="1531432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Shape 544"/>
          <p:cNvSpPr txBox="1">
            <a:spLocks noGrp="1"/>
          </p:cNvSpPr>
          <p:nvPr>
            <p:ph type="title"/>
          </p:nvPr>
        </p:nvSpPr>
        <p:spPr>
          <a:xfrm>
            <a:off x="650081" y="428625"/>
            <a:ext cx="5217319" cy="1000069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pl" sz="4700" b="0" i="0" u="none" strike="noStrike" cap="none" baseline="0">
                <a:solidFill>
                  <a:srgbClr val="FFD966"/>
                </a:solidFill>
                <a:sym typeface="Cabin"/>
              </a:rPr>
              <a:t>Definicje</a:t>
            </a:r>
          </a:p>
        </p:txBody>
      </p:sp>
      <p:sp>
        <p:nvSpPr>
          <p:cNvPr id="545" name="Shape 545"/>
          <p:cNvSpPr txBox="1">
            <a:spLocks noGrp="1"/>
          </p:cNvSpPr>
          <p:nvPr>
            <p:ph type="body" idx="1"/>
          </p:nvPr>
        </p:nvSpPr>
        <p:spPr>
          <a:xfrm>
            <a:off x="650081" y="1621924"/>
            <a:ext cx="7836750" cy="2911588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t" anchorCtr="0">
            <a:noAutofit/>
          </a:bodyPr>
          <a:lstStyle/>
          <a:p>
            <a:pPr marL="488950" indent="-457200" algn="l" rtl="0">
              <a:spcBef>
                <a:spcPts val="0"/>
              </a:spcBef>
              <a:buSzPct val="100000"/>
            </a:pPr>
            <a:r>
              <a:rPr lang="pl" sz="2000" b="0" i="0" u="none" strike="noStrike" cap="none" baseline="0" dirty="0">
                <a:solidFill>
                  <a:srgbClr val="FF9300"/>
                </a:solidFill>
                <a:sym typeface="Cabin"/>
              </a:rPr>
              <a:t>Klasa</a:t>
            </a:r>
            <a:r>
              <a:rPr lang="pl" sz="2000" b="0" i="0" u="none" strike="noStrike" cap="none" baseline="0" dirty="0">
                <a:solidFill>
                  <a:srgbClr val="FFFFFF"/>
                </a:solidFill>
                <a:sym typeface="Cabin"/>
              </a:rPr>
              <a:t> </a:t>
            </a:r>
            <a:r>
              <a:rPr lang="pl" sz="2000" b="0" i="0" u="none" baseline="0" dirty="0">
                <a:solidFill>
                  <a:srgbClr val="FFFFFF"/>
                </a:solidFill>
                <a:sym typeface="Cabin"/>
              </a:rPr>
              <a:t>– szablon</a:t>
            </a:r>
            <a:endParaRPr lang="pl" sz="2000" dirty="0">
              <a:solidFill>
                <a:srgbClr val="FFFFFF"/>
              </a:solidFill>
              <a:sym typeface="Cabin"/>
            </a:endParaRPr>
          </a:p>
          <a:p>
            <a:pPr marL="488950" indent="-457200" algn="l" rtl="0">
              <a:spcBef>
                <a:spcPts val="1400"/>
              </a:spcBef>
              <a:buSzPct val="100000"/>
            </a:pPr>
            <a:r>
              <a:rPr lang="pl" sz="2000" b="0" i="0" u="none" baseline="0" dirty="0">
                <a:solidFill>
                  <a:srgbClr val="FF9300"/>
                </a:solidFill>
                <a:sym typeface="Cabin"/>
              </a:rPr>
              <a:t>Atrybut </a:t>
            </a:r>
            <a:r>
              <a:rPr lang="pl" sz="2000" b="0" i="0" u="none" baseline="0" dirty="0">
                <a:solidFill>
                  <a:srgbClr val="FFFFFF"/>
                </a:solidFill>
                <a:sym typeface="Cabin"/>
              </a:rPr>
              <a:t>– zmienna wewnątrz klasy</a:t>
            </a:r>
            <a:endParaRPr lang="pl" sz="2000" u="none" strike="noStrike" cap="none" dirty="0">
              <a:solidFill>
                <a:srgbClr val="FFFFFF"/>
              </a:solidFill>
              <a:sym typeface="Cabin"/>
            </a:endParaRPr>
          </a:p>
          <a:p>
            <a:pPr marL="488950" indent="-457200" algn="l" rtl="0">
              <a:spcBef>
                <a:spcPts val="1400"/>
              </a:spcBef>
              <a:buSzPct val="100000"/>
            </a:pPr>
            <a:r>
              <a:rPr lang="pl" sz="2000" b="0" i="0" u="none" strike="noStrike" cap="none" baseline="0" dirty="0">
                <a:solidFill>
                  <a:srgbClr val="FF9300"/>
                </a:solidFill>
                <a:sym typeface="Cabin"/>
              </a:rPr>
              <a:t>Metoda </a:t>
            </a:r>
            <a:r>
              <a:rPr lang="pl" sz="2000" b="0" i="0" u="none" baseline="0" dirty="0">
                <a:solidFill>
                  <a:srgbClr val="FFFFFF"/>
                </a:solidFill>
                <a:sym typeface="Cabin"/>
              </a:rPr>
              <a:t>–</a:t>
            </a:r>
            <a:r>
              <a:rPr lang="pl" sz="2000" b="0" i="0" u="none" strike="noStrike" cap="none" baseline="0" dirty="0">
                <a:solidFill>
                  <a:srgbClr val="FFFFFF"/>
                </a:solidFill>
                <a:sym typeface="Cabin"/>
              </a:rPr>
              <a:t> funkcja wewnątrz klasy</a:t>
            </a:r>
            <a:endParaRPr lang="pl" sz="2000" u="none" strike="noStrike" cap="none" dirty="0">
              <a:solidFill>
                <a:srgbClr val="FFFFFF"/>
              </a:solidFill>
              <a:sym typeface="Cabin"/>
            </a:endParaRPr>
          </a:p>
          <a:p>
            <a:pPr marL="488950" indent="-457200" algn="l" rtl="0">
              <a:spcBef>
                <a:spcPts val="1400"/>
              </a:spcBef>
              <a:buSzPct val="100000"/>
            </a:pPr>
            <a:r>
              <a:rPr lang="pl" sz="2000" b="0" i="0" u="none" strike="noStrike" cap="none" baseline="0" dirty="0">
                <a:solidFill>
                  <a:srgbClr val="FF9300"/>
                </a:solidFill>
                <a:sym typeface="Cabin"/>
              </a:rPr>
              <a:t>Obiekt </a:t>
            </a:r>
            <a:r>
              <a:rPr lang="pl" sz="2000" b="0" i="0" u="none" baseline="0" dirty="0">
                <a:solidFill>
                  <a:srgbClr val="FFFFFF"/>
                </a:solidFill>
                <a:sym typeface="Cabin"/>
              </a:rPr>
              <a:t>–</a:t>
            </a:r>
            <a:r>
              <a:rPr lang="pl" sz="2000" b="0" i="0" u="none" strike="noStrike" cap="none" baseline="0" dirty="0">
                <a:solidFill>
                  <a:srgbClr val="FFFFFF"/>
                </a:solidFill>
                <a:sym typeface="Cabin"/>
              </a:rPr>
              <a:t> konkretna instancja klasy</a:t>
            </a:r>
            <a:endParaRPr lang="pl" sz="2000" u="none" strike="noStrike" cap="none" dirty="0">
              <a:solidFill>
                <a:srgbClr val="FFFFFF"/>
              </a:solidFill>
              <a:sym typeface="Cabin"/>
            </a:endParaRPr>
          </a:p>
          <a:p>
            <a:pPr marL="488950" indent="-457200" algn="l" rtl="0">
              <a:spcBef>
                <a:spcPts val="1400"/>
              </a:spcBef>
              <a:buSzPct val="100000"/>
            </a:pPr>
            <a:r>
              <a:rPr lang="pl" sz="2000" b="0" i="0" u="none" strike="noStrike" cap="none" baseline="0" dirty="0">
                <a:solidFill>
                  <a:srgbClr val="FF9300"/>
                </a:solidFill>
                <a:sym typeface="Cabin"/>
              </a:rPr>
              <a:t>Konstruktor</a:t>
            </a:r>
            <a:r>
              <a:rPr lang="pl" sz="2000" b="0" i="0" u="none" strike="noStrike" cap="none" baseline="0" dirty="0">
                <a:solidFill>
                  <a:srgbClr val="FFFFFF"/>
                </a:solidFill>
                <a:sym typeface="Cabin"/>
              </a:rPr>
              <a:t> </a:t>
            </a:r>
            <a:r>
              <a:rPr lang="pl" sz="2000" b="0" i="0" u="none" baseline="0" dirty="0">
                <a:solidFill>
                  <a:srgbClr val="FFFFFF"/>
                </a:solidFill>
                <a:sym typeface="Cabin"/>
              </a:rPr>
              <a:t>–</a:t>
            </a:r>
            <a:r>
              <a:rPr lang="pl" sz="2000" b="0" i="0" u="none" strike="noStrike" cap="none" baseline="0" dirty="0">
                <a:solidFill>
                  <a:srgbClr val="FFFFFF"/>
                </a:solidFill>
                <a:sym typeface="Cabin"/>
              </a:rPr>
              <a:t> </a:t>
            </a:r>
            <a:r>
              <a:rPr lang="pl" sz="2000" dirty="0">
                <a:solidFill>
                  <a:srgbClr val="FFFFFF"/>
                </a:solidFill>
                <a:sym typeface="Cabin"/>
              </a:rPr>
              <a:t>k</a:t>
            </a:r>
            <a:r>
              <a:rPr lang="pl" sz="2000" b="0" i="0" u="none" strike="noStrike" cap="none" baseline="0" dirty="0">
                <a:solidFill>
                  <a:srgbClr val="FFFFFF"/>
                </a:solidFill>
                <a:sym typeface="Cabin"/>
              </a:rPr>
              <a:t>od wykonywany przy tworzeniu obiektu</a:t>
            </a:r>
            <a:endParaRPr lang="pl" sz="2000" u="none" strike="noStrike" cap="none" dirty="0">
              <a:solidFill>
                <a:srgbClr val="FFFFFF"/>
              </a:solidFill>
              <a:sym typeface="Cabin"/>
            </a:endParaRPr>
          </a:p>
          <a:p>
            <a:pPr marL="488950" indent="-457200" algn="l" rtl="0">
              <a:spcBef>
                <a:spcPts val="1400"/>
              </a:spcBef>
              <a:buSzPct val="100000"/>
            </a:pPr>
            <a:r>
              <a:rPr lang="pl" sz="2000" b="0" i="0" u="none" strike="noStrike" cap="none" baseline="0" dirty="0">
                <a:solidFill>
                  <a:srgbClr val="FF9300"/>
                </a:solidFill>
                <a:sym typeface="Cabin"/>
              </a:rPr>
              <a:t>Dziedziczenie</a:t>
            </a:r>
            <a:r>
              <a:rPr lang="pl" sz="2000" b="0" i="0" u="none" strike="noStrike" cap="none" baseline="0" dirty="0">
                <a:solidFill>
                  <a:srgbClr val="FFFFFF"/>
                </a:solidFill>
                <a:sym typeface="Cabin"/>
              </a:rPr>
              <a:t> </a:t>
            </a:r>
            <a:r>
              <a:rPr lang="pl" sz="2000" b="0" i="0" u="none" baseline="0" dirty="0">
                <a:solidFill>
                  <a:srgbClr val="FFFFFF"/>
                </a:solidFill>
                <a:sym typeface="Cabin"/>
              </a:rPr>
              <a:t>–</a:t>
            </a:r>
            <a:r>
              <a:rPr lang="pl" sz="2000" b="0" i="0" u="none" strike="noStrike" cap="none" baseline="0" dirty="0">
                <a:solidFill>
                  <a:srgbClr val="FFFFFF"/>
                </a:solidFill>
                <a:sym typeface="Cabin"/>
              </a:rPr>
              <a:t> </a:t>
            </a:r>
            <a:r>
              <a:rPr lang="pl" sz="2000" dirty="0">
                <a:solidFill>
                  <a:srgbClr val="FFFFFF"/>
                </a:solidFill>
                <a:sym typeface="Cabin"/>
              </a:rPr>
              <a:t>m</a:t>
            </a:r>
            <a:r>
              <a:rPr lang="pl" sz="2000" b="0" i="0" u="none" strike="noStrike" cap="none" baseline="0" dirty="0">
                <a:solidFill>
                  <a:srgbClr val="FFFFFF"/>
                </a:solidFill>
                <a:sym typeface="Cabin"/>
              </a:rPr>
              <a:t>ożliwość rozszerzenia klasy, aby stworzyć nową</a:t>
            </a:r>
            <a:endParaRPr lang="pl" sz="2000" u="none" strike="noStrike" cap="none" dirty="0">
              <a:solidFill>
                <a:srgbClr val="FFFFFF"/>
              </a:solidFill>
              <a:sym typeface="Cabi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21260"/>
            <a:ext cx="2831128" cy="1886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Shape 55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15775" tIns="15775" rIns="15775" bIns="157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Cabin"/>
              <a:buNone/>
            </a:pPr>
            <a:r>
              <a:rPr lang="pl" sz="4600" b="0" i="0" u="none" strike="noStrike" cap="none" baseline="0">
                <a:solidFill>
                  <a:srgbClr val="FFD966"/>
                </a:solidFill>
                <a:sym typeface="Cabin"/>
              </a:rPr>
              <a:t>Podsumowanie</a:t>
            </a:r>
          </a:p>
        </p:txBody>
      </p:sp>
      <p:sp>
        <p:nvSpPr>
          <p:cNvPr id="552" name="Shape 552"/>
          <p:cNvSpPr txBox="1">
            <a:spLocks noGrp="1"/>
          </p:cNvSpPr>
          <p:nvPr>
            <p:ph type="body" idx="1"/>
          </p:nvPr>
        </p:nvSpPr>
        <p:spPr>
          <a:xfrm>
            <a:off x="650081" y="1464470"/>
            <a:ext cx="7836750" cy="2482380"/>
          </a:xfrm>
          <a:prstGeom prst="rect">
            <a:avLst/>
          </a:prstGeom>
          <a:noFill/>
          <a:ln>
            <a:noFill/>
          </a:ln>
        </p:spPr>
        <p:txBody>
          <a:bodyPr lIns="15775" tIns="15775" rIns="15775" bIns="15775" anchor="ctr" anchorCtr="0">
            <a:noAutofit/>
          </a:bodyPr>
          <a:lstStyle/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bin"/>
            </a:pPr>
            <a:r>
              <a:rPr lang="pl" sz="2200" b="0" i="0" u="none" strike="noStrike" cap="none" baseline="0">
                <a:solidFill>
                  <a:srgbClr val="FFFFFF"/>
                </a:solidFill>
                <a:sym typeface="Cabin"/>
              </a:rPr>
              <a:t>Programowanie obiektowe to bardzo ustrukturyzowane podejście do ponownego użycia kodu</a:t>
            </a:r>
          </a:p>
          <a:p>
            <a:pPr marL="457200" marR="0" lvl="0" indent="-36830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bin"/>
            </a:pPr>
            <a:r>
              <a:rPr lang="pl" sz="2200" b="0" i="0" u="none" strike="noStrike" cap="none" baseline="0">
                <a:solidFill>
                  <a:srgbClr val="FFFFFF"/>
                </a:solidFill>
                <a:sym typeface="Cabin"/>
              </a:rPr>
              <a:t>Możemy grupować dane i funkcjonalności i tworzyć wiele niezależnych instancji klas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Shape 794"/>
          <p:cNvSpPr txBox="1">
            <a:spLocks noGrp="1"/>
          </p:cNvSpPr>
          <p:nvPr>
            <p:ph type="title" idx="4294967295"/>
          </p:nvPr>
        </p:nvSpPr>
        <p:spPr>
          <a:xfrm>
            <a:off x="822769" y="532210"/>
            <a:ext cx="7013925" cy="456307"/>
          </a:xfrm>
          <a:prstGeom prst="rect">
            <a:avLst/>
          </a:prstGeom>
        </p:spPr>
        <p:txBody>
          <a:bodyPr lIns="51427" tIns="51427" rIns="51427" bIns="51427" anchor="ctr" anchorCtr="0">
            <a:noAutofit/>
          </a:bodyPr>
          <a:lstStyle/>
          <a:p>
            <a:r>
              <a:rPr lang="pl" sz="2025">
                <a:solidFill>
                  <a:srgbClr val="FFFF00"/>
                </a:solidFill>
              </a:rPr>
              <a:t>Podziękowania dla współpracowników</a:t>
            </a:r>
          </a:p>
        </p:txBody>
      </p:sp>
      <p:pic>
        <p:nvPicPr>
          <p:cNvPr id="797" name="Shape 7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6319" y="472219"/>
            <a:ext cx="576450" cy="57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8" name="Shape 79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17449" y="572456"/>
            <a:ext cx="1107337" cy="375975"/>
          </a:xfrm>
          <a:prstGeom prst="rect">
            <a:avLst/>
          </a:prstGeom>
          <a:noFill/>
          <a:ln>
            <a:noFill/>
          </a:ln>
        </p:spPr>
      </p:pic>
      <p:sp>
        <p:nvSpPr>
          <p:cNvPr id="799" name="Shape 799"/>
          <p:cNvSpPr txBox="1"/>
          <p:nvPr/>
        </p:nvSpPr>
        <p:spPr>
          <a:xfrm>
            <a:off x="4896225" y="1247091"/>
            <a:ext cx="3823706" cy="3167747"/>
          </a:xfrm>
          <a:prstGeom prst="rect">
            <a:avLst/>
          </a:prstGeom>
          <a:noFill/>
          <a:ln>
            <a:noFill/>
          </a:ln>
        </p:spPr>
        <p:txBody>
          <a:bodyPr lIns="51427" tIns="51427" rIns="51427" bIns="51427" anchor="t" anchorCtr="0">
            <a:noAutofit/>
          </a:bodyPr>
          <a:lstStyle/>
          <a:p>
            <a:r>
              <a:rPr lang="pl" sz="1013">
                <a:solidFill>
                  <a:srgbClr val="FFFFFF"/>
                </a:solidFill>
              </a:rPr>
              <a:t>...</a:t>
            </a:r>
          </a:p>
        </p:txBody>
      </p:sp>
      <p:sp>
        <p:nvSpPr>
          <p:cNvPr id="7" name="Shape 502">
            <a:extLst>
              <a:ext uri="{FF2B5EF4-FFF2-40B4-BE49-F238E27FC236}">
                <a16:creationId xmlns:a16="http://schemas.microsoft.com/office/drawing/2014/main" id="{CEF5E0F8-6601-4183-B7F6-313E4C9DD536}"/>
              </a:ext>
            </a:extLst>
          </p:cNvPr>
          <p:cNvSpPr txBox="1"/>
          <p:nvPr/>
        </p:nvSpPr>
        <p:spPr>
          <a:xfrm>
            <a:off x="678431" y="1291569"/>
            <a:ext cx="3823706" cy="3112552"/>
          </a:xfrm>
          <a:prstGeom prst="rect">
            <a:avLst/>
          </a:prstGeom>
          <a:noFill/>
          <a:ln>
            <a:noFill/>
          </a:ln>
        </p:spPr>
        <p:txBody>
          <a:bodyPr lIns="51427" tIns="51427" rIns="51427" bIns="51427" anchor="t" anchorCtr="0">
            <a:noAutofit/>
          </a:bodyPr>
          <a:lstStyle/>
          <a:p>
            <a:r>
              <a:rPr lang="pl" sz="1013" dirty="0">
                <a:solidFill>
                  <a:srgbClr val="FFFFFF"/>
                </a:solidFill>
              </a:rPr>
              <a:t>Copyright slajdów 2010 - Charles R. Severance </a:t>
            </a:r>
            <a:br>
              <a:rPr lang="pl" sz="1013" dirty="0">
                <a:solidFill>
                  <a:srgbClr val="FFFFFF"/>
                </a:solidFill>
              </a:rPr>
            </a:br>
            <a:r>
              <a:rPr lang="pl" sz="1013" dirty="0">
                <a:solidFill>
                  <a:srgbClr val="FFFFFF"/>
                </a:solidFill>
              </a:rPr>
              <a:t>(</a:t>
            </a:r>
            <a:r>
              <a:rPr lang="pl" sz="1013" u="sng" dirty="0">
                <a:solidFill>
                  <a:srgbClr val="FFFF00"/>
                </a:solidFill>
                <a:hlinkClick r:id="rId5"/>
              </a:rPr>
              <a:t>www.dr-chuck.com</a:t>
            </a:r>
            <a:r>
              <a:rPr lang="pl" sz="1013" dirty="0">
                <a:solidFill>
                  <a:srgbClr val="FFFFFF"/>
                </a:solidFill>
              </a:rPr>
              <a:t>)</a:t>
            </a:r>
            <a:r>
              <a:rPr lang="pl" sz="1013" dirty="0">
                <a:solidFill>
                  <a:schemeClr val="bg1"/>
                </a:solidFill>
              </a:rPr>
              <a:t> University of Michigan School of Information i</a:t>
            </a:r>
            <a:r>
              <a:rPr lang="pl" sz="1013" dirty="0">
                <a:solidFill>
                  <a:srgbClr val="FFFF00"/>
                </a:solidFill>
              </a:rPr>
              <a:t> </a:t>
            </a:r>
            <a:r>
              <a:rPr lang="pl" sz="1013" u="sng" dirty="0">
                <a:solidFill>
                  <a:srgbClr val="FFFF00"/>
                </a:solidFill>
                <a:hlinkClick r:id="rId6"/>
              </a:rPr>
              <a:t>open.umich.edu</a:t>
            </a:r>
            <a:r>
              <a:rPr lang="pl" sz="1013" dirty="0">
                <a:solidFill>
                  <a:srgbClr val="FFFF00"/>
                </a:solidFill>
              </a:rPr>
              <a:t> </a:t>
            </a:r>
            <a:r>
              <a:rPr lang="pl" sz="1013" dirty="0">
                <a:solidFill>
                  <a:srgbClr val="FFFFFF"/>
                </a:solidFill>
              </a:rPr>
              <a:t>dostępne na licencji Creative Commons Attribution 4.0.  Aby zachować zgodność z wymaganiami licencji należy pozostawić ten slajd na końcu każdej kopii tego dokumentu.  Po dokonaniu zmian, przy ponownej publikacji tych materiałów można dodać swoje nazwisko i nazwę organizacji do listy współpracowników</a:t>
            </a:r>
          </a:p>
          <a:p>
            <a:endParaRPr sz="1013" dirty="0">
              <a:solidFill>
                <a:srgbClr val="FFFFFF"/>
              </a:solidFill>
            </a:endParaRPr>
          </a:p>
          <a:p>
            <a:pPr lvl="0" algn="l" rtl="0">
              <a:spcBef>
                <a:spcPts val="0"/>
              </a:spcBef>
              <a:buNone/>
            </a:pPr>
            <a:r>
              <a:rPr lang="pl" sz="1050" b="0" i="0" u="none" baseline="0" dirty="0">
                <a:solidFill>
                  <a:srgbClr val="FFFFFF"/>
                </a:solidFill>
              </a:rPr>
              <a:t>Autorstwo pierwszej wersji: Charles Severance, </a:t>
            </a:r>
            <a:br>
              <a:rPr lang="en-US" sz="1050" b="0" i="0" u="none" baseline="0" dirty="0">
                <a:solidFill>
                  <a:srgbClr val="FFFFFF"/>
                </a:solidFill>
              </a:rPr>
            </a:br>
            <a:r>
              <a:rPr lang="pl" sz="1050" b="0" i="0" u="none" baseline="0" dirty="0">
                <a:solidFill>
                  <a:srgbClr val="FFFFFF"/>
                </a:solidFill>
              </a:rPr>
              <a:t>University of Michigan School of Information</a:t>
            </a:r>
            <a:endParaRPr lang="en-US" sz="1050" b="0" i="0" u="none" baseline="0" dirty="0">
              <a:solidFill>
                <a:srgbClr val="FFFFFF"/>
              </a:solidFill>
            </a:endParaRPr>
          </a:p>
          <a:p>
            <a:pPr lvl="0" algn="l" rtl="0">
              <a:spcBef>
                <a:spcPts val="0"/>
              </a:spcBef>
              <a:buNone/>
            </a:pPr>
            <a:endParaRPr lang="en-US" sz="1050" dirty="0">
              <a:solidFill>
                <a:srgbClr val="FFFFFF"/>
              </a:solidFill>
            </a:endParaRPr>
          </a:p>
          <a:p>
            <a:pPr lvl="0" algn="l" rtl="0">
              <a:spcBef>
                <a:spcPts val="0"/>
              </a:spcBef>
              <a:buNone/>
            </a:pPr>
            <a:r>
              <a:rPr lang="pl-PL" sz="1050" dirty="0">
                <a:solidFill>
                  <a:srgbClr val="FFFFFF"/>
                </a:solidFill>
              </a:rPr>
              <a:t>Polska wersja powstała z inicjatywy Wydziału Matematyki </a:t>
            </a:r>
            <a:br>
              <a:rPr lang="en-US" sz="1050" dirty="0">
                <a:solidFill>
                  <a:srgbClr val="FFFFFF"/>
                </a:solidFill>
              </a:rPr>
            </a:br>
            <a:r>
              <a:rPr lang="pl-PL" sz="1050" dirty="0">
                <a:solidFill>
                  <a:srgbClr val="FFFFFF"/>
                </a:solidFill>
              </a:rPr>
              <a:t>i Informatyki Uniwersytetu im. </a:t>
            </a:r>
            <a:r>
              <a:rPr lang="pl-PL" sz="1050">
                <a:solidFill>
                  <a:srgbClr val="FFFFFF"/>
                </a:solidFill>
              </a:rPr>
              <a:t>Adama Mickiewicza w Poznaniu</a:t>
            </a:r>
            <a:endParaRPr lang="pl" sz="1013" dirty="0">
              <a:solidFill>
                <a:srgbClr val="FFFFFF"/>
              </a:solidFill>
            </a:endParaRPr>
          </a:p>
          <a:p>
            <a:endParaRPr sz="1013" dirty="0">
              <a:solidFill>
                <a:srgbClr val="FFFFFF"/>
              </a:solidFill>
            </a:endParaRPr>
          </a:p>
          <a:p>
            <a:r>
              <a:rPr lang="pl" sz="1013" dirty="0">
                <a:solidFill>
                  <a:srgbClr val="FFFFFF"/>
                </a:solidFill>
              </a:rPr>
              <a:t>Tłumaczenie: Agata i Krzysztof Wierzbiccy, EnglishT.eu </a:t>
            </a:r>
          </a:p>
          <a:p>
            <a:endParaRPr lang="pl" sz="1013" dirty="0">
              <a:solidFill>
                <a:srgbClr val="FFFFFF"/>
              </a:solidFill>
            </a:endParaRPr>
          </a:p>
          <a:p>
            <a:r>
              <a:rPr lang="pl" sz="1013" dirty="0">
                <a:solidFill>
                  <a:srgbClr val="FFFFFF"/>
                </a:solidFill>
              </a:rPr>
              <a:t>... wstaw tu nowych współpracowników i tłumaczy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849313" y="480290"/>
            <a:ext cx="7445375" cy="535709"/>
          </a:xfrm>
        </p:spPr>
        <p:txBody>
          <a:bodyPr/>
          <a:lstStyle/>
          <a:p>
            <a:pPr rtl="0"/>
            <a:r>
              <a:rPr lang="pl" sz="2800" b="0" i="0" u="none" baseline="0">
                <a:solidFill>
                  <a:srgbClr val="00FF00"/>
                </a:solidFill>
              </a:rPr>
              <a:t>Dodatkowe informacje o źródłach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849313" y="1123950"/>
            <a:ext cx="7445375" cy="3348038"/>
          </a:xfrm>
        </p:spPr>
        <p:txBody>
          <a:bodyPr anchor="t"/>
          <a:lstStyle/>
          <a:p>
            <a:pPr algn="l" rtl="0">
              <a:buFontTx/>
              <a:buChar char="•"/>
            </a:pPr>
            <a:r>
              <a:rPr lang="pl" sz="1100" b="0" i="0" u="none" baseline="0">
                <a:solidFill>
                  <a:schemeClr val="bg1"/>
                </a:solidFill>
              </a:rPr>
              <a:t>"Snowman Cookie Cutter" autorstwa Didriks na licencji CC </a:t>
            </a:r>
            <a:r>
              <a:rPr lang="pl" sz="1100" b="0" i="0" u="none" baseline="0"/>
              <a:t>BY</a:t>
            </a:r>
            <a:br>
              <a:rPr lang="pl" sz="1100"/>
            </a:br>
            <a:r>
              <a:rPr lang="pl" sz="1100" b="0" i="0" u="none" baseline="0">
                <a:hlinkClick r:id="rId2"/>
              </a:rPr>
              <a:t>https://www.flickr.com/photos/dinnerseries/23570475099</a:t>
            </a:r>
            <a:endParaRPr lang="pl" altLang="en-US" sz="1100" dirty="0"/>
          </a:p>
          <a:p>
            <a:pPr algn="l" rtl="0">
              <a:buFontTx/>
              <a:buChar char="•"/>
            </a:pPr>
            <a:r>
              <a:rPr lang="pl" sz="1100" b="0" i="0" u="none" baseline="0" dirty="0">
                <a:solidFill>
                  <a:schemeClr val="bg1"/>
                </a:solidFill>
              </a:rPr>
              <a:t>Zdjęcie z programu telewizyjnego </a:t>
            </a:r>
            <a:r>
              <a:rPr lang="pl" sz="1100" b="0" i="1" u="none" baseline="0" dirty="0">
                <a:solidFill>
                  <a:schemeClr val="bg1"/>
                </a:solidFill>
              </a:rPr>
              <a:t>Lassie</a:t>
            </a:r>
            <a:r>
              <a:rPr lang="pl" sz="1100" b="0" i="0" u="none" baseline="0" dirty="0">
                <a:solidFill>
                  <a:schemeClr val="bg1"/>
                </a:solidFill>
              </a:rPr>
              <a:t>. Lassie watches as Jeff (Tommy Rettig) works on his bike jest w </a:t>
            </a:r>
            <a:r>
              <a:rPr lang="pl" sz="1100" b="0" i="0" u="none" baseline="0" dirty="0"/>
              <a:t>Domenie publicznej</a:t>
            </a:r>
            <a:br>
              <a:rPr lang="pl" sz="1100" dirty="0"/>
            </a:br>
            <a:r>
              <a:rPr lang="pl" sz="1100" b="0" i="0" u="none" baseline="0" dirty="0">
                <a:hlinkClick r:id="rId3"/>
              </a:rPr>
              <a:t>https://en.wikipedia.org/wiki/Lassie#/media/File:Lassie_and_Tommy_Rettig_1956.JPG</a:t>
            </a:r>
            <a:endParaRPr lang="pl" altLang="en-US" sz="1100" dirty="0"/>
          </a:p>
          <a:p>
            <a:pPr algn="l" rtl="0">
              <a:buFontTx/>
              <a:buChar char="•"/>
            </a:pPr>
            <a:endParaRPr lang="pl" altLang="en-US" sz="1100" dirty="0"/>
          </a:p>
        </p:txBody>
      </p:sp>
    </p:spTree>
    <p:extLst>
      <p:ext uri="{BB962C8B-B14F-4D97-AF65-F5344CB8AC3E}">
        <p14:creationId xmlns:p14="http://schemas.microsoft.com/office/powerpoint/2010/main" val="730084390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Cabin"/>
              <a:buNone/>
            </a:pPr>
            <a:r>
              <a:rPr lang="pl" sz="4700" b="0" i="0" u="none" strike="noStrike" cap="none" baseline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Zacznijmy od programów</a:t>
            </a:r>
            <a:endParaRPr lang="pl" sz="4700" u="none" strike="noStrike" cap="none" dirty="0">
              <a:solidFill>
                <a:srgbClr val="FFD966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Shape 481"/>
          <p:cNvSpPr txBox="1"/>
          <p:nvPr/>
        </p:nvSpPr>
        <p:spPr>
          <a:xfrm>
            <a:off x="675899" y="2053215"/>
            <a:ext cx="4251103" cy="100018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algn="l" rtl="0">
              <a:buClr>
                <a:srgbClr val="00FF00"/>
              </a:buClr>
              <a:buSzPct val="25000"/>
            </a:pPr>
            <a:r>
              <a:rPr lang="pl" sz="1575" b="0" i="0" u="none" baseline="0" dirty="0">
                <a:solidFill>
                  <a:srgbClr val="00FF00"/>
                </a:solidFill>
                <a:latin typeface="Courier"/>
                <a:ea typeface="Courier New"/>
                <a:cs typeface="Courier"/>
                <a:sym typeface="Courier New"/>
              </a:rPr>
              <a:t>inp</a:t>
            </a:r>
            <a:r>
              <a:rPr lang="pl" sz="1575" b="0" i="0" u="none" baseline="0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= </a:t>
            </a:r>
            <a:r>
              <a:rPr lang="pl" sz="1575" b="0" i="0" u="none" baseline="0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input(</a:t>
            </a:r>
            <a:r>
              <a:rPr lang="pl" sz="1575" b="0" i="0" u="none" baseline="0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'Europejskie piętro?</a:t>
            </a:r>
            <a:r>
              <a:rPr lang="en-US" sz="1575" b="0" i="0" u="none" baseline="0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</a:t>
            </a:r>
            <a:r>
              <a:rPr lang="pl" sz="1575" b="0" i="0" u="none" baseline="0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'</a:t>
            </a:r>
            <a:r>
              <a:rPr lang="pl" sz="1575" b="0" i="0" u="none" baseline="0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</a:p>
          <a:p>
            <a:pPr algn="l" rtl="0">
              <a:buClr>
                <a:srgbClr val="00FF00"/>
              </a:buClr>
              <a:buSzPct val="25000"/>
            </a:pPr>
            <a:r>
              <a:rPr lang="pl" sz="1575" b="0" i="0" u="none" baseline="0" dirty="0">
                <a:solidFill>
                  <a:srgbClr val="00FF00"/>
                </a:solidFill>
                <a:latin typeface="Courier"/>
                <a:ea typeface="Courier New"/>
                <a:cs typeface="Courier"/>
                <a:sym typeface="Courier New"/>
              </a:rPr>
              <a:t>usf</a:t>
            </a:r>
            <a:r>
              <a:rPr lang="pl" sz="1575" b="0" i="0" u="none" baseline="0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= </a:t>
            </a:r>
            <a:r>
              <a:rPr lang="pl" sz="1575" b="0" i="0" u="none" baseline="0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int(</a:t>
            </a:r>
            <a:r>
              <a:rPr lang="pl" sz="1575" b="0" i="0" u="none" baseline="0" dirty="0">
                <a:solidFill>
                  <a:srgbClr val="00FF00"/>
                </a:solidFill>
                <a:latin typeface="Courier"/>
                <a:ea typeface="Courier New"/>
                <a:cs typeface="Courier"/>
                <a:sym typeface="Courier New"/>
              </a:rPr>
              <a:t>inp</a:t>
            </a:r>
            <a:r>
              <a:rPr lang="pl" sz="1575" b="0" i="0" u="none" baseline="0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r>
              <a:rPr lang="pl" sz="1575" b="0" i="0" u="none" baseline="0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</a:t>
            </a:r>
            <a:r>
              <a:rPr lang="pl" sz="1575" b="0" i="0" u="none" baseline="0" dirty="0">
                <a:solidFill>
                  <a:srgbClr val="00FFFF"/>
                </a:solidFill>
                <a:latin typeface="Courier"/>
                <a:ea typeface="Courier New"/>
                <a:cs typeface="Courier"/>
                <a:sym typeface="Courier New"/>
              </a:rPr>
              <a:t>+</a:t>
            </a:r>
            <a:r>
              <a:rPr lang="pl" sz="1575" b="0" i="0" u="none" baseline="0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1</a:t>
            </a:r>
          </a:p>
          <a:p>
            <a:pPr algn="l" rtl="0">
              <a:buClr>
                <a:srgbClr val="FFFF00"/>
              </a:buClr>
              <a:buSzPct val="25000"/>
            </a:pPr>
            <a:r>
              <a:rPr lang="pl" sz="1575" b="0" i="0" u="none" baseline="0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print(</a:t>
            </a:r>
            <a:r>
              <a:rPr lang="pl" sz="1575" b="0" i="0" u="none" baseline="0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'Amerykańskie piętro</a:t>
            </a:r>
            <a:r>
              <a:rPr lang="en-US" sz="1575" b="0" i="0" u="none" baseline="0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:</a:t>
            </a:r>
            <a:r>
              <a:rPr lang="pl" sz="1575" b="0" i="0" u="none" baseline="0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', </a:t>
            </a:r>
            <a:r>
              <a:rPr lang="pl" sz="1575" b="0" i="0" u="none" baseline="0" dirty="0">
                <a:solidFill>
                  <a:srgbClr val="00FF00"/>
                </a:solidFill>
                <a:latin typeface="Courier"/>
                <a:ea typeface="Courier New"/>
                <a:cs typeface="Courier"/>
                <a:sym typeface="Courier New"/>
              </a:rPr>
              <a:t>usf</a:t>
            </a:r>
            <a:r>
              <a:rPr lang="pl" sz="1575" b="0" i="0" u="none" baseline="0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</a:p>
        </p:txBody>
      </p:sp>
      <p:sp>
        <p:nvSpPr>
          <p:cNvPr id="482" name="Shape 482"/>
          <p:cNvSpPr txBox="1"/>
          <p:nvPr/>
        </p:nvSpPr>
        <p:spPr>
          <a:xfrm>
            <a:off x="5463088" y="1789762"/>
            <a:ext cx="3005013" cy="6857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algn="l" rtl="0">
              <a:buClr>
                <a:schemeClr val="lt1"/>
              </a:buClr>
              <a:buSzPct val="25000"/>
            </a:pPr>
            <a:r>
              <a:rPr lang="pl" sz="2138" b="0" i="0" u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Europejskie piętro? </a:t>
            </a:r>
            <a:r>
              <a:rPr lang="pl" sz="2138" b="0" i="0" u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0</a:t>
            </a:r>
          </a:p>
          <a:p>
            <a:pPr algn="l" rtl="0">
              <a:buClr>
                <a:schemeClr val="lt1"/>
              </a:buClr>
              <a:buSzPct val="25000"/>
            </a:pPr>
            <a:r>
              <a:rPr lang="pl" sz="2138" b="0" i="0" u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Amerykańskie piętro</a:t>
            </a:r>
            <a:r>
              <a:rPr lang="en-US" sz="2138" b="0" i="0" u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:</a:t>
            </a:r>
            <a:r>
              <a:rPr lang="pl" sz="2138" b="0" i="0" u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1</a:t>
            </a:r>
          </a:p>
        </p:txBody>
      </p:sp>
      <p:pic>
        <p:nvPicPr>
          <p:cNvPr id="483" name="Shape 4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5899" y="671512"/>
            <a:ext cx="1785881" cy="119306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178"/>
          <p:cNvSpPr/>
          <p:nvPr/>
        </p:nvSpPr>
        <p:spPr>
          <a:xfrm>
            <a:off x="4631871" y="3860074"/>
            <a:ext cx="1366157" cy="612321"/>
          </a:xfrm>
          <a:prstGeom prst="rect">
            <a:avLst/>
          </a:prstGeom>
          <a:solidFill>
            <a:srgbClr val="FF40FF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bin"/>
              <a:buNone/>
            </a:pPr>
            <a:r>
              <a:rPr lang="pl" sz="2600" b="0" i="0" u="none" strike="noStrike" cap="none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Proces</a:t>
            </a:r>
          </a:p>
        </p:txBody>
      </p:sp>
      <p:sp>
        <p:nvSpPr>
          <p:cNvPr id="8" name="Shape 179"/>
          <p:cNvSpPr/>
          <p:nvPr/>
        </p:nvSpPr>
        <p:spPr>
          <a:xfrm>
            <a:off x="2536371" y="3860074"/>
            <a:ext cx="1366157" cy="612321"/>
          </a:xfrm>
          <a:prstGeom prst="rect">
            <a:avLst/>
          </a:prstGeom>
          <a:solidFill>
            <a:srgbClr val="00F900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bin"/>
              <a:buNone/>
            </a:pPr>
            <a:r>
              <a:rPr lang="pl" sz="2600" b="0" i="0" u="none" strike="noStrike" cap="none" baseline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Wejście</a:t>
            </a:r>
          </a:p>
        </p:txBody>
      </p:sp>
      <p:sp>
        <p:nvSpPr>
          <p:cNvPr id="9" name="Shape 180"/>
          <p:cNvSpPr/>
          <p:nvPr/>
        </p:nvSpPr>
        <p:spPr>
          <a:xfrm>
            <a:off x="6667500" y="3860074"/>
            <a:ext cx="1366157" cy="612321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bin"/>
              <a:buNone/>
            </a:pPr>
            <a:r>
              <a:rPr lang="pl" sz="2600" b="0" i="0" u="none" strike="noStrike" cap="none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Wyjście</a:t>
            </a:r>
          </a:p>
        </p:txBody>
      </p:sp>
      <p:cxnSp>
        <p:nvCxnSpPr>
          <p:cNvPr id="10" name="Shape 181"/>
          <p:cNvCxnSpPr/>
          <p:nvPr/>
        </p:nvCxnSpPr>
        <p:spPr>
          <a:xfrm rot="10800000">
            <a:off x="3917973" y="4158933"/>
            <a:ext cx="691243" cy="10498"/>
          </a:xfrm>
          <a:prstGeom prst="straightConnector1">
            <a:avLst/>
          </a:prstGeom>
          <a:noFill/>
          <a:ln w="50800" cap="flat" cmpd="sng">
            <a:solidFill>
              <a:srgbClr val="FFFB00"/>
            </a:solidFill>
            <a:prstDash val="solid"/>
            <a:miter/>
            <a:headEnd type="triangle" w="lg" len="lg"/>
            <a:tailEnd type="none" w="med" len="med"/>
          </a:ln>
        </p:spPr>
      </p:cxnSp>
      <p:cxnSp>
        <p:nvCxnSpPr>
          <p:cNvPr id="11" name="Shape 182"/>
          <p:cNvCxnSpPr/>
          <p:nvPr/>
        </p:nvCxnSpPr>
        <p:spPr>
          <a:xfrm rot="10800000">
            <a:off x="5982516" y="4158933"/>
            <a:ext cx="691243" cy="10498"/>
          </a:xfrm>
          <a:prstGeom prst="straightConnector1">
            <a:avLst/>
          </a:prstGeom>
          <a:noFill/>
          <a:ln w="50800" cap="flat" cmpd="sng">
            <a:solidFill>
              <a:srgbClr val="FFFB00"/>
            </a:solidFill>
            <a:prstDash val="solid"/>
            <a:miter/>
            <a:headEnd type="triangle" w="lg" len="lg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375766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Cabin"/>
              <a:buNone/>
            </a:pPr>
            <a:r>
              <a:rPr lang="pl" sz="4700" b="0" i="0" u="none" strike="noStrike" cap="none" baseline="0">
                <a:solidFill>
                  <a:srgbClr val="FFD966"/>
                </a:solidFill>
                <a:sym typeface="Cabin"/>
              </a:rPr>
              <a:t>Obiektowość</a:t>
            </a:r>
          </a:p>
        </p:txBody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50081" y="1569438"/>
            <a:ext cx="7836750" cy="3207599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t" anchorCtr="0">
            <a:noAutofit/>
          </a:bodyPr>
          <a:lstStyle/>
          <a:p>
            <a:pPr marL="6477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73913"/>
              <a:buFont typeface="Cabin"/>
              <a:buChar char="•"/>
            </a:pPr>
            <a:r>
              <a:rPr lang="pl" sz="2300" b="0" i="0" u="none" strike="noStrike" cap="none" baseline="0" dirty="0">
                <a:solidFill>
                  <a:srgbClr val="FFFFFF"/>
                </a:solidFill>
                <a:sym typeface="Cabin"/>
              </a:rPr>
              <a:t>Programy złożone są z wielu współpracujących obiektów</a:t>
            </a:r>
          </a:p>
          <a:p>
            <a:pPr marL="647700" marR="0" lvl="0" indent="-3302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FFFFFF"/>
              </a:buClr>
              <a:buSzPct val="173913"/>
              <a:buFont typeface="Cabin"/>
              <a:buChar char="•"/>
            </a:pPr>
            <a:r>
              <a:rPr lang="pl" sz="2300" b="0" i="0" u="none" strike="noStrike" cap="none" baseline="0" dirty="0">
                <a:solidFill>
                  <a:srgbClr val="FFFFFF"/>
                </a:solidFill>
                <a:sym typeface="Cabin"/>
              </a:rPr>
              <a:t>Zamiast być "całym programem", każdy obiekt jest małą "wyspą" w programie i współdziała z innymi obiektami</a:t>
            </a:r>
          </a:p>
          <a:p>
            <a:pPr marL="647700" marR="0" lvl="0" indent="-3302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FFFFFF"/>
              </a:buClr>
              <a:buSzPct val="173913"/>
              <a:buFont typeface="Cabin"/>
              <a:buChar char="•"/>
            </a:pPr>
            <a:r>
              <a:rPr lang="pl" sz="2300" b="0" i="0" u="none" strike="noStrike" cap="none" baseline="0" dirty="0">
                <a:solidFill>
                  <a:srgbClr val="FFFFFF"/>
                </a:solidFill>
                <a:sym typeface="Cabin"/>
              </a:rPr>
              <a:t>Program jest złożony z wielu obiektów pracujących razem </a:t>
            </a:r>
            <a:r>
              <a:rPr lang="pl" sz="240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–</a:t>
            </a:r>
            <a:r>
              <a:rPr lang="pl" sz="2300" b="0" i="0" u="none" strike="noStrike" cap="none" baseline="0" dirty="0">
                <a:solidFill>
                  <a:srgbClr val="FFFFFF"/>
                </a:solidFill>
                <a:sym typeface="Cabin"/>
              </a:rPr>
              <a:t> obiekty wykorzystują możliwości innych obiektów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650081" y="428625"/>
            <a:ext cx="7473254" cy="1000069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BD23"/>
              </a:buClr>
              <a:buSzPct val="25000"/>
              <a:buFont typeface="Cabin"/>
              <a:buNone/>
            </a:pPr>
            <a:r>
              <a:rPr lang="pl" sz="4700" b="0" i="0" u="none" strike="noStrike" cap="none" baseline="0">
                <a:solidFill>
                  <a:srgbClr val="FFD966"/>
                </a:solidFill>
                <a:sym typeface="Cabin"/>
              </a:rPr>
              <a:t>Obiekt</a:t>
            </a:r>
          </a:p>
        </p:txBody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bin"/>
            </a:pPr>
            <a:r>
              <a:rPr lang="pl" sz="2200" b="0" i="0" u="none" strike="noStrike" cap="none" baseline="0" dirty="0">
                <a:solidFill>
                  <a:srgbClr val="00FA00"/>
                </a:solidFill>
                <a:sym typeface="Cabin"/>
              </a:rPr>
              <a:t>Obiekt to niezależny fragment Kodu i Danych</a:t>
            </a:r>
          </a:p>
          <a:p>
            <a:pPr marL="457200" marR="0" lvl="0" indent="-3683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bin"/>
            </a:pPr>
            <a:r>
              <a:rPr lang="pl" sz="2200" b="0" i="0" u="none" strike="noStrike" cap="none" baseline="0" dirty="0">
                <a:solidFill>
                  <a:srgbClr val="FFFFFF"/>
                </a:solidFill>
                <a:sym typeface="Cabin"/>
              </a:rPr>
              <a:t>Kluczowym aspektem podejścia obiektowego jest dzielenie problemu na mniejsze, zrozumiałe części (dziel i rządź)</a:t>
            </a:r>
          </a:p>
          <a:p>
            <a:pPr marL="457200" marR="0" lvl="0" indent="-3683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bin"/>
            </a:pPr>
            <a:r>
              <a:rPr lang="pl" sz="2200" b="0" i="0" u="none" strike="noStrike" cap="none" baseline="0" dirty="0">
                <a:solidFill>
                  <a:srgbClr val="FFFFFF"/>
                </a:solidFill>
                <a:sym typeface="Cabin"/>
              </a:rPr>
              <a:t>Obiekty mają granice, dzięki którym możemy ignorować niepotrzebne szczegóły</a:t>
            </a:r>
          </a:p>
          <a:p>
            <a:pPr marL="457200" marR="0" lvl="0" indent="-3683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bin"/>
            </a:pPr>
            <a:r>
              <a:rPr lang="pl" sz="2200" b="0" i="0" u="none" strike="noStrike" cap="none" baseline="0" dirty="0">
                <a:solidFill>
                  <a:srgbClr val="FFFFFF"/>
                </a:solidFill>
                <a:sym typeface="Cabin"/>
              </a:rPr>
              <a:t>Od początku korzystaliśmy z obiektów: Obiekty </a:t>
            </a:r>
            <a:r>
              <a:rPr lang="pl-PL" sz="2200" b="0" i="0" u="none" strike="noStrike" cap="none" baseline="0" dirty="0">
                <a:solidFill>
                  <a:srgbClr val="FFFFFF"/>
                </a:solidFill>
                <a:sym typeface="Cabin"/>
              </a:rPr>
              <a:t>napisów</a:t>
            </a:r>
            <a:r>
              <a:rPr lang="pl" sz="2200" b="0" i="0" u="none" strike="noStrike" cap="none" baseline="0" dirty="0">
                <a:solidFill>
                  <a:srgbClr val="FFFFFF"/>
                </a:solidFill>
                <a:sym typeface="Cabin"/>
              </a:rPr>
              <a:t>, Obiekty liczb całkowitych, Obiekty słowników, Obiekty list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Shape 2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72342" y="411479"/>
            <a:ext cx="5513614" cy="3754771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Shape 212"/>
          <p:cNvSpPr/>
          <p:nvPr/>
        </p:nvSpPr>
        <p:spPr>
          <a:xfrm>
            <a:off x="3135085" y="1440179"/>
            <a:ext cx="1366157" cy="612321"/>
          </a:xfrm>
          <a:prstGeom prst="rect">
            <a:avLst/>
          </a:prstGeom>
          <a:solidFill>
            <a:srgbClr val="FF40FF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pl" sz="2600" b="0" i="0" u="none" strike="noStrike" cap="none" baseline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Obiekt</a:t>
            </a:r>
          </a:p>
        </p:txBody>
      </p:sp>
      <p:sp>
        <p:nvSpPr>
          <p:cNvPr id="213" name="Shape 213"/>
          <p:cNvSpPr/>
          <p:nvPr/>
        </p:nvSpPr>
        <p:spPr>
          <a:xfrm>
            <a:off x="183885" y="715191"/>
            <a:ext cx="1366157" cy="612321"/>
          </a:xfrm>
          <a:prstGeom prst="rect">
            <a:avLst/>
          </a:prstGeom>
          <a:solidFill>
            <a:srgbClr val="00F900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bin"/>
              <a:buNone/>
            </a:pPr>
            <a:r>
              <a:rPr lang="pl" sz="2600" b="0" i="0" u="none" strike="noStrike" cap="none" baseline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Wejście</a:t>
            </a:r>
          </a:p>
        </p:txBody>
      </p:sp>
      <p:sp>
        <p:nvSpPr>
          <p:cNvPr id="214" name="Shape 214"/>
          <p:cNvSpPr/>
          <p:nvPr/>
        </p:nvSpPr>
        <p:spPr>
          <a:xfrm>
            <a:off x="7554685" y="3913958"/>
            <a:ext cx="1366157" cy="612321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pl" sz="2600" b="0" i="0" u="none" strike="noStrike" cap="none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Wyjście</a:t>
            </a:r>
          </a:p>
        </p:txBody>
      </p:sp>
      <p:sp>
        <p:nvSpPr>
          <p:cNvPr id="215" name="Shape 215"/>
          <p:cNvSpPr/>
          <p:nvPr/>
        </p:nvSpPr>
        <p:spPr>
          <a:xfrm>
            <a:off x="2846614" y="2659924"/>
            <a:ext cx="1366157" cy="612321"/>
          </a:xfrm>
          <a:prstGeom prst="rect">
            <a:avLst/>
          </a:prstGeom>
          <a:solidFill>
            <a:srgbClr val="FF40FF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pl-PL" sz="2600" b="0" i="0" u="none" strike="noStrike" cap="none" baseline="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Napis</a:t>
            </a:r>
          </a:p>
        </p:txBody>
      </p:sp>
      <p:sp>
        <p:nvSpPr>
          <p:cNvPr id="216" name="Shape 216"/>
          <p:cNvSpPr/>
          <p:nvPr/>
        </p:nvSpPr>
        <p:spPr>
          <a:xfrm>
            <a:off x="5486400" y="2116182"/>
            <a:ext cx="1366157" cy="612321"/>
          </a:xfrm>
          <a:prstGeom prst="rect">
            <a:avLst/>
          </a:prstGeom>
          <a:solidFill>
            <a:srgbClr val="FF40FF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pl" sz="2600" b="0" i="0" u="none" strike="noStrike" cap="none" baseline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Obiekt</a:t>
            </a:r>
          </a:p>
        </p:txBody>
      </p:sp>
      <p:sp>
        <p:nvSpPr>
          <p:cNvPr id="217" name="Shape 217"/>
          <p:cNvSpPr/>
          <p:nvPr/>
        </p:nvSpPr>
        <p:spPr>
          <a:xfrm>
            <a:off x="5099957" y="920931"/>
            <a:ext cx="1366157" cy="612321"/>
          </a:xfrm>
          <a:prstGeom prst="rect">
            <a:avLst/>
          </a:prstGeom>
          <a:solidFill>
            <a:srgbClr val="FF40FF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pl" sz="2300" b="0" i="0" u="none" strike="noStrike" cap="none" baseline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Słownik</a:t>
            </a:r>
          </a:p>
        </p:txBody>
      </p:sp>
      <p:cxnSp>
        <p:nvCxnSpPr>
          <p:cNvPr id="218" name="Shape 218"/>
          <p:cNvCxnSpPr/>
          <p:nvPr/>
        </p:nvCxnSpPr>
        <p:spPr>
          <a:xfrm flipH="1">
            <a:off x="4516687" y="1159098"/>
            <a:ext cx="634861" cy="579941"/>
          </a:xfrm>
          <a:prstGeom prst="straightConnector1">
            <a:avLst/>
          </a:prstGeom>
          <a:noFill/>
          <a:ln w="38100" cap="flat" cmpd="sng">
            <a:solidFill>
              <a:srgbClr val="FF40FF"/>
            </a:solidFill>
            <a:prstDash val="solid"/>
            <a:miter/>
            <a:headEnd type="triangle" w="lg" len="lg"/>
            <a:tailEnd type="none" w="med" len="med"/>
          </a:ln>
        </p:spPr>
      </p:cxnSp>
      <p:cxnSp>
        <p:nvCxnSpPr>
          <p:cNvPr id="219" name="Shape 219"/>
          <p:cNvCxnSpPr/>
          <p:nvPr/>
        </p:nvCxnSpPr>
        <p:spPr>
          <a:xfrm rot="10800000" flipH="1">
            <a:off x="4486140" y="1535805"/>
            <a:ext cx="837127" cy="376707"/>
          </a:xfrm>
          <a:prstGeom prst="straightConnector1">
            <a:avLst/>
          </a:prstGeom>
          <a:noFill/>
          <a:ln w="38100" cap="flat" cmpd="sng">
            <a:solidFill>
              <a:srgbClr val="FF40FF"/>
            </a:solidFill>
            <a:prstDash val="solid"/>
            <a:miter/>
            <a:headEnd type="triangle" w="lg" len="lg"/>
            <a:tailEnd type="none" w="med" len="med"/>
          </a:ln>
        </p:spPr>
      </p:cxnSp>
      <p:cxnSp>
        <p:nvCxnSpPr>
          <p:cNvPr id="220" name="Shape 220"/>
          <p:cNvCxnSpPr/>
          <p:nvPr/>
        </p:nvCxnSpPr>
        <p:spPr>
          <a:xfrm rot="10800000" flipH="1">
            <a:off x="3670478" y="2067059"/>
            <a:ext cx="42930" cy="579549"/>
          </a:xfrm>
          <a:prstGeom prst="straightConnector1">
            <a:avLst/>
          </a:prstGeom>
          <a:noFill/>
          <a:ln w="38100" cap="flat" cmpd="sng">
            <a:solidFill>
              <a:srgbClr val="FF40FF"/>
            </a:solidFill>
            <a:prstDash val="solid"/>
            <a:miter/>
            <a:headEnd type="triangle" w="lg" len="lg"/>
            <a:tailEnd type="none" w="med" len="med"/>
          </a:ln>
        </p:spPr>
      </p:cxnSp>
      <p:cxnSp>
        <p:nvCxnSpPr>
          <p:cNvPr id="221" name="Shape 221"/>
          <p:cNvCxnSpPr/>
          <p:nvPr/>
        </p:nvCxnSpPr>
        <p:spPr>
          <a:xfrm rot="10800000">
            <a:off x="4443211" y="2018762"/>
            <a:ext cx="1062507" cy="309093"/>
          </a:xfrm>
          <a:prstGeom prst="straightConnector1">
            <a:avLst/>
          </a:prstGeom>
          <a:noFill/>
          <a:ln w="38100" cap="flat" cmpd="sng">
            <a:solidFill>
              <a:srgbClr val="FF40FF"/>
            </a:solidFill>
            <a:prstDash val="solid"/>
            <a:miter/>
            <a:headEnd type="triangle" w="lg" len="lg"/>
            <a:tailEnd type="none" w="med" len="med"/>
          </a:ln>
        </p:spPr>
      </p:cxnSp>
      <p:cxnSp>
        <p:nvCxnSpPr>
          <p:cNvPr id="222" name="Shape 222"/>
          <p:cNvCxnSpPr/>
          <p:nvPr/>
        </p:nvCxnSpPr>
        <p:spPr>
          <a:xfrm flipH="1">
            <a:off x="3831464" y="2086377"/>
            <a:ext cx="225380" cy="521595"/>
          </a:xfrm>
          <a:prstGeom prst="straightConnector1">
            <a:avLst/>
          </a:prstGeom>
          <a:noFill/>
          <a:ln w="38100" cap="flat" cmpd="sng">
            <a:solidFill>
              <a:srgbClr val="FF40FF"/>
            </a:solidFill>
            <a:prstDash val="solid"/>
            <a:miter/>
            <a:headEnd type="triangle" w="lg" len="lg"/>
            <a:tailEnd type="none" w="med" len="med"/>
          </a:ln>
        </p:spPr>
      </p:cxnSp>
      <p:cxnSp>
        <p:nvCxnSpPr>
          <p:cNvPr id="223" name="Shape 223"/>
          <p:cNvCxnSpPr/>
          <p:nvPr/>
        </p:nvCxnSpPr>
        <p:spPr>
          <a:xfrm rot="10800000">
            <a:off x="1695718" y="1081825"/>
            <a:ext cx="1352282" cy="453981"/>
          </a:xfrm>
          <a:prstGeom prst="straightConnector1">
            <a:avLst/>
          </a:prstGeom>
          <a:noFill/>
          <a:ln w="76200" cap="flat" cmpd="sng">
            <a:solidFill>
              <a:srgbClr val="00F900"/>
            </a:solidFill>
            <a:prstDash val="solid"/>
            <a:miter/>
            <a:headEnd type="triangle" w="lg" len="lg"/>
            <a:tailEnd type="none" w="med" len="med"/>
          </a:ln>
        </p:spPr>
      </p:cxnSp>
      <p:cxnSp>
        <p:nvCxnSpPr>
          <p:cNvPr id="224" name="Shape 224"/>
          <p:cNvCxnSpPr/>
          <p:nvPr/>
        </p:nvCxnSpPr>
        <p:spPr>
          <a:xfrm rot="10800000">
            <a:off x="6256986" y="2810814"/>
            <a:ext cx="1180564" cy="1265349"/>
          </a:xfrm>
          <a:prstGeom prst="straightConnector1">
            <a:avLst/>
          </a:prstGeom>
          <a:noFill/>
          <a:ln w="76200" cap="flat" cmpd="sng">
            <a:solidFill>
              <a:srgbClr val="FF9300"/>
            </a:solidFill>
            <a:prstDash val="solid"/>
            <a:miter/>
            <a:headEnd type="triangle" w="lg" len="lg"/>
            <a:tailEnd type="none" w="med" len="med"/>
          </a:ln>
        </p:spPr>
      </p:cxnSp>
      <p:sp>
        <p:nvSpPr>
          <p:cNvPr id="225" name="Shape 225"/>
          <p:cNvSpPr/>
          <p:nvPr/>
        </p:nvSpPr>
        <p:spPr>
          <a:xfrm>
            <a:off x="233776" y="3331028"/>
            <a:ext cx="1807029" cy="979714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pl" sz="2300" b="0" i="0" u="none" strike="noStrike" cap="none" baseline="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Obiekty są tworzone i używane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itle &amp; Subtitle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3203</Words>
  <Application>Microsoft Office PowerPoint</Application>
  <PresentationFormat>On-screen Show (16:9)</PresentationFormat>
  <Paragraphs>463</Paragraphs>
  <Slides>47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3" baseType="lpstr">
      <vt:lpstr>Arial</vt:lpstr>
      <vt:lpstr>Arial Regular</vt:lpstr>
      <vt:lpstr>Cabin</vt:lpstr>
      <vt:lpstr>Courier</vt:lpstr>
      <vt:lpstr>Gill Sans</vt:lpstr>
      <vt:lpstr>Title &amp; Subtitle</vt:lpstr>
      <vt:lpstr>Obiekty w Pythonie</vt:lpstr>
      <vt:lpstr>Uwaga</vt:lpstr>
      <vt:lpstr>PowerPoint Presentation</vt:lpstr>
      <vt:lpstr>PowerPoint Presentation</vt:lpstr>
      <vt:lpstr>Zacznijmy od programów</vt:lpstr>
      <vt:lpstr>PowerPoint Presentation</vt:lpstr>
      <vt:lpstr>Obiektowość</vt:lpstr>
      <vt:lpstr>Obiekt</vt:lpstr>
      <vt:lpstr>PowerPoint Presentation</vt:lpstr>
      <vt:lpstr>PowerPoint Presentation</vt:lpstr>
      <vt:lpstr>PowerPoint Presentation</vt:lpstr>
      <vt:lpstr>PowerPoint Presentation</vt:lpstr>
      <vt:lpstr>Definicje</vt:lpstr>
      <vt:lpstr>Terminologia: Klasa</vt:lpstr>
      <vt:lpstr>Terminologia: Instancja</vt:lpstr>
      <vt:lpstr>Terminologia: Metoda</vt:lpstr>
      <vt:lpstr>Niektóre obiekty w Pythonie</vt:lpstr>
      <vt:lpstr>Przykładowa klasa</vt:lpstr>
      <vt:lpstr>PowerPoint Presentation</vt:lpstr>
      <vt:lpstr>PowerPoint Presentation</vt:lpstr>
      <vt:lpstr>PowerPoint Presentation</vt:lpstr>
      <vt:lpstr>PowerPoint Presentation</vt:lpstr>
      <vt:lpstr>Zabawa z dir() i type()</vt:lpstr>
      <vt:lpstr>Sprawdzanie możliwości dla kujonów</vt:lpstr>
      <vt:lpstr>PowerPoint Presentation</vt:lpstr>
      <vt:lpstr>Sprawdź dir() z napisem</vt:lpstr>
      <vt:lpstr>Cykl życia obiektu</vt:lpstr>
      <vt:lpstr>Cykl życia obiektu</vt:lpstr>
      <vt:lpstr>Konstruktor</vt:lpstr>
      <vt:lpstr>PowerPoint Presentation</vt:lpstr>
      <vt:lpstr>Konstruktor</vt:lpstr>
      <vt:lpstr>Wiele instancji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Dziedziczenie</vt:lpstr>
      <vt:lpstr>Dziedziczenie</vt:lpstr>
      <vt:lpstr>Terminologia: Dziedziczenie</vt:lpstr>
      <vt:lpstr>PowerPoint Presentation</vt:lpstr>
      <vt:lpstr>PowerPoint Presentation</vt:lpstr>
      <vt:lpstr>PowerPoint Presentation</vt:lpstr>
      <vt:lpstr>Definicje</vt:lpstr>
      <vt:lpstr>Podsumowanie</vt:lpstr>
      <vt:lpstr>Podziękowania dla współpracowników</vt:lpstr>
      <vt:lpstr>Dodatkowe informacje o źródłach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Obiekty w Pythonie</dc:title>
  <cp:lastModifiedBy>Andrzej Wójtowicz</cp:lastModifiedBy>
  <cp:revision>93</cp:revision>
  <dcterms:modified xsi:type="dcterms:W3CDTF">2022-08-25T20:53:11Z</dcterms:modified>
</cp:coreProperties>
</file>