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64"/>
  </p:notesMasterIdLst>
  <p:sldIdLst>
    <p:sldId id="256" r:id="rId2"/>
    <p:sldId id="34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49" r:id="rId13"/>
    <p:sldId id="269" r:id="rId14"/>
    <p:sldId id="270" r:id="rId15"/>
    <p:sldId id="271" r:id="rId16"/>
    <p:sldId id="272" r:id="rId17"/>
    <p:sldId id="273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295" r:id="rId32"/>
    <p:sldId id="296" r:id="rId33"/>
    <p:sldId id="297" r:id="rId34"/>
    <p:sldId id="333" r:id="rId35"/>
    <p:sldId id="335" r:id="rId36"/>
    <p:sldId id="337" r:id="rId37"/>
    <p:sldId id="338" r:id="rId38"/>
    <p:sldId id="339" r:id="rId39"/>
    <p:sldId id="340" r:id="rId40"/>
    <p:sldId id="342" r:id="rId41"/>
    <p:sldId id="343" r:id="rId42"/>
    <p:sldId id="341" r:id="rId43"/>
    <p:sldId id="344" r:id="rId44"/>
    <p:sldId id="345" r:id="rId45"/>
    <p:sldId id="346" r:id="rId46"/>
    <p:sldId id="347" r:id="rId47"/>
    <p:sldId id="298" r:id="rId48"/>
    <p:sldId id="299" r:id="rId49"/>
    <p:sldId id="300" r:id="rId50"/>
    <p:sldId id="301" r:id="rId51"/>
    <p:sldId id="302" r:id="rId52"/>
    <p:sldId id="331" r:id="rId53"/>
    <p:sldId id="304" r:id="rId54"/>
    <p:sldId id="305" r:id="rId55"/>
    <p:sldId id="306" r:id="rId56"/>
    <p:sldId id="308" r:id="rId57"/>
    <p:sldId id="309" r:id="rId58"/>
    <p:sldId id="311" r:id="rId59"/>
    <p:sldId id="312" r:id="rId60"/>
    <p:sldId id="332" r:id="rId61"/>
    <p:sldId id="314" r:id="rId62"/>
    <p:sldId id="315" r:id="rId63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9"/>
    <p:restoredTop sz="93566"/>
  </p:normalViewPr>
  <p:slideViewPr>
    <p:cSldViewPr snapToGrid="0" snapToObjects="1">
      <p:cViewPr varScale="1">
        <p:scale>
          <a:sx n="76" d="100"/>
          <a:sy n="76" d="100"/>
        </p:scale>
        <p:origin x="996" y="10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032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-PL" b="0" i="0" u="none" baseline="0">
                <a:solidFill>
                  <a:schemeClr val="dk2"/>
                </a:solidFill>
              </a:rPr>
              <a:t>Notka od Chucka: używając tych materiałów masz prawo usunąć logo UM i zastąpić je własnym, ale zostaw proszę logo CC-BY na pierwszej stronie oraz strony z podziękowaniami dla współtwórców.</a:t>
            </a:r>
            <a:endParaRPr lang="pl" dirty="0">
              <a:solidFill>
                <a:schemeClr val="dk2"/>
              </a:solidFill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9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9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95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79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7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5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8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5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7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8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18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3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99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86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03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38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9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561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2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24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901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847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19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93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2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882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6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22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047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81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92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875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1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47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272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019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889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93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6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35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60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28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8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pening Titl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 hasCustomPrompt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0" rIns="91440" bIns="0" anchor="t" anchorCtr="0"/>
          <a:lstStyle>
            <a:lvl1pPr marL="871538" lvl="0" indent="-301625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1pPr>
            <a:lvl2pPr marL="1212850" lvl="1" indent="-303213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2pPr>
            <a:lvl3pPr marL="1439863" lvl="2" indent="-285750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>
                <a:solidFill>
                  <a:schemeClr val="bg1"/>
                </a:solidFill>
              </a:defRPr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833718"/>
            <a:ext cx="13932000" cy="170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1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7" r:id="rId4"/>
    <p:sldLayoutId id="214748371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2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www.pythonlear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ocke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python.org/library/socke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5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xkcd.com/353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_Protocol_Sui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ypertext_Transfer_Protoco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youtube.com/watch?v=x2GylLq59rI" TargetMode="External"/><Relationship Id="rId4" Type="http://schemas.openxmlformats.org/officeDocument/2006/relationships/hyperlink" Target="https://www.youtube.com/watch?v=x2GylLq59r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et-intr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9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3.org/Protocols/rfc2616/rfc2616.tx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ternet_Protocol_Suite" TargetMode="External"/><Relationship Id="rId4" Type="http://schemas.openxmlformats.org/officeDocument/2006/relationships/hyperlink" Target="https://en.wikipedia.org/wiki/Internet_protocol_suit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map.org/movies/" TargetMode="Externa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onmat.net/ftp/ascii-cheat-sheet.png" TargetMode="External"/><Relationship Id="rId2" Type="http://schemas.openxmlformats.org/officeDocument/2006/relationships/hyperlink" Target="https://pl.wikipedia.org/wiki/ASCI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in_can_telephone" TargetMode="External"/><Relationship Id="rId3" Type="http://schemas.openxmlformats.org/officeDocument/2006/relationships/hyperlink" Target="https://www.flickr.com/photos/kitcowan/2103850699/" TargetMode="External"/><Relationship Id="rId7" Type="http://schemas.openxmlformats.org/officeDocument/2006/relationships/hyperlink" Target="https://en.wikipedia.org/wiki/Tin_can_telepho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www.flickr.com/photos/kitcowan/2103850699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Gniazdo_(telekomunikacja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Internet_socket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scrapi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eb_crawler" TargetMode="External"/><Relationship Id="rId5" Type="http://schemas.openxmlformats.org/officeDocument/2006/relationships/hyperlink" Target="https://pl.wikipedia.org/wiki/Robot_internetowy" TargetMode="External"/><Relationship Id="rId4" Type="http://schemas.openxmlformats.org/officeDocument/2006/relationships/hyperlink" Target="http://en.wikipedia.org/wiki/Web_scrapin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ort_protoko%C5%82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pen.umich.edu/" TargetMode="External"/><Relationship Id="rId5" Type="http://schemas.openxmlformats.org/officeDocument/2006/relationships/hyperlink" Target="http://www.dr-chuck.com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List_of_TCP_and_UDP_port_numb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Programy sieciowe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549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8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Rozdział 12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dla wszystkich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</a:t>
            </a:r>
            <a:r>
              <a:rPr lang="en-US" sz="3200" b="0" i="0" u="sng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pl</a:t>
            </a:r>
            <a:endParaRPr lang="pl" sz="32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78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Gniazda w Pythonie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155700" y="2905299"/>
            <a:ext cx="13932000" cy="133412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" sz="38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ma wbudowaną obsługę gniazd TCP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574800" y="3897300"/>
            <a:ext cx="14092799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import socket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 = socket.socket(socket.AF_INET, socket.SOCK_STREAM)</a:t>
            </a:r>
          </a:p>
          <a:p>
            <a:pPr lvl="0" algn="l" rtl="0">
              <a:buClr>
                <a:srgbClr val="FFFF00"/>
              </a:buClr>
              <a:buSzPct val="25000"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mysock.connect( ('</a:t>
            </a:r>
            <a:r>
              <a:rPr lang="pl" sz="3000" b="0" i="0" u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data.pr4e.org</a:t>
            </a: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',</a:t>
            </a:r>
            <a:r>
              <a:rPr lang="pl" sz="30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80</a:t>
            </a: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)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212625" y="7430175"/>
            <a:ext cx="89639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https://docs.python.org/3/library/socket.html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3117850" y="6388100"/>
            <a:ext cx="1079400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8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909300" y="6388100"/>
            <a:ext cx="9761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8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Port</a:t>
            </a:r>
          </a:p>
        </p:txBody>
      </p:sp>
      <p:cxnSp>
        <p:nvCxnSpPr>
          <p:cNvPr id="416" name="Shape 416"/>
          <p:cNvCxnSpPr/>
          <p:nvPr/>
        </p:nvCxnSpPr>
        <p:spPr>
          <a:xfrm flipH="1">
            <a:off x="4404840" y="5653200"/>
            <a:ext cx="2089198" cy="991985"/>
          </a:xfrm>
          <a:prstGeom prst="straightConnector1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17" name="Shape 417"/>
          <p:cNvCxnSpPr/>
          <p:nvPr/>
        </p:nvCxnSpPr>
        <p:spPr>
          <a:xfrm>
            <a:off x="9714530" y="5647015"/>
            <a:ext cx="988949" cy="998170"/>
          </a:xfrm>
          <a:prstGeom prst="straightConnector1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1607800" y="4254500"/>
            <a:ext cx="4557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4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https://xkcd.com/353/</a:t>
            </a:r>
            <a:endParaRPr lang="pl" sz="34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7701" y="801611"/>
            <a:ext cx="6115050" cy="75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Protokoły aplikacji</a:t>
            </a:r>
            <a:endParaRPr lang="pl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Protokoły aplikacji 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4930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Skoro TCP (i Python) dają nam niezawodne </a:t>
            </a:r>
            <a:r>
              <a:rPr lang="pl" sz="3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gniazda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to co chcemy tymi </a:t>
            </a:r>
            <a:r>
              <a:rPr lang="pl" sz="3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gniazdami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zrobić? Jaki problem chcemy rozwiązać?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Protokoły aplikacji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Mail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World Wide Web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806700"/>
            <a:ext cx="6007100" cy="46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9613900" y="3390900"/>
            <a:ext cx="5410200" cy="6730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7934325" y="7610950"/>
            <a:ext cx="81522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Źródło: </a:t>
            </a:r>
            <a:r>
              <a:rPr lang="pl" sz="2400" b="0" i="0" u="sng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0" y="847164"/>
            <a:ext cx="16256000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Protokół HTTP - Hypertext Trans</a:t>
            </a:r>
            <a:r>
              <a:rPr lang="pl" sz="6000" b="0" i="0" u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Główny protokół w warstwie aplikacji w Internecie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Wynaleziony do obsługi stron WWW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aby pobierać HTML, obrazy, dokumenty itd.</a:t>
            </a:r>
            <a:endParaRPr lang="pl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Rozszerzony, aby obsługiwać również dane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RSS, usługi sieciowe itd. Główne założenie: Ustanowić połączenie - Zażądać dokumentu - Pobrać dokument - Zamknąć połączenie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3295628" y="7473950"/>
            <a:ext cx="10324838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https://pl.wikipedia.org/wiki/Hypertext_Transfer_Protocol</a:t>
            </a: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4294967295"/>
          </p:nvPr>
        </p:nvSpPr>
        <p:spPr>
          <a:xfrm>
            <a:off x="1155800" y="2539899"/>
            <a:ext cx="13931900" cy="402107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</a:t>
            </a: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yper</a:t>
            </a: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ext</a:t>
            </a:r>
            <a:r>
              <a:rPr lang="pl" sz="47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rans</a:t>
            </a:r>
            <a:r>
              <a:rPr lang="pl" sz="47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7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</a:t>
            </a: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rotocol to zestaw zasad pozwalających przeglądarkom pobierać z serwerów dokumenty za pomocą Internetu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1987654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to jest protokół?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5504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Zestaw zasad przestrzeganych przez wszystkich uczestników komunikacji, aby ich kolejne kroki były przewidywalne 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 żeby nie wpadali na siebie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pl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dwukierunkowych drogach w Polsce jeździ się po prawej stronie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pl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</a:t>
            </a:r>
            <a:r>
              <a:rPr lang="pl" sz="3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dwukierunkowych drogach w Anglii jeździ się po lewej stronie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311" y="2413000"/>
            <a:ext cx="4065586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2550" y="5549900"/>
            <a:ext cx="40703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3178175" y="1879600"/>
            <a:ext cx="91677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pl" sz="36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pl" sz="3600" b="0" i="0" u="none" strike="noStrike" cap="none" baseline="0">
                <a:solidFill>
                  <a:srgbClr val="FF7F00"/>
                </a:solidFill>
                <a:latin typeface="Courier"/>
                <a:ea typeface="Courier New"/>
                <a:cs typeface="Courier"/>
                <a:sym typeface="Courier New"/>
              </a:rPr>
              <a:t>/page1.htm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3091637" y="2895600"/>
            <a:ext cx="17223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protokół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6805611" y="2895600"/>
            <a:ext cx="92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9825800" y="2895600"/>
            <a:ext cx="241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dokument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8618" y="4194074"/>
            <a:ext cx="3736182" cy="34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11995150" y="6191250"/>
            <a:ext cx="3244850" cy="1143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Robert Cailliau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CERN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465598" y="5835650"/>
            <a:ext cx="95595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5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https://www.youtube.com/watch?v=x2GylLq59rI</a:t>
            </a:r>
            <a:endParaRPr lang="pl" sz="35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1659712" y="6813348"/>
            <a:ext cx="221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1:17 - 2:19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pl" sz="7401" b="0" i="0" u="none" baseline="0">
                <a:solidFill>
                  <a:srgbClr val="FFD966"/>
                </a:solidFill>
              </a:rPr>
              <a:t>Pozyskiwanie danych z serwera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155700" y="3174666"/>
            <a:ext cx="13932000" cy="4194407"/>
          </a:xfrm>
        </p:spPr>
        <p:txBody>
          <a:bodyPr/>
          <a:lstStyle/>
          <a:p>
            <a:pPr marL="749309" algn="l" rtl="0">
              <a:defRPr/>
            </a:pPr>
            <a:r>
              <a:rPr lang="pl" sz="3401" b="0" i="0" u="none" baseline="0" dirty="0"/>
              <a:t>Za każdym razem, kiedy użytkownik klika na hiperłącze href=, żeby przejść na nową stronę, przeglądarka ustanawia połączenie z serwerem i przesyła żądanie </a:t>
            </a:r>
            <a:r>
              <a:rPr lang="pl" sz="3401" b="0" i="0" u="none" baseline="0" dirty="0">
                <a:latin typeface="Arial" charset="0"/>
              </a:rPr>
              <a:t>"</a:t>
            </a:r>
            <a:r>
              <a:rPr lang="pl" sz="3401" b="0" i="0" u="none" baseline="0" dirty="0"/>
              <a:t>GET</a:t>
            </a:r>
            <a:r>
              <a:rPr lang="pl" sz="3401" b="0" i="0" u="none" baseline="0" dirty="0">
                <a:latin typeface="Arial" charset="0"/>
              </a:rPr>
              <a:t>",</a:t>
            </a:r>
            <a:r>
              <a:rPr lang="pl" sz="3401" b="0" i="0" u="none" baseline="0" dirty="0"/>
              <a:t> żeby otrzymać zawartość strony pod wskazanym adresem.</a:t>
            </a:r>
          </a:p>
          <a:p>
            <a:pPr marL="749309" algn="l" rtl="0">
              <a:defRPr/>
            </a:pPr>
            <a:r>
              <a:rPr lang="pl" sz="3401" b="0" i="0" u="none" baseline="0" dirty="0"/>
              <a:t>Serwer przesyła do przeglądarki dokument HTML, a ona formatuje go i wyświetla użytkownikowi.</a:t>
            </a:r>
          </a:p>
        </p:txBody>
      </p:sp>
    </p:spTree>
    <p:extLst>
      <p:ext uri="{BB962C8B-B14F-4D97-AF65-F5344CB8AC3E}">
        <p14:creationId xmlns:p14="http://schemas.microsoft.com/office/powerpoint/2010/main" val="128715499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401" b="0" i="0" u="none" baseline="0">
                <a:solidFill>
                  <a:srgbClr val="0000FF"/>
                </a:solidFill>
                <a:ea typeface="ＭＳ Ｐゴシック" charset="-128"/>
              </a:rPr>
              <a:t>Przeglądarka</a:t>
            </a:r>
            <a:endParaRPr lang="pl" altLang="en-US" sz="5401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200" b="0" i="0" u="none" baseline="0">
                <a:solidFill>
                  <a:srgbClr val="0000FF"/>
                </a:solidFill>
                <a:ea typeface="ＭＳ Ｐゴシック" charset="-128"/>
              </a:rPr>
              <a:t>Serwer Web</a:t>
            </a:r>
          </a:p>
          <a:p>
            <a:pPr algn="ctr" rtl="0" eaLnBrk="1" hangingPunct="1">
              <a:defRPr/>
            </a:pPr>
            <a:endParaRPr lang="pl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601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38537356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8277906" cy="3096919"/>
          </a:xfrm>
        </p:spPr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Darmowa książka o architekturze sieci</a:t>
            </a:r>
            <a:endParaRPr lang="pl" dirty="0">
              <a:solidFill>
                <a:srgbClr val="FFD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5137187"/>
            <a:ext cx="7523126" cy="3122806"/>
          </a:xfrm>
        </p:spPr>
        <p:txBody>
          <a:bodyPr/>
          <a:lstStyle/>
          <a:p>
            <a:pPr algn="l" rtl="0"/>
            <a:r>
              <a:rPr lang="pl" b="0" i="0" u="none" baseline="0" dirty="0"/>
              <a:t>Jeśli ten temat cię interesuje albo potrzebujesz więcej informacji</a:t>
            </a:r>
          </a:p>
          <a:p>
            <a:pPr algn="l" rtl="0"/>
            <a:r>
              <a:rPr lang="pl-PL" b="0" i="0" u="none" baseline="0" dirty="0">
                <a:hlinkClick r:id="rId2"/>
              </a:rPr>
              <a:t>https://www.net-intro.com</a:t>
            </a:r>
            <a:endParaRPr lang="p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35" y="1297172"/>
            <a:ext cx="4506035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401" b="0" i="0" u="none" baseline="0">
                <a:solidFill>
                  <a:srgbClr val="0000FF"/>
                </a:solidFill>
                <a:ea typeface="ＭＳ Ｐゴシック" charset="-128"/>
              </a:rPr>
              <a:t>Przeglądarka</a:t>
            </a:r>
            <a:endParaRPr lang="pl" altLang="en-US" sz="5401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200" b="0" i="0" u="none" baseline="0">
                <a:solidFill>
                  <a:srgbClr val="0000FF"/>
                </a:solidFill>
                <a:ea typeface="ＭＳ Ｐゴシック" charset="-128"/>
              </a:rPr>
              <a:t>Serwer Web</a:t>
            </a:r>
          </a:p>
          <a:p>
            <a:pPr algn="ctr" rtl="0" eaLnBrk="1" hangingPunct="1">
              <a:defRPr/>
            </a:pPr>
            <a:endParaRPr lang="pl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601" b="0" i="0" u="none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1" hangingPunct="1"/>
            <a:r>
              <a:rPr lang="pl" sz="3200" b="0" i="0" u="none" baseline="0">
                <a:solidFill>
                  <a:schemeClr val="bg1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190423025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401" b="0" i="0" u="none" baseline="0">
                <a:solidFill>
                  <a:srgbClr val="0000FF"/>
                </a:solidFill>
                <a:ea typeface="ＭＳ Ｐゴシック" charset="-128"/>
              </a:rPr>
              <a:t>Przeglądarka</a:t>
            </a:r>
            <a:endParaRPr lang="pl" altLang="en-US" sz="5401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200" b="0" i="0" u="none" baseline="0">
                <a:solidFill>
                  <a:srgbClr val="0000FF"/>
                </a:solidFill>
                <a:ea typeface="ＭＳ Ｐゴシック" charset="-128"/>
              </a:rPr>
              <a:t>Serwer Web</a:t>
            </a:r>
          </a:p>
          <a:p>
            <a:pPr algn="ctr" rtl="0" eaLnBrk="1" hangingPunct="1">
              <a:defRPr/>
            </a:pPr>
            <a:endParaRPr lang="pl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601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b="0" i="0" u="none" baseline="0">
                <a:solidFill>
                  <a:srgbClr val="FFFF00"/>
                </a:solidFill>
              </a:rPr>
              <a:t>Żądanie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rtl="0" eaLnBrk="1" hangingPunct="1">
              <a:defRPr/>
            </a:pPr>
            <a:r>
              <a:rPr lang="pl" sz="3100" b="0" i="0" u="none" baseline="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1" hangingPunct="1"/>
            <a:r>
              <a:rPr lang="pl" sz="3200" b="0" i="0" u="none" baseline="0">
                <a:solidFill>
                  <a:schemeClr val="bg1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156006020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401" b="0" i="0" u="none" baseline="0">
                <a:solidFill>
                  <a:srgbClr val="0000FF"/>
                </a:solidFill>
                <a:ea typeface="ＭＳ Ｐゴシック" charset="-128"/>
              </a:rPr>
              <a:t>Przeglądarka</a:t>
            </a:r>
            <a:endParaRPr lang="pl" altLang="en-US" sz="5401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200" b="0" i="0" u="none" baseline="0">
                <a:solidFill>
                  <a:srgbClr val="0000FF"/>
                </a:solidFill>
                <a:ea typeface="ＭＳ Ｐゴシック" charset="-128"/>
              </a:rPr>
              <a:t>Serwer Web</a:t>
            </a:r>
          </a:p>
          <a:p>
            <a:pPr algn="ctr" rtl="0" eaLnBrk="1" hangingPunct="1">
              <a:defRPr/>
            </a:pPr>
            <a:endParaRPr lang="pl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>
              <a:ea typeface="ヒラギノ角ゴ ProN W3" charset="0"/>
            </a:endParaRPr>
          </a:p>
        </p:txBody>
      </p:sp>
      <p:sp>
        <p:nvSpPr>
          <p:cNvPr id="32775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rtl="0" eaLnBrk="1" hangingPunct="1">
              <a:defRPr/>
            </a:pPr>
            <a:r>
              <a:rPr lang="pl" sz="3100" b="0" i="0" u="none" baseline="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601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b="0" i="0" u="none" baseline="0">
                <a:solidFill>
                  <a:srgbClr val="FFFF00"/>
                </a:solidFill>
              </a:rPr>
              <a:t>Żądanie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1" hangingPunct="1"/>
            <a:r>
              <a:rPr lang="pl" sz="3200" b="0" i="0" u="none" baseline="0">
                <a:solidFill>
                  <a:schemeClr val="bg1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45037745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401" b="0" i="0" u="none" baseline="0">
                <a:solidFill>
                  <a:srgbClr val="0000FF"/>
                </a:solidFill>
                <a:ea typeface="ＭＳ Ｐゴシック" charset="-128"/>
              </a:rPr>
              <a:t>Przeglądarka</a:t>
            </a:r>
            <a:endParaRPr lang="pl" altLang="en-US" sz="5401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200" b="0" i="0" u="none" baseline="0">
                <a:solidFill>
                  <a:srgbClr val="0000FF"/>
                </a:solidFill>
                <a:ea typeface="ＭＳ Ｐゴシック" charset="-128"/>
              </a:rPr>
              <a:t>Serwer Web</a:t>
            </a:r>
          </a:p>
          <a:p>
            <a:pPr algn="ctr" rtl="0" eaLnBrk="1" hangingPunct="1">
              <a:defRPr/>
            </a:pPr>
            <a:endParaRPr lang="pl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>
              <a:ea typeface="ヒラギノ角ゴ ProN W3" charset="0"/>
            </a:endParaRPr>
          </a:p>
        </p:txBody>
      </p:sp>
      <p:sp>
        <p:nvSpPr>
          <p:cNvPr id="33800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rtl="0" eaLnBrk="1" hangingPunct="1">
              <a:defRPr/>
            </a:pPr>
            <a:r>
              <a:rPr lang="pl" sz="3100" b="0" i="0" u="none" baseline="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601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380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b="0" i="0" u="none" baseline="0">
                <a:solidFill>
                  <a:srgbClr val="FFFF00"/>
                </a:solidFill>
              </a:rPr>
              <a:t>Żądanie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b="0" i="0" u="none" baseline="0">
                <a:solidFill>
                  <a:srgbClr val="00FF00"/>
                </a:solidFill>
              </a:rPr>
              <a:t>Odpowiedź</a:t>
            </a:r>
          </a:p>
        </p:txBody>
      </p:sp>
      <p:sp>
        <p:nvSpPr>
          <p:cNvPr id="33806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rtl="0" eaLnBrk="1" hangingPunct="1">
              <a:defRPr/>
            </a:pPr>
            <a:r>
              <a:rPr lang="pl" sz="3100" b="0" i="0" u="none" baseline="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1" hangingPunct="1"/>
            <a:r>
              <a:rPr lang="pl" sz="3200" b="0" i="0" u="none" baseline="0">
                <a:solidFill>
                  <a:schemeClr val="bg1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214141230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401" b="0" i="0" u="none" baseline="0">
                <a:solidFill>
                  <a:srgbClr val="0000FF"/>
                </a:solidFill>
                <a:ea typeface="ＭＳ Ｐゴシック" charset="-128"/>
              </a:rPr>
              <a:t>Przeglądarka</a:t>
            </a:r>
            <a:endParaRPr lang="pl" altLang="en-US" sz="5401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200" b="0" i="0" u="none" baseline="0">
                <a:solidFill>
                  <a:srgbClr val="0000FF"/>
                </a:solidFill>
                <a:ea typeface="ＭＳ Ｐゴシック" charset="-128"/>
              </a:rPr>
              <a:t>Serwer Web</a:t>
            </a:r>
          </a:p>
          <a:p>
            <a:pPr algn="ctr" rtl="0" eaLnBrk="1" hangingPunct="1">
              <a:defRPr/>
            </a:pPr>
            <a:endParaRPr lang="pl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51420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>
              <a:ea typeface="ヒラギノ角ゴ ProN W3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9194801" y="5446890"/>
            <a:ext cx="1600201" cy="990601"/>
          </a:xfrm>
          <a:prstGeom prst="line">
            <a:avLst/>
          </a:prstGeom>
          <a:noFill/>
          <a:ln w="114300">
            <a:solidFill>
              <a:schemeClr val="bg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sp>
        <p:nvSpPr>
          <p:cNvPr id="34826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rtl="0" eaLnBrk="1" hangingPunct="1">
              <a:defRPr/>
            </a:pPr>
            <a:r>
              <a:rPr lang="pl" sz="3100" b="0" i="0" u="none" baseline="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601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4828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b="0" i="0" u="none" baseline="0">
                <a:solidFill>
                  <a:srgbClr val="FFFF00"/>
                </a:solidFill>
              </a:rPr>
              <a:t>Żądanie</a:t>
            </a: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b="0" i="0" u="none" baseline="0">
                <a:solidFill>
                  <a:srgbClr val="00FF00"/>
                </a:solidFill>
              </a:rPr>
              <a:t>Odpowiedź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8299357" y="6075541"/>
            <a:ext cx="1555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b="0" i="0" u="none" baseline="0" dirty="0">
                <a:solidFill>
                  <a:schemeClr val="bg1"/>
                </a:solidFill>
              </a:rPr>
              <a:t>Parsowanie/</a:t>
            </a:r>
          </a:p>
          <a:p>
            <a:pPr algn="ctr" rtl="0" eaLnBrk="1" hangingPunct="1">
              <a:defRPr/>
            </a:pPr>
            <a:r>
              <a:rPr lang="pl" b="0" i="0" u="none" baseline="0" dirty="0">
                <a:solidFill>
                  <a:schemeClr val="bg1"/>
                </a:solidFill>
              </a:rPr>
              <a:t>Renderowanie</a:t>
            </a:r>
          </a:p>
        </p:txBody>
      </p:sp>
      <p:sp>
        <p:nvSpPr>
          <p:cNvPr id="34833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rtl="0" eaLnBrk="1" hangingPunct="1">
              <a:defRPr/>
            </a:pPr>
            <a:r>
              <a:rPr lang="pl" sz="3100" b="0" i="0" u="none" baseline="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1" hangingPunct="1"/>
            <a:r>
              <a:rPr lang="pl" sz="3200" b="0" i="0" u="none" baseline="0">
                <a:solidFill>
                  <a:schemeClr val="bg1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50207540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pl" sz="7401" b="0" i="0" u="none" baseline="0">
                <a:solidFill>
                  <a:srgbClr val="FFD966"/>
                </a:solidFill>
              </a:rPr>
              <a:t>Standardy w Internecie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2590801"/>
            <a:ext cx="7024510" cy="5359401"/>
          </a:xfrm>
        </p:spPr>
        <p:txBody>
          <a:bodyPr/>
          <a:lstStyle/>
          <a:p>
            <a:pPr marL="749309" algn="l" rtl="0">
              <a:defRPr/>
            </a:pPr>
            <a:r>
              <a:rPr lang="pl" b="0" i="0" u="none" baseline="0" dirty="0"/>
              <a:t>Standardy wszystkich protokołów internetowych tworzy jedna organizacja</a:t>
            </a:r>
          </a:p>
          <a:p>
            <a:pPr marL="749309" algn="l" rtl="0">
              <a:defRPr/>
            </a:pPr>
            <a:r>
              <a:rPr lang="pl" b="0" i="0" u="none" baseline="0" dirty="0"/>
              <a:t>Internet Engineering Task Force (IETF)</a:t>
            </a:r>
          </a:p>
          <a:p>
            <a:pPr marL="749309" algn="l" rtl="0">
              <a:defRPr/>
            </a:pPr>
            <a:r>
              <a:rPr lang="pl" b="0" i="0" u="none" baseline="0" dirty="0"/>
              <a:t>www.ietf.org</a:t>
            </a:r>
            <a:endParaRPr lang="pl" altLang="en-US" dirty="0"/>
          </a:p>
          <a:p>
            <a:pPr marL="749309" algn="l" rtl="0">
              <a:defRPr/>
            </a:pPr>
            <a:r>
              <a:rPr lang="pl" b="0" i="0" u="none" baseline="0" dirty="0"/>
              <a:t>Standardy nazywamy </a:t>
            </a:r>
            <a:r>
              <a:rPr lang="pl" b="0" i="0" u="none" baseline="0" dirty="0">
                <a:latin typeface="Arial" charset="0"/>
              </a:rPr>
              <a:t>“</a:t>
            </a:r>
            <a:r>
              <a:rPr lang="pl" b="0" i="0" u="none" baseline="0" dirty="0"/>
              <a:t>RFC</a:t>
            </a:r>
            <a:r>
              <a:rPr lang="pl" b="0" i="0" u="none" baseline="0" dirty="0">
                <a:latin typeface="Arial" charset="0"/>
              </a:rPr>
              <a:t>”</a:t>
            </a:r>
            <a:r>
              <a:rPr lang="pl" b="0" i="0" u="none" baseline="0" dirty="0"/>
              <a:t> </a:t>
            </a:r>
            <a:r>
              <a:rPr lang="pl" sz="32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b="0" i="0" u="none" baseline="0" dirty="0"/>
              <a:t> </a:t>
            </a:r>
            <a:r>
              <a:rPr lang="pl" b="0" i="0" u="none" baseline="0" dirty="0">
                <a:latin typeface="Arial" charset="0"/>
              </a:rPr>
              <a:t>“</a:t>
            </a:r>
            <a:r>
              <a:rPr lang="pl" b="0" i="0" u="none" baseline="0" dirty="0"/>
              <a:t>Request for Comments</a:t>
            </a:r>
            <a:r>
              <a:rPr lang="pl" b="0" i="0" u="none" baseline="0" dirty="0">
                <a:latin typeface="Arial" charset="0"/>
              </a:rPr>
              <a:t>”</a:t>
            </a:r>
            <a:endParaRPr lang="pl" altLang="en-US" dirty="0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8742002" y="7466913"/>
            <a:ext cx="69874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SzTx/>
              <a:buFontTx/>
              <a:buNone/>
            </a:pPr>
            <a:r>
              <a:rPr lang="en-US" sz="3200" b="0" i="0" u="none" baseline="0" dirty="0" err="1">
                <a:solidFill>
                  <a:srgbClr val="FFFF00"/>
                </a:solidFill>
                <a:ea typeface="ＭＳ Ｐゴシック" charset="-128"/>
              </a:rPr>
              <a:t>Źródło</a:t>
            </a:r>
            <a:r>
              <a:rPr lang="pl" sz="3200" b="0" i="0" u="none" baseline="0" dirty="0">
                <a:solidFill>
                  <a:srgbClr val="FFFF00"/>
                </a:solidFill>
                <a:ea typeface="ＭＳ Ｐゴシック" charset="-128"/>
              </a:rPr>
              <a:t>: </a:t>
            </a:r>
            <a:r>
              <a:rPr lang="pl-PL" sz="3200" b="0" i="0" u="sng" baseline="0" dirty="0">
                <a:solidFill>
                  <a:srgbClr val="FFFF00"/>
                </a:solidFill>
                <a:ea typeface="ＭＳ Ｐゴシック" charset="-128"/>
                <a:hlinkClick r:id="rId3"/>
              </a:rPr>
              <a:t>https://tools.ietf.org/html/rfc791</a:t>
            </a:r>
            <a:r>
              <a:rPr lang="pl" sz="3200" b="0" i="0" u="none" baseline="0" dirty="0">
                <a:solidFill>
                  <a:srgbClr val="FFFF00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12" y="2794000"/>
            <a:ext cx="6578599" cy="25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45" y="5827891"/>
            <a:ext cx="6587067" cy="12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7949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7" y="761261"/>
            <a:ext cx="7597422" cy="69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770408" y="8239303"/>
            <a:ext cx="11729868" cy="6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-PL" b="0" i="0" u="none" baseline="0" dirty="0">
                <a:solidFill>
                  <a:srgbClr val="00FF00"/>
                </a:solidFill>
                <a:latin typeface="+mj-lt"/>
                <a:ea typeface="ＭＳ Ｐゴシック" charset="-128"/>
                <a:hlinkClick r:id="rId4"/>
              </a:rPr>
              <a:t>https://www.w3.org/Protocols/rfc2616/rfc2616.txt</a:t>
            </a:r>
            <a:endParaRPr lang="pl" b="0" i="0" u="none" baseline="0" dirty="0">
              <a:solidFill>
                <a:srgbClr val="00FF00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89245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778934"/>
            <a:ext cx="13653911" cy="7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114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pl" sz="7401" b="0" i="0" u="none" baseline="0">
                <a:solidFill>
                  <a:srgbClr val="00FF00"/>
                </a:solidFill>
              </a:rPr>
              <a:t>Tworzenie żądania HTTP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9309" algn="l" rtl="0">
              <a:defRPr/>
            </a:pPr>
            <a:r>
              <a:rPr lang="pl" sz="3401" b="0" i="0" u="none" baseline="0" dirty="0"/>
              <a:t>Połącz z serwerem takim jak </a:t>
            </a:r>
            <a:r>
              <a:rPr lang="pl" sz="3401" b="0" i="0" u="none" baseline="0" dirty="0">
                <a:solidFill>
                  <a:srgbClr val="FFFF00"/>
                </a:solidFill>
              </a:rPr>
              <a:t>www.dr-chuck.com</a:t>
            </a:r>
            <a:endParaRPr lang="pl" sz="3401" dirty="0"/>
          </a:p>
          <a:p>
            <a:pPr marL="749309" algn="l" rtl="0">
              <a:defRPr/>
            </a:pPr>
            <a:r>
              <a:rPr lang="pl" sz="3401" b="0" i="0" u="none" baseline="0" dirty="0"/>
              <a:t>Zażądaj konkretnego dokumentu (lub domyślnego)</a:t>
            </a:r>
          </a:p>
          <a:p>
            <a:pPr marL="1638321" lvl="3" algn="l" rtl="0">
              <a:defRPr/>
            </a:pPr>
            <a:r>
              <a:rPr lang="pl" sz="3401" b="0" i="0" u="none" baseline="0" dirty="0">
                <a:solidFill>
                  <a:srgbClr val="00FF00"/>
                </a:solidFill>
              </a:rPr>
              <a:t> GET http://www.dr-chuck.com/page1.htm HTTP/1.0</a:t>
            </a:r>
          </a:p>
          <a:p>
            <a:pPr marL="1638321" lvl="3" algn="l" rtl="0">
              <a:defRPr/>
            </a:pPr>
            <a:r>
              <a:rPr lang="pl" sz="3401" b="0" i="0" u="none" baseline="0" dirty="0">
                <a:solidFill>
                  <a:srgbClr val="00FF00"/>
                </a:solidFill>
              </a:rPr>
              <a:t> GET http://www.mlive.com/ann-arbor/ HTTP/1.0</a:t>
            </a:r>
          </a:p>
          <a:p>
            <a:pPr marL="1638321" lvl="3" algn="l" rtl="0">
              <a:defRPr/>
            </a:pPr>
            <a:r>
              <a:rPr lang="pl" sz="3401" b="0" i="0" u="none" baseline="0" dirty="0">
                <a:solidFill>
                  <a:srgbClr val="00FF00"/>
                </a:solidFill>
              </a:rPr>
              <a:t> GET http://www.facebook.com HTTP/1.0</a:t>
            </a:r>
          </a:p>
        </p:txBody>
      </p:sp>
    </p:spTree>
    <p:extLst>
      <p:ext uri="{BB962C8B-B14F-4D97-AF65-F5344CB8AC3E}">
        <p14:creationId xmlns:p14="http://schemas.microsoft.com/office/powerpoint/2010/main" val="647034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072533" y="1780823"/>
            <a:ext cx="1752601" cy="2819399"/>
          </a:xfrm>
          <a:prstGeom prst="rect">
            <a:avLst/>
          </a:prstGeom>
          <a:solidFill>
            <a:srgbClr val="FFFF00">
              <a:alpha val="4705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endParaRPr lang="pl" altLang="en-US"/>
          </a:p>
        </p:txBody>
      </p:sp>
      <p:sp>
        <p:nvSpPr>
          <p:cNvPr id="39938" name="Rectangle 1"/>
          <p:cNvSpPr>
            <a:spLocks/>
          </p:cNvSpPr>
          <p:nvPr/>
        </p:nvSpPr>
        <p:spPr bwMode="auto">
          <a:xfrm>
            <a:off x="453373" y="1219448"/>
            <a:ext cx="12877801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rtl="0" eaLnBrk="1" hangingPunct="1">
              <a:defRPr/>
            </a:pPr>
            <a:r>
              <a:rPr lang="pl" sz="3200" b="0" i="0" u="none" baseline="0">
                <a:solidFill>
                  <a:schemeClr val="bg1">
                    <a:lumMod val="65000"/>
                  </a:schemeClr>
                </a:solidFill>
                <a:latin typeface="Courier" charset="0"/>
                <a:ea typeface="ＭＳ Ｐゴシック" charset="-128"/>
              </a:rPr>
              <a:t>$</a:t>
            </a:r>
            <a:r>
              <a:rPr lang="pl" sz="2800" b="0" i="0" u="none" baseline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 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telnet www.dr-chuck.com 80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Trying 74.208.28.177...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Connected to www.dr-chuck.com.Escape character is '^]'.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GET http://www.dr-chuck.com/page1.htm HTTP/1.0</a:t>
            </a:r>
          </a:p>
          <a:p>
            <a:pPr algn="l" rtl="0" eaLnBrk="1" hangingPunct="1">
              <a:defRPr/>
            </a:pPr>
            <a:endParaRPr lang="pl" altLang="en-US" sz="2800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HTTP/1.1 200 OK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Date: Thu, 08 Jan 2015 01:57:52 GMT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Last-Modified: Sun, 19 Jan 2014 14:25:43 GMT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Connection: close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Content-Type: text/html</a:t>
            </a:r>
          </a:p>
          <a:p>
            <a:pPr algn="l" rtl="0" eaLnBrk="1" hangingPunct="1">
              <a:defRPr/>
            </a:pPr>
            <a:endParaRPr lang="pl" altLang="en-US" sz="2800" dirty="0">
              <a:solidFill>
                <a:srgbClr val="FF00FF"/>
              </a:solidFill>
              <a:latin typeface="Courier" charset="0"/>
              <a:ea typeface="ＭＳ Ｐゴシック" charset="-128"/>
            </a:endParaRP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&lt;h1&gt;The First Page&lt;/h1&gt;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&lt;p&gt;If you like, you can switch to 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the &lt;a href="http://www.dr-chuck.com/page2.htm"&gt;Second </a:t>
            </a:r>
            <a:br>
              <a:rPr lang="pl" sz="2800">
                <a:solidFill>
                  <a:srgbClr val="66FFCC"/>
                </a:solidFill>
                <a:latin typeface="Courier" charset="0"/>
                <a:ea typeface="ＭＳ Ｐゴシック" charset="-128"/>
              </a:rPr>
            </a:br>
            <a:r>
              <a:rPr lang="pl" sz="2800" b="0" i="0" u="none" baseline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Page&lt;/a&gt;.&lt;/p&gt;</a:t>
            </a:r>
          </a:p>
          <a:p>
            <a:pPr algn="l" rtl="0" eaLnBrk="1" hangingPunct="1">
              <a:defRPr/>
            </a:pPr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ＭＳ Ｐゴシック" charset="-128"/>
              </a:rPr>
              <a:t>Connection closed by foreign host.</a:t>
            </a:r>
          </a:p>
        </p:txBody>
      </p:sp>
      <p:sp>
        <p:nvSpPr>
          <p:cNvPr id="39939" name="Rectangle 5"/>
          <p:cNvSpPr>
            <a:spLocks/>
          </p:cNvSpPr>
          <p:nvPr/>
        </p:nvSpPr>
        <p:spPr bwMode="auto">
          <a:xfrm>
            <a:off x="12300145" y="4497591"/>
            <a:ext cx="3297377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4800" b="0" i="0" u="none" baseline="0" dirty="0">
                <a:solidFill>
                  <a:srgbClr val="0000FF"/>
                </a:solidFill>
                <a:ea typeface="ＭＳ Ｐゴシック" charset="-128"/>
              </a:rPr>
              <a:t>Przeglądarka</a:t>
            </a:r>
            <a:endParaRPr lang="pl" sz="6000" b="0" i="0" u="none" baseline="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12300145" y="1050514"/>
            <a:ext cx="3297377" cy="800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5200" b="0" i="0" u="none" baseline="0">
                <a:solidFill>
                  <a:srgbClr val="0000FF"/>
                </a:solidFill>
                <a:ea typeface="ＭＳ Ｐゴシック" charset="-128"/>
              </a:rPr>
              <a:t>Serwer Web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>
            <a:off x="13422489" y="2063045"/>
            <a:ext cx="22578" cy="2065867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rot="10800000" flipH="1">
            <a:off x="13938956" y="2085623"/>
            <a:ext cx="22578" cy="2108199"/>
          </a:xfrm>
          <a:prstGeom prst="line">
            <a:avLst/>
          </a:prstGeom>
          <a:noFill/>
          <a:ln w="1143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rot="10800000" flipH="1">
            <a:off x="14458245" y="2051757"/>
            <a:ext cx="19755" cy="2108199"/>
          </a:xfrm>
          <a:prstGeom prst="line">
            <a:avLst/>
          </a:prstGeom>
          <a:noFill/>
          <a:ln w="114300">
            <a:solidFill>
              <a:srgbClr val="66FFC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2025"/>
          </a:p>
        </p:txBody>
      </p:sp>
    </p:spTree>
    <p:extLst>
      <p:ext uri="{BB962C8B-B14F-4D97-AF65-F5344CB8AC3E}">
        <p14:creationId xmlns:p14="http://schemas.microsoft.com/office/powerpoint/2010/main" val="73803009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0" y="847164"/>
            <a:ext cx="16256000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6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Protokół TCP (Transport Control Protocol)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688263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Zbudowany na podstawie protokołu IP (Internet Protocol)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Zakłada, że IP może stracić jakieś dane, przechowuje je i przesyła ponownie w razie potrzeby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pl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Obsługuje </a:t>
            </a:r>
            <a:r>
              <a:rPr lang="pl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kontrolę przepływu</a:t>
            </a:r>
            <a:r>
              <a:rPr lang="pl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”,</a:t>
            </a:r>
            <a:r>
              <a:rPr lang="pl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używając okna transmisyjnego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Zapewnia dobry, niezawodny </a:t>
            </a:r>
            <a:r>
              <a:rPr lang="pl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potok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501900"/>
            <a:ext cx="6007199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9607600" y="3826250"/>
            <a:ext cx="5410200" cy="6731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8686825" y="7562850"/>
            <a:ext cx="7264499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Źródło: </a:t>
            </a: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https://en.wikipedia.org/wiki/Internet_protocol_suite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09891" y="770467"/>
            <a:ext cx="8243710" cy="2286000"/>
          </a:xfrm>
        </p:spPr>
        <p:txBody>
          <a:bodyPr/>
          <a:lstStyle/>
          <a:p>
            <a:pPr rtl="0" eaLnBrk="1" hangingPunct="1"/>
            <a:r>
              <a:rPr lang="pl" sz="6400" b="0" i="0" u="none" baseline="0">
                <a:solidFill>
                  <a:srgbClr val="1FF6D6"/>
                </a:solidFill>
              </a:rPr>
              <a:t>Prawdziwe hakowanie w filmach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3172178"/>
            <a:ext cx="13236222" cy="3742267"/>
          </a:xfrm>
        </p:spPr>
        <p:txBody>
          <a:bodyPr/>
          <a:lstStyle/>
          <a:p>
            <a:pPr marL="749309" algn="l" rtl="0">
              <a:defRPr/>
            </a:pPr>
            <a:r>
              <a:rPr lang="pl" sz="3401" b="0" i="0" u="none" baseline="0"/>
              <a:t>Matrix Reloaded</a:t>
            </a:r>
          </a:p>
          <a:p>
            <a:pPr marL="749309" algn="l" rtl="0">
              <a:defRPr/>
            </a:pPr>
            <a:r>
              <a:rPr lang="pl" sz="3401" b="0" i="0" u="none" baseline="0"/>
              <a:t>Bourne Ultimatum</a:t>
            </a:r>
          </a:p>
          <a:p>
            <a:pPr marL="749309" algn="l" rtl="0">
              <a:defRPr/>
            </a:pPr>
            <a:r>
              <a:rPr lang="pl" sz="3401" b="0" i="0" u="none" baseline="0"/>
              <a:t>Die Hard 4</a:t>
            </a:r>
          </a:p>
          <a:p>
            <a:pPr marL="749309" algn="l" rtl="0">
              <a:defRPr/>
            </a:pPr>
            <a:r>
              <a:rPr lang="pl" sz="3401" b="0" i="0" u="none" baseline="0"/>
              <a:t>...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45" y="5170311"/>
            <a:ext cx="4817534" cy="2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3" y="1069623"/>
            <a:ext cx="4800601" cy="39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2670214" y="7177902"/>
            <a:ext cx="50622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-PL" b="0" i="0" u="none" baseline="0" dirty="0">
                <a:solidFill>
                  <a:srgbClr val="1FF6D6"/>
                </a:solidFill>
                <a:ea typeface="ＭＳ Ｐゴシック" charset="-128"/>
                <a:hlinkClick r:id="rId5"/>
              </a:rPr>
              <a:t>https://nmap.org/movies/</a:t>
            </a:r>
            <a:endParaRPr lang="pl" altLang="en-US" dirty="0">
              <a:solidFill>
                <a:srgbClr val="1FF6D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6994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1155700" y="269875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Napiszmy przeglądarkę internetową!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Żądanie HTTP w Pythonie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47912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 = socket.socket(socket.AF_INET, socket.SOCK_STREAM)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mysock.connect(('data.pr4e.org', 80))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 = 'GET http://data.pr4e.org/romeo.txt HTTP/1.0\r\n\r\n'.encode()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mysock.send(cmd)</a:t>
            </a:r>
          </a:p>
          <a:p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mysock.recv(512)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(len(data) &lt; 1):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print(data.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decode()</a:t>
            </a:r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,end='')</a:t>
            </a:r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mysock.close()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438150" y="1768476"/>
            <a:ext cx="9431337" cy="564356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Date: Sun, 14 Mar 2010 23:52:41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Server: Apache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Last-Modified: Tue, 29 Dec 2009 01:31:22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ETag: "143c1b33-a7-4b395bea"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Accept-Ranges: bytes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Content-Length: 167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Connection: close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Content-Type: text/plain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FF0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Who is already sick and pale with grief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0566400" y="2971800"/>
            <a:ext cx="5111750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data = mysock.recv(512)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len(data)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print(data.</a:t>
            </a:r>
            <a:r>
              <a:rPr lang="pl" sz="2400" b="0" i="0" u="none" strike="noStrike" cap="none" baseline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decode()</a:t>
            </a:r>
            <a:r>
              <a:rPr lang="pl" sz="2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pl" sz="24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10158411" y="1959514"/>
            <a:ext cx="475773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Nagłówek HTTP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0158411" y="6424179"/>
            <a:ext cx="296386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Ciało HTTP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 dirty="0">
                <a:solidFill>
                  <a:srgbClr val="FFD966"/>
                </a:solidFill>
              </a:rPr>
              <a:t>O znakach i </a:t>
            </a:r>
            <a:r>
              <a:rPr lang="pl-PL" b="0" i="0" u="none" baseline="0" dirty="0">
                <a:solidFill>
                  <a:srgbClr val="FFD966"/>
                </a:solidFill>
              </a:rPr>
              <a:t>napisach</a:t>
            </a:r>
            <a:r>
              <a:rPr lang="pl" b="0" i="0" u="none" baseline="0" dirty="0">
                <a:solidFill>
                  <a:srgbClr val="FFD966"/>
                </a:solidFill>
              </a:rPr>
              <a:t>...</a:t>
            </a:r>
            <a:endParaRPr lang="pl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5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08" y="7402940"/>
            <a:ext cx="7459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-PL" sz="2800" b="0" i="0" u="none" baseline="0" dirty="0">
                <a:solidFill>
                  <a:srgbClr val="FFFF00"/>
                </a:solidFill>
                <a:hlinkClick r:id="rId2"/>
              </a:rPr>
              <a:t>https://pl.wikipedia.org/wiki/ASCII</a:t>
            </a:r>
            <a:endParaRPr lang="en-US" sz="2800" b="0" i="0" u="none" baseline="0" dirty="0">
              <a:solidFill>
                <a:srgbClr val="FFFF00"/>
              </a:solidFill>
            </a:endParaRPr>
          </a:p>
          <a:p>
            <a:pPr algn="l" rtl="0"/>
            <a:r>
              <a:rPr lang="pl-PL" sz="2800" b="0" i="0" u="none" baseline="0" dirty="0">
                <a:solidFill>
                  <a:srgbClr val="FFFF00"/>
                </a:solidFill>
                <a:hlinkClick r:id="rId3"/>
              </a:rPr>
              <a:t>https://catonmat.net/ftp/ascii-cheat-sheet.png</a:t>
            </a:r>
            <a:endParaRPr lang="en-US" sz="2800" b="0" i="0" u="none" baseline="0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ASCII</a:t>
            </a:r>
            <a:endParaRPr lang="pl">
              <a:solidFill>
                <a:srgbClr val="FFD9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353" y="2738642"/>
            <a:ext cx="3098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3200" b="0" i="0" u="none" baseline="0">
                <a:solidFill>
                  <a:schemeClr val="bg1"/>
                </a:solidFill>
              </a:rPr>
              <a:t>American Standard Code for Information Interchange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0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47164"/>
            <a:ext cx="16256000" cy="1692735"/>
          </a:xfrm>
        </p:spPr>
        <p:txBody>
          <a:bodyPr/>
          <a:lstStyle/>
          <a:p>
            <a:pPr rtl="0"/>
            <a:r>
              <a:rPr lang="pl" b="0" i="0" u="none" baseline="0" dirty="0">
                <a:solidFill>
                  <a:srgbClr val="FFD966"/>
                </a:solidFill>
              </a:rPr>
              <a:t>Reprezentacja podstawowych </a:t>
            </a:r>
            <a:r>
              <a:rPr lang="pl-PL" b="0" i="0" u="none" baseline="0" dirty="0">
                <a:solidFill>
                  <a:srgbClr val="FFD966"/>
                </a:solidFill>
              </a:rPr>
              <a:t>napisów</a:t>
            </a:r>
            <a:endParaRPr lang="pl-PL" dirty="0">
              <a:solidFill>
                <a:srgbClr val="FFD9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690126" cy="6003787"/>
          </a:xfrm>
        </p:spPr>
        <p:txBody>
          <a:bodyPr/>
          <a:lstStyle/>
          <a:p>
            <a:pPr algn="l" rtl="0"/>
            <a:r>
              <a:rPr lang="pl" b="0" i="0" u="none" baseline="0" dirty="0"/>
              <a:t>Każdy znak jest reprezentowany liczbą od 0 do 256 zapisaną w 8 bitach pamięci </a:t>
            </a:r>
          </a:p>
          <a:p>
            <a:pPr algn="l" rtl="0"/>
            <a:r>
              <a:rPr lang="pl" b="0" i="0" u="none" baseline="0" dirty="0"/>
              <a:t>8 bitów nazywamy </a:t>
            </a:r>
            <a:r>
              <a:rPr lang="pl" b="0" i="0" u="none" baseline="0" dirty="0">
                <a:solidFill>
                  <a:srgbClr val="00FA00"/>
                </a:solidFill>
              </a:rPr>
              <a:t>"bajtem" </a:t>
            </a:r>
            <a:r>
              <a:rPr lang="pl" b="0" i="0" u="none" baseline="0" dirty="0"/>
              <a:t>pamięci  (na przykład mój dysk ma 3 Tera</a:t>
            </a:r>
            <a:r>
              <a:rPr lang="pl" b="0" i="0" u="none" baseline="0" dirty="0">
                <a:solidFill>
                  <a:srgbClr val="00FA00"/>
                </a:solidFill>
              </a:rPr>
              <a:t>bajty</a:t>
            </a:r>
            <a:r>
              <a:rPr lang="pl" b="0" i="0" u="none" baseline="0" dirty="0"/>
              <a:t> pamięci)</a:t>
            </a:r>
          </a:p>
          <a:p>
            <a:pPr algn="l" rtl="0"/>
            <a:r>
              <a:rPr lang="pl" b="0" i="0" u="none" baseline="0" dirty="0"/>
              <a:t>Funkcja </a:t>
            </a:r>
            <a:r>
              <a:rPr lang="pl" b="0" i="0" u="none" baseline="0" dirty="0">
                <a:solidFill>
                  <a:srgbClr val="FF40FF"/>
                </a:solidFill>
              </a:rPr>
              <a:t>ord() </a:t>
            </a:r>
            <a:r>
              <a:rPr lang="pl" b="0" i="0" u="none" baseline="0" dirty="0"/>
              <a:t>podaje nam wartość numeryczną podstawowego znaku ASCII</a:t>
            </a:r>
            <a:endParaRPr lang="pl" dirty="0"/>
          </a:p>
        </p:txBody>
      </p:sp>
      <p:sp>
        <p:nvSpPr>
          <p:cNvPr id="5" name="TextBox 4"/>
          <p:cNvSpPr txBox="1"/>
          <p:nvPr/>
        </p:nvSpPr>
        <p:spPr>
          <a:xfrm>
            <a:off x="10175048" y="3645654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ord(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ord(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ord(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pl" sz="2800" b="1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pl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1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ASCII</a:t>
            </a:r>
            <a:endParaRPr lang="pl">
              <a:solidFill>
                <a:srgbClr val="FFD9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679" y="2703545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ord(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ord(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ord(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pl" sz="2800" b="0" i="0" u="none" baseline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pl" sz="2800" b="1" i="0" u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pl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948" y="6321287"/>
            <a:ext cx="409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2800" b="0" i="0" u="none" baseline="0">
                <a:solidFill>
                  <a:schemeClr val="bg1"/>
                </a:solidFill>
              </a:rPr>
              <a:t>W latach 60. i 70. zakładaliśmy po prostu, że jeden bajt to jeden znak</a:t>
            </a:r>
            <a:endParaRPr lang="pl" sz="2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6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5" y="728476"/>
            <a:ext cx="12999076" cy="73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7464" y="1621166"/>
            <a:ext cx="414248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l" rtl="0"/>
            <a:r>
              <a:rPr lang="pl" sz="2800" b="0" i="0" u="none" baseline="0">
                <a:solidFill>
                  <a:schemeClr val="accent2"/>
                </a:solidFill>
              </a:rPr>
              <a:t>http://unicode.org/charts/</a:t>
            </a:r>
          </a:p>
        </p:txBody>
      </p:sp>
    </p:spTree>
    <p:extLst>
      <p:ext uri="{BB962C8B-B14F-4D97-AF65-F5344CB8AC3E}">
        <p14:creationId xmlns:p14="http://schemas.microsoft.com/office/powerpoint/2010/main" val="1455794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Znaki wielobajtowe</a:t>
            </a:r>
            <a:endParaRPr lang="pl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363" y="2603500"/>
            <a:ext cx="14577337" cy="5923811"/>
          </a:xfrm>
        </p:spPr>
        <p:txBody>
          <a:bodyPr/>
          <a:lstStyle/>
          <a:p>
            <a:pPr marL="569913" indent="0" algn="l" rtl="0">
              <a:spcBef>
                <a:spcPts val="1600"/>
              </a:spcBef>
              <a:buNone/>
            </a:pPr>
            <a:r>
              <a:rPr lang="pl" sz="2800" b="0" i="0" u="none" baseline="0" dirty="0"/>
              <a:t>Aby reprezentować szeroki wachlarz znaków komputerowych, zapisujemy je w więcej niż jednym bajcie</a:t>
            </a:r>
          </a:p>
          <a:p>
            <a:pPr lvl="1" algn="l" rtl="0">
              <a:spcBef>
                <a:spcPts val="1600"/>
              </a:spcBef>
            </a:pPr>
            <a:r>
              <a:rPr lang="pl" sz="2800" b="0" i="0" u="none" baseline="0" dirty="0"/>
              <a:t>UTF-16 – Stała długość </a:t>
            </a:r>
            <a:r>
              <a:rPr lang="pl" sz="2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800" b="0" i="0" u="none" baseline="0" dirty="0"/>
              <a:t> Dwa bajty</a:t>
            </a:r>
          </a:p>
          <a:p>
            <a:pPr lvl="1" algn="l" rtl="0">
              <a:spcBef>
                <a:spcPts val="1600"/>
              </a:spcBef>
            </a:pPr>
            <a:r>
              <a:rPr lang="pl" sz="2800" b="0" i="0" u="none" baseline="0" dirty="0"/>
              <a:t>UTF-32 – Stała długość </a:t>
            </a:r>
            <a:r>
              <a:rPr lang="pl" sz="2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800" b="0" i="0" u="none" baseline="0" dirty="0"/>
              <a:t> Cztery bajty</a:t>
            </a:r>
          </a:p>
          <a:p>
            <a:pPr lvl="1" algn="l" rtl="0">
              <a:spcBef>
                <a:spcPts val="1600"/>
              </a:spcBef>
            </a:pPr>
            <a:r>
              <a:rPr lang="pl" sz="2800" b="0" i="0" u="none" baseline="0" dirty="0">
                <a:solidFill>
                  <a:srgbClr val="00FA00"/>
                </a:solidFill>
              </a:rPr>
              <a:t>UTF-8</a:t>
            </a:r>
            <a:r>
              <a:rPr lang="pl" sz="2800" b="0" i="0" u="none" baseline="0" dirty="0"/>
              <a:t> – od 1 do 4 bajtów</a:t>
            </a:r>
          </a:p>
          <a:p>
            <a:pPr marL="1154113" lvl="2" indent="0" algn="l" rtl="0">
              <a:spcBef>
                <a:spcPts val="1600"/>
              </a:spcBef>
              <a:buNone/>
            </a:pPr>
            <a:r>
              <a:rPr lang="pl" b="0" i="0" u="none" baseline="0" dirty="0"/>
              <a:t>-  Kompatybilne w przód z ASCII</a:t>
            </a:r>
          </a:p>
          <a:p>
            <a:pPr marL="1154113" lvl="2" indent="0" algn="l" rtl="0">
              <a:spcBef>
                <a:spcPts val="1600"/>
              </a:spcBef>
              <a:buNone/>
            </a:pPr>
            <a:r>
              <a:rPr lang="pl" b="0" i="0" u="none" baseline="0" dirty="0"/>
              <a:t>-  Automatyczne rozróżnianie ASCII i UTF-8</a:t>
            </a:r>
          </a:p>
          <a:p>
            <a:pPr marL="1154113" lvl="2" indent="0" algn="l" rtl="0">
              <a:spcBef>
                <a:spcPts val="1600"/>
              </a:spcBef>
              <a:buNone/>
            </a:pPr>
            <a:r>
              <a:rPr lang="pl" b="0" i="0" u="none" baseline="0" dirty="0">
                <a:solidFill>
                  <a:srgbClr val="00FA00"/>
                </a:solidFill>
              </a:rPr>
              <a:t>-  UTF-8 jest zalecanym kodowaniem </a:t>
            </a:r>
            <a:br>
              <a:rPr lang="pl" dirty="0">
                <a:solidFill>
                  <a:srgbClr val="00FA00"/>
                </a:solidFill>
              </a:rPr>
            </a:br>
            <a:r>
              <a:rPr lang="pl" b="0" i="0" u="none" baseline="0" dirty="0">
                <a:solidFill>
                  <a:srgbClr val="00FA00"/>
                </a:solidFill>
              </a:rPr>
              <a:t>   danych wymienianych między systemami</a:t>
            </a:r>
            <a:endParaRPr lang="pl" dirty="0">
              <a:solidFill>
                <a:srgbClr val="00FA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9361" y="3762995"/>
            <a:ext cx="489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400" b="0" i="0" u="none" baseline="0" dirty="0">
                <a:solidFill>
                  <a:srgbClr val="FFFF00"/>
                </a:solidFill>
              </a:rPr>
              <a:t>https://en.wikipedia.org/wiki/UTF-8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32" y="4487293"/>
            <a:ext cx="5519742" cy="32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4419600" y="7689900"/>
            <a:ext cx="1109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https://www.flickr.com/photos/kitcowan/2103850699/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9599" y="1049337"/>
            <a:ext cx="406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" y="1049337"/>
            <a:ext cx="74676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788988" y="6779469"/>
            <a:ext cx="970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7"/>
              </a:rPr>
              <a:t>https://en.wikipedia.org/wiki/Tin_can_telephone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 dirty="0">
                <a:solidFill>
                  <a:srgbClr val="FFD966"/>
                </a:solidFill>
              </a:rPr>
              <a:t>Dwa </a:t>
            </a:r>
            <a:r>
              <a:rPr lang="pl" b="0" i="0" u="none" baseline="0">
                <a:solidFill>
                  <a:srgbClr val="FFD966"/>
                </a:solidFill>
              </a:rPr>
              <a:t>rodzaje </a:t>
            </a:r>
            <a:r>
              <a:rPr lang="pl-PL" b="0" i="0" u="none" baseline="0">
                <a:solidFill>
                  <a:srgbClr val="FFD966"/>
                </a:solidFill>
              </a:rPr>
              <a:t>napisów</a:t>
            </a:r>
            <a:r>
              <a:rPr lang="pl" b="0" i="0" u="none" baseline="0">
                <a:solidFill>
                  <a:srgbClr val="FFD966"/>
                </a:solidFill>
              </a:rPr>
              <a:t> </a:t>
            </a:r>
            <a:r>
              <a:rPr lang="pl" b="0" i="0" u="none" baseline="0" dirty="0">
                <a:solidFill>
                  <a:srgbClr val="FFD966"/>
                </a:solidFill>
              </a:rPr>
              <a:t>w Pythonie</a:t>
            </a:r>
            <a:endParaRPr lang="pl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9694" y="2723853"/>
            <a:ext cx="6284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32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</a:t>
            </a:r>
            <a:endParaRPr lang="en-US" sz="3200" b="0" i="0" u="none" baseline="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&lt;class 'str'&gt;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u'이광춘'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&lt;class 'str'&gt;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pl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869" y="2723853"/>
            <a:ext cx="6360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32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&lt;type 'str'&gt;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u'이광춘'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&lt;type 'unicode'&gt;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pl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300" y="7366599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3600" b="0" i="0" u="none" baseline="0" dirty="0">
                <a:solidFill>
                  <a:srgbClr val="00FA00"/>
                </a:solidFill>
              </a:rPr>
              <a:t>W Pythonie 3 typem wszystkich </a:t>
            </a:r>
            <a:r>
              <a:rPr lang="pl-PL" sz="3600" b="0" i="0" u="none" baseline="0" dirty="0">
                <a:solidFill>
                  <a:srgbClr val="00FA00"/>
                </a:solidFill>
              </a:rPr>
              <a:t>napisów</a:t>
            </a:r>
            <a:r>
              <a:rPr lang="pl" sz="3600" b="0" i="0" u="none" baseline="0" dirty="0">
                <a:solidFill>
                  <a:srgbClr val="00FA00"/>
                </a:solidFill>
              </a:rPr>
              <a:t> jest Unicode</a:t>
            </a:r>
            <a:endParaRPr lang="pl" sz="36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07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Python 2 kontra Python 3</a:t>
            </a:r>
            <a:endParaRPr lang="pl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0703" y="2734810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32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</a:t>
            </a:r>
            <a:r>
              <a:rPr lang="en-US" sz="32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3</a:t>
            </a:r>
            <a:endParaRPr lang="pl" sz="3200" b="0" i="0" u="none" baseline="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b'abc'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&lt;class 'bytes'&gt;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&lt;class 'str'&gt;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u'이광춘'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&lt;class 'str'&gt;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086" y="2723853"/>
            <a:ext cx="5280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32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b'abc'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&lt;type 'str'&gt;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&lt;type 'str'&gt;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u'이광춘'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&lt;type 'unicode'&gt;</a:t>
            </a:r>
          </a:p>
        </p:txBody>
      </p:sp>
    </p:spTree>
    <p:extLst>
      <p:ext uri="{BB962C8B-B14F-4D97-AF65-F5344CB8AC3E}">
        <p14:creationId xmlns:p14="http://schemas.microsoft.com/office/powerpoint/2010/main" val="1992791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Python 3 i Unicode</a:t>
            </a:r>
            <a:endParaRPr lang="pl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329081" cy="5702399"/>
          </a:xfrm>
        </p:spPr>
        <p:txBody>
          <a:bodyPr/>
          <a:lstStyle/>
          <a:p>
            <a:pPr algn="l" rtl="0"/>
            <a:r>
              <a:rPr lang="pl" b="0" i="0" u="none" baseline="0" dirty="0"/>
              <a:t>W Pythonie 3 wszystkie "wewnętrzne" </a:t>
            </a:r>
            <a:r>
              <a:rPr lang="pl-PL" b="0" i="0" u="none" baseline="0" dirty="0"/>
              <a:t>napisy</a:t>
            </a:r>
            <a:r>
              <a:rPr lang="pl" b="0" i="0" u="none" baseline="0" dirty="0"/>
              <a:t> są UNICODE </a:t>
            </a:r>
          </a:p>
          <a:p>
            <a:pPr algn="l" rtl="0"/>
            <a:r>
              <a:rPr lang="pl" b="0" i="0" u="none" baseline="0" dirty="0"/>
              <a:t>Kiedy pracujemy ze zmiennymi </a:t>
            </a:r>
            <a:r>
              <a:rPr lang="pl-PL" b="0" i="0" u="none" baseline="0" dirty="0"/>
              <a:t>typu</a:t>
            </a:r>
            <a:r>
              <a:rPr lang="en-US" b="0" i="0" u="none" baseline="0" dirty="0"/>
              <a:t> </a:t>
            </a:r>
            <a:r>
              <a:rPr lang="pl-PL" b="0" i="0" u="none" baseline="0" dirty="0"/>
              <a:t>tekstowego</a:t>
            </a:r>
            <a:r>
              <a:rPr lang="pl" b="0" i="0" u="none" baseline="0" dirty="0"/>
              <a:t> w programach Pythona i wczytujemy dane z plików, wszystko "po prostu działa"</a:t>
            </a:r>
          </a:p>
          <a:p>
            <a:pPr algn="l" rtl="0"/>
            <a:r>
              <a:rPr lang="pl" b="0" i="0" u="none" baseline="0" dirty="0"/>
              <a:t>Kiedy komunikujemy się z zasobem sieciowym przez gniazda, albo z bazą danych, musimy kodować i dekodować dane (zazwyczaj jako UTF-8)</a:t>
            </a:r>
            <a:endParaRPr lang="pl" dirty="0"/>
          </a:p>
        </p:txBody>
      </p:sp>
      <p:sp>
        <p:nvSpPr>
          <p:cNvPr id="5" name="TextBox 4"/>
          <p:cNvSpPr txBox="1"/>
          <p:nvPr/>
        </p:nvSpPr>
        <p:spPr>
          <a:xfrm>
            <a:off x="10164726" y="2723853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32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b'abc'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&lt;class 'bytes'&gt;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&lt;class 'str'&gt;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u'이광춘'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pPr algn="l" rtl="0"/>
            <a:r>
              <a:rPr lang="pl" sz="3200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&lt;class 'str'&gt;</a:t>
            </a:r>
          </a:p>
        </p:txBody>
      </p:sp>
    </p:spTree>
    <p:extLst>
      <p:ext uri="{BB962C8B-B14F-4D97-AF65-F5344CB8AC3E}">
        <p14:creationId xmlns:p14="http://schemas.microsoft.com/office/powerpoint/2010/main" val="984503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0" i="0" u="none" baseline="0">
                <a:solidFill>
                  <a:srgbClr val="FFD966"/>
                </a:solidFill>
              </a:rPr>
              <a:t>Napisy</a:t>
            </a:r>
            <a:r>
              <a:rPr lang="pl" b="0" i="0" u="none" baseline="0">
                <a:solidFill>
                  <a:srgbClr val="FFD966"/>
                </a:solidFill>
              </a:rPr>
              <a:t> </a:t>
            </a:r>
            <a:r>
              <a:rPr lang="pl" b="0" i="0" u="none" baseline="0" dirty="0">
                <a:solidFill>
                  <a:srgbClr val="FFD966"/>
                </a:solidFill>
              </a:rPr>
              <a:t>Pythona do bajtów</a:t>
            </a:r>
            <a:endParaRPr lang="pl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9" y="2603500"/>
            <a:ext cx="14856933" cy="5702399"/>
          </a:xfrm>
        </p:spPr>
        <p:txBody>
          <a:bodyPr/>
          <a:lstStyle/>
          <a:p>
            <a:pPr algn="l" rtl="0"/>
            <a:r>
              <a:rPr lang="pl" sz="2800" b="0" i="0" u="none" baseline="0" dirty="0"/>
              <a:t>Kiedy komunikujemy się z zewnętrznymi zasobami takimi jak gniazda sieciowe, przesyłamy bajty, więc musimy kodować </a:t>
            </a:r>
            <a:r>
              <a:rPr lang="pl-PL" sz="2800" b="0" i="0" u="none" baseline="0" dirty="0"/>
              <a:t>napisy</a:t>
            </a:r>
            <a:r>
              <a:rPr lang="pl" sz="2800" b="0" i="0" u="none" baseline="0" dirty="0"/>
              <a:t> Pythona do konkretnego kodowania znaków</a:t>
            </a:r>
          </a:p>
          <a:p>
            <a:pPr algn="l" rtl="0"/>
            <a:r>
              <a:rPr lang="pl" sz="2800" b="0" i="0" u="none" baseline="0" dirty="0"/>
              <a:t>Kiedy czytamy dane z zewnętrznych zasobów, musimy dekodować je w oparciu o zestaw znaków, tak aby były właściwie reprezentowane jako </a:t>
            </a:r>
            <a:r>
              <a:rPr lang="pl-PL" sz="2800" b="0" i="0" u="none" baseline="0" dirty="0"/>
              <a:t>napis</a:t>
            </a:r>
            <a:r>
              <a:rPr lang="pl" sz="2800" b="0" i="0" u="none" baseline="0" dirty="0"/>
              <a:t> Pythona 3</a:t>
            </a:r>
            <a:endParaRPr lang="pl" sz="2800" dirty="0"/>
          </a:p>
        </p:txBody>
      </p:sp>
      <p:sp>
        <p:nvSpPr>
          <p:cNvPr id="4" name="Shape 661"/>
          <p:cNvSpPr txBox="1"/>
          <p:nvPr/>
        </p:nvSpPr>
        <p:spPr>
          <a:xfrm>
            <a:off x="4656942" y="5284578"/>
            <a:ext cx="7447259" cy="3200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pl" sz="2800" b="0" i="0" u="none" strike="noStrike" cap="none" baseline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mysock.recv(512)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len(</a:t>
            </a:r>
            <a:r>
              <a:rPr lang="pl" sz="2800" b="0" i="0" u="none" strike="noStrike" cap="none" baseline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break</a:t>
            </a:r>
            <a:endParaRPr lang="pl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mystring = </a:t>
            </a:r>
            <a:r>
              <a:rPr lang="pl" sz="2800" b="0" i="0" u="none" strike="noStrike" cap="none" baseline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pl" sz="28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pl" sz="2800" b="0" i="0" u="none" strike="noStrike" cap="none" baseline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decode()</a:t>
            </a:r>
            <a:endParaRPr lang="pl" sz="280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800" b="0" i="0" u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print(mystring)</a:t>
            </a:r>
            <a:endParaRPr lang="pl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111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Żądanie HTTP w Pythonie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39320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 = socket.socket(socket.AF_INET, socket.SOCK_STREAM)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mysock.connect(('data.pr4e.org', 80))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 = 'GET http://data.pr4e.org/romeo.txt HTTP/1.0\n\n'.</a:t>
            </a:r>
            <a:r>
              <a:rPr lang="pl" sz="2800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encode()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mysock.send(cmd)</a:t>
            </a:r>
          </a:p>
          <a:p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mysock.recv(512)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(len(data) &lt; 1):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pl" sz="2800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data.decode()</a:t>
            </a:r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mysock.close()</a:t>
            </a:r>
          </a:p>
        </p:txBody>
      </p:sp>
    </p:spTree>
    <p:extLst>
      <p:ext uri="{BB962C8B-B14F-4D97-AF65-F5344CB8AC3E}">
        <p14:creationId xmlns:p14="http://schemas.microsoft.com/office/powerpoint/2010/main" val="826343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825" y="7548248"/>
            <a:ext cx="9759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pl" sz="2800" b="0" i="0" u="none" baseline="0">
                <a:solidFill>
                  <a:srgbClr val="FFFF00"/>
                </a:solidFill>
              </a:rPr>
              <a:t>https://docs.python.org/3/library/stdtypes.html#bytes.decode</a:t>
            </a:r>
            <a:endParaRPr lang="pl" sz="2800" dirty="0">
              <a:solidFill>
                <a:srgbClr val="FFFF00"/>
              </a:solidFill>
            </a:endParaRPr>
          </a:p>
          <a:p>
            <a:pPr algn="l" rtl="0"/>
            <a:r>
              <a:rPr lang="pl" sz="2800" b="0" i="0" u="none" baseline="0">
                <a:solidFill>
                  <a:srgbClr val="FFFF00"/>
                </a:solidFill>
              </a:rPr>
              <a:t>https://docs.python.org/3/library/stdtypes.html#str.encode</a:t>
            </a:r>
            <a:endParaRPr lang="pl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1442189"/>
            <a:ext cx="127000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4308549"/>
            <a:ext cx="12636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439944" y="1001670"/>
            <a:ext cx="3019796" cy="292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l" sz="2400" b="0" i="0" u="none" baseline="0">
                <a:solidFill>
                  <a:schemeClr val="accent6"/>
                </a:solidFill>
              </a:rPr>
              <a:t>Sieć</a:t>
            </a:r>
            <a:endParaRPr lang="pl" sz="24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6135" y="1874273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l" sz="2400" b="0" i="0" u="none" baseline="0">
                <a:solidFill>
                  <a:schemeClr val="accent6"/>
                </a:solidFill>
              </a:rPr>
              <a:t>Gniazdo</a:t>
            </a:r>
            <a:endParaRPr lang="pl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5932" y="1364434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l" sz="2400" b="0" i="0" u="none" baseline="0">
                <a:solidFill>
                  <a:schemeClr val="accent6"/>
                </a:solidFill>
              </a:rPr>
              <a:t>Bajty</a:t>
            </a:r>
          </a:p>
          <a:p>
            <a:pPr algn="ctr" rtl="0"/>
            <a:r>
              <a:rPr lang="pl" sz="2400" b="0" i="0" u="none" baseline="0">
                <a:solidFill>
                  <a:schemeClr val="accent6"/>
                </a:solidFill>
              </a:rPr>
              <a:t>UTF-8</a:t>
            </a:r>
            <a:endParaRPr lang="pl" sz="24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615" y="206056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l-PL" sz="2400" b="0" i="0" u="none" baseline="0" dirty="0">
                <a:solidFill>
                  <a:schemeClr val="accent6"/>
                </a:solidFill>
              </a:rPr>
              <a:t>Napis</a:t>
            </a:r>
          </a:p>
          <a:p>
            <a:pPr algn="ctr" rtl="0"/>
            <a:r>
              <a:rPr lang="pl" sz="2400" b="0" i="0" u="none" baseline="0" dirty="0">
                <a:solidFill>
                  <a:schemeClr val="accent6"/>
                </a:solidFill>
              </a:rPr>
              <a:t>Unicode</a:t>
            </a:r>
            <a:endParaRPr lang="pl" sz="24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051" y="274688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l" sz="2400" b="0" i="0" u="none" baseline="0">
                <a:solidFill>
                  <a:schemeClr val="accent6"/>
                </a:solidFill>
              </a:rPr>
              <a:t>Bajty</a:t>
            </a:r>
          </a:p>
          <a:p>
            <a:pPr algn="ctr" rtl="0"/>
            <a:r>
              <a:rPr lang="pl" sz="2400" b="0" i="0" u="none" baseline="0">
                <a:solidFill>
                  <a:schemeClr val="accent6"/>
                </a:solidFill>
              </a:rPr>
              <a:t>UTF-8</a:t>
            </a:r>
            <a:endParaRPr lang="pl" sz="24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027776" y="2648833"/>
            <a:ext cx="1892275" cy="68631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6" idx="3"/>
          </p:cNvCxnSpPr>
          <p:nvPr/>
        </p:nvCxnSpPr>
        <p:spPr>
          <a:xfrm flipH="1" flipV="1">
            <a:off x="9523094" y="1952706"/>
            <a:ext cx="1603042" cy="5098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5" idx="1"/>
          </p:cNvCxnSpPr>
          <p:nvPr/>
        </p:nvCxnSpPr>
        <p:spPr>
          <a:xfrm flipV="1">
            <a:off x="9567213" y="2462546"/>
            <a:ext cx="1558923" cy="8726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7" idx="3"/>
          </p:cNvCxnSpPr>
          <p:nvPr/>
        </p:nvCxnSpPr>
        <p:spPr>
          <a:xfrm flipH="1">
            <a:off x="6027776" y="1952706"/>
            <a:ext cx="1848156" cy="69612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88823" y="156827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400" b="0" i="0" u="none" baseline="0">
                <a:solidFill>
                  <a:schemeClr val="bg1"/>
                </a:solidFill>
              </a:rPr>
              <a:t>recv()</a:t>
            </a:r>
            <a:endParaRPr lang="pl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6272" y="144572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400" b="0" i="0" u="none" baseline="0">
                <a:solidFill>
                  <a:schemeClr val="bg1"/>
                </a:solidFill>
              </a:rPr>
              <a:t>decode()</a:t>
            </a:r>
            <a:endParaRPr lang="pl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6272" y="320177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400" b="0" i="0" u="none" baseline="0">
                <a:solidFill>
                  <a:schemeClr val="bg1"/>
                </a:solidFill>
              </a:rPr>
              <a:t>encode()</a:t>
            </a:r>
            <a:endParaRPr lang="pl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45542" y="307522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l" sz="2400" b="0" i="0" u="none" baseline="0">
                <a:solidFill>
                  <a:schemeClr val="bg1"/>
                </a:solidFill>
              </a:rPr>
              <a:t>send()</a:t>
            </a:r>
            <a:endParaRPr lang="pl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41" y="4096180"/>
            <a:ext cx="1137444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pl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 = socket.socket(socket.AF_INET, socket.SOCK_STREAM)</a:t>
            </a: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mysock.connect(('data.pr4e.org', 80))</a:t>
            </a: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 = 'GET http://data.pr4e.org/romeo.txt HTTP/1.0\n\n'.</a:t>
            </a:r>
            <a:r>
              <a:rPr lang="pl" sz="2200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encode()</a:t>
            </a: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mysock.send(cmd)</a:t>
            </a:r>
          </a:p>
          <a:p>
            <a:endParaRPr lang="pl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mysock.recv(512)</a:t>
            </a: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(len(data) &lt; 1):</a:t>
            </a: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pl" sz="2200" b="0" i="0" u="none" baseline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data.decode()</a:t>
            </a:r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pl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200" b="0" i="0" u="none" baseline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mysock.close()</a:t>
            </a:r>
          </a:p>
        </p:txBody>
      </p:sp>
    </p:spTree>
    <p:extLst>
      <p:ext uri="{BB962C8B-B14F-4D97-AF65-F5344CB8AC3E}">
        <p14:creationId xmlns:p14="http://schemas.microsoft.com/office/powerpoint/2010/main" val="1891011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 ułatwia pracę z HTTP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Ponieważ HTTP jest tak powszechny, mamy bibliotekę, która wykonuje za nas całą pracę z gniazdami i sprawia, że strony internetowe wyglądają jak pliki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654280" y="4768850"/>
            <a:ext cx="15462019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= urllib.request.urlopen('http://data.pr4e.org/romeo.txt')</a:t>
            </a:r>
          </a:p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fhand:</a:t>
            </a:r>
          </a:p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print(line.</a:t>
            </a:r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decode()</a:t>
            </a:r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pl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Używanie </a:t>
            </a:r>
            <a:r>
              <a:rPr lang="pl" sz="7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pl" sz="7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 Pythonie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13500717" y="7518350"/>
            <a:ext cx="22511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/>
        </p:nvSpPr>
        <p:spPr>
          <a:xfrm>
            <a:off x="3238500" y="4930775"/>
            <a:ext cx="10239000" cy="2354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Who is already sick and pale with grief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13315950" y="7541537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  <p:sp>
        <p:nvSpPr>
          <p:cNvPr id="9" name="Shape 676"/>
          <p:cNvSpPr txBox="1"/>
          <p:nvPr/>
        </p:nvSpPr>
        <p:spPr>
          <a:xfrm>
            <a:off x="692772" y="1301750"/>
            <a:ext cx="15425467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= urllib.request.urlopen('http://data.pr4e.org/romeo.txt')</a:t>
            </a:r>
          </a:p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fhand:</a:t>
            </a:r>
          </a:p>
          <a:p>
            <a:pPr algn="l" rtl="0"/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print(line.</a:t>
            </a:r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decode()</a:t>
            </a:r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pl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325" idx="3"/>
            <a:endCxn id="326" idx="1"/>
          </p:cNvCxnSpPr>
          <p:nvPr/>
        </p:nvCxnSpPr>
        <p:spPr>
          <a:xfrm>
            <a:off x="5473700" y="6167741"/>
            <a:ext cx="5473700" cy="0"/>
          </a:xfrm>
          <a:prstGeom prst="straightConnector1">
            <a:avLst/>
          </a:prstGeom>
          <a:ln w="635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Połączenia TCP/</a:t>
            </a:r>
            <a:r>
              <a:rPr lang="pl" sz="7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Gniazda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685901" y="7642626"/>
            <a:ext cx="9547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https://pl.wikipedia.org/wiki/Gniazdo_(telekomunikacja)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1490475" y="2539900"/>
            <a:ext cx="13369500" cy="2403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 sieciach komputerowych internetowe lub sieciowe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gniazdo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punkt końcowy </a:t>
            </a:r>
            <a:r>
              <a:rPr lang="pl" sz="3600" b="0" i="0" u="none" strike="noStrike" cap="none" baseline="0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dwukierunkowego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połączenia w sieci opartej na protokole IP takiej jak </a:t>
            </a:r>
            <a:r>
              <a:rPr lang="pl" sz="3600" b="0" i="0" u="none" strike="noStrike" cap="none" baseline="0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Internet.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2062" y="5272756"/>
            <a:ext cx="3600599" cy="178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7213600" y="5892376"/>
            <a:ext cx="2190900" cy="5507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pl" sz="5000" b="0" i="0" u="none" strike="noStrike" cap="none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</a:p>
        </p:txBody>
      </p:sp>
      <p:sp>
        <p:nvSpPr>
          <p:cNvPr id="325" name="Shape 325"/>
          <p:cNvSpPr/>
          <p:nvPr/>
        </p:nvSpPr>
        <p:spPr>
          <a:xfrm>
            <a:off x="31877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pl" sz="3900" b="0" i="0" u="none" strike="noStrike" cap="none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</a:t>
            </a:r>
          </a:p>
        </p:txBody>
      </p:sp>
      <p:sp>
        <p:nvSpPr>
          <p:cNvPr id="326" name="Shape 326"/>
          <p:cNvSpPr/>
          <p:nvPr/>
        </p:nvSpPr>
        <p:spPr>
          <a:xfrm>
            <a:off x="109474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pl" sz="3900" b="0" i="0" u="none" strike="noStrike" cap="none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Prawie jak plik...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577306" y="2901950"/>
            <a:ext cx="15678693" cy="4948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/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0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fhand = urllib.request.urlopen('http://data.pr4e.org/romeo.txt')</a:t>
            </a:r>
          </a:p>
          <a:p>
            <a:endParaRPr lang="pl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 = dict()</a:t>
            </a:r>
            <a:endParaRPr lang="pl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for line in fhand:</a:t>
            </a:r>
          </a:p>
          <a:p>
            <a:pPr algn="l" rtl="0"/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words = line.</a:t>
            </a:r>
            <a:r>
              <a:rPr lang="pl" sz="30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decode()</a:t>
            </a:r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.split()</a:t>
            </a:r>
          </a:p>
          <a:p>
            <a:pPr algn="l" rtl="0"/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for word in words:</a:t>
            </a:r>
          </a:p>
          <a:p>
            <a:pPr algn="l" rtl="0"/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   counts[word] = counts.get(word, 0) + 1</a:t>
            </a:r>
          </a:p>
          <a:p>
            <a:pPr algn="l" rtl="0"/>
            <a:r>
              <a:rPr lang="pl" sz="30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print(counts)</a:t>
            </a:r>
            <a:endParaRPr lang="pl" sz="3000" u="none" strike="noStrike" cap="none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13277502" y="7683600"/>
            <a:ext cx="241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urlwords.py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xfrm>
            <a:off x="0" y="847164"/>
            <a:ext cx="16103600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Wczytywanie stron internetowych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= urllib.request.urlopen('http://www.dr-chuck.com/page1.htm')</a:t>
            </a: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fhand:</a:t>
            </a: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print(line.</a:t>
            </a:r>
            <a:r>
              <a:rPr lang="pl" sz="28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decode()</a:t>
            </a:r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pl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0165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33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33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&lt;p&gt;If you like, you can switch to the &lt;a href="http://www.dr-chuck.com/page2.htm"&gt;Second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33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pl" sz="36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Przechodzenie po linkach</a:t>
            </a:r>
            <a:endParaRPr lang="pl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= urllib.request.urlopen('http://www.dr-chuck.com/page1.htm')</a:t>
            </a: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fhand:</a:t>
            </a: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print(line.</a:t>
            </a:r>
            <a:r>
              <a:rPr lang="pl" sz="28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decode(</a:t>
            </a:r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).strip())</a:t>
            </a:r>
            <a:endParaRPr lang="pl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3548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33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33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&lt;p&gt;If you like, you can switch to the &lt;a href="</a:t>
            </a:r>
            <a:r>
              <a:rPr lang="pl" sz="3300" b="0" i="0" u="none" strike="noStrike" cap="none" baseline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http://www.dr-chuck.com/page2.htm</a:t>
            </a:r>
            <a:r>
              <a:rPr lang="pl" sz="33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3300" b="0" i="0" u="none" strike="noStrike" cap="none" baseline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pl" sz="3600" b="0" i="0" u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675977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769743" y="847164"/>
            <a:ext cx="14775157" cy="1692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pl" sz="72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Pierwsza linia kodu </a:t>
            </a:r>
            <a:r>
              <a:rPr lang="pl" sz="72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 </a:t>
            </a:r>
            <a:r>
              <a:rPr lang="pl" sz="7200" b="0" i="0" u="none" strike="noStrike" cap="none" baseline="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pl" sz="7200" b="0" i="0" u="none" strike="noStrike" cap="none" baseline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pl" sz="7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pl" sz="7200" b="0" i="0" u="none" strike="noStrike" cap="none" baseline="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pl" sz="7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</a:t>
            </a:r>
            <a:r>
              <a:rPr lang="pl" sz="7200" b="0" i="0" u="none" strike="noStrike" cap="none" baseline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</a:t>
            </a:r>
            <a:r>
              <a:rPr lang="pl" sz="7200" b="0" i="0" u="none" strike="noStrike" cap="none" baseline="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pl" sz="7200" u="none" strike="noStrike" cap="none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699"/>
          <p:cNvSpPr txBox="1"/>
          <p:nvPr/>
        </p:nvSpPr>
        <p:spPr>
          <a:xfrm>
            <a:off x="1155700" y="3416199"/>
            <a:ext cx="143892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= urllib.request.urlopen('http://www.dr-chuck.com/page1.htm')</a:t>
            </a: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fhand:</a:t>
            </a:r>
          </a:p>
          <a:p>
            <a:pPr algn="l" rtl="0"/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print(line.</a:t>
            </a:r>
            <a:r>
              <a:rPr lang="pl" sz="2800" b="0" i="0" u="none" baseline="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decode()</a:t>
            </a:r>
            <a:r>
              <a:rPr lang="pl" sz="2800" b="0" i="0" u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pl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Parsowanie HTML </a:t>
            </a:r>
            <a:br>
              <a:rPr lang="pl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(czyli web scraping)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to jest web scraping?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Sytuacja, w której program lub skrypt podszywa się pod przeglądarkę internetową, pobiera strony, przegląda ich zawartość, wyciąga z nich dane i szuka kolejnych stron do pobrania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Wyszukiwarki to robią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korzystając z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robotów internetowych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”,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nazywanych też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robotami indeksującymi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3801908" y="7151886"/>
            <a:ext cx="88529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https://en.wikipedia.org/wiki/Web_scraping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https://pl.wikipedia.org/wiki/Robot_internetowy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6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 co korzystać z robotów internetowych?</a:t>
            </a: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1155700" y="2946400"/>
            <a:ext cx="13932000" cy="50349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Pobieraj dane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 szczególności z sieci społecznościowych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kto jest z kim?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Odbierz swoje dane z jakiegoś systemu, który nie ma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możliwości eksportu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Monitoruj nowe informacje na stronie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Zindeksuj sieć i stwórz bazę danych dla wyszukiwarki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Scraping stron internetowych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155700" y="3078464"/>
            <a:ext cx="13932000" cy="52274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Scraping stron internetowych jest dość kontrowersyjny i niektóre strony tego nie lubią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Publikowanie materiałów, do których nie masz praw, jest niedozwolone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Naruszanie regulaminów usług internetowych jest niedozwolone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xfrm>
            <a:off x="726510" y="847164"/>
            <a:ext cx="14617874" cy="169273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8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Ł</a:t>
            </a:r>
            <a:r>
              <a:rPr lang="pl" sz="78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atwo i szybko - Beautiful Soup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Możesz przeszukiwać </a:t>
            </a:r>
            <a:r>
              <a:rPr lang="pl-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tekst</a:t>
            </a:r>
            <a:r>
              <a:rPr lang="en-US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ręcznie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Albo skorzystać z darmowej biblioteki </a:t>
            </a:r>
            <a:r>
              <a:rPr lang="pl" sz="38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BeautifulSoup</a:t>
            </a: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od </a:t>
            </a:r>
            <a:r>
              <a:rPr lang="pl" sz="3800" b="0" i="0" u="none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www.crummy.com</a:t>
            </a:r>
            <a:endParaRPr lang="pl" sz="38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2" y="4595992"/>
            <a:ext cx="8757771" cy="3579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4535" y="8392537"/>
            <a:ext cx="582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pl" sz="2000" b="0" i="0" u="none" baseline="0" dirty="0">
                <a:solidFill>
                  <a:srgbClr val="FFFF00"/>
                </a:solidFill>
              </a:rPr>
              <a:t>https://www.crummy.com/software/BeautifulSoup/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1709270" y="2795483"/>
            <a:ext cx="13639799" cy="5624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0"/>
            <a:r>
              <a:rPr lang="pl" sz="28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Przed uruchomieniem zainstaluj BeautifulSoup</a:t>
            </a:r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poniższym</a:t>
            </a:r>
            <a:r>
              <a:rPr lang="en-US" sz="28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ourier"/>
                <a:ea typeface="Courier" charset="0"/>
                <a:cs typeface="Courier" charset="0"/>
              </a:rPr>
              <a:t>poleceniem</a:t>
            </a:r>
            <a:r>
              <a:rPr lang="en-US" sz="2800" b="0" i="0" u="none" baseline="0" dirty="0">
                <a:solidFill>
                  <a:schemeClr val="bg1"/>
                </a:solidFill>
                <a:latin typeface="Courier"/>
                <a:ea typeface="Courier" charset="0"/>
                <a:cs typeface="Courier" charset="0"/>
              </a:rPr>
              <a:t> w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ourier"/>
                <a:ea typeface="Courier" charset="0"/>
                <a:cs typeface="Courier" charset="0"/>
              </a:rPr>
              <a:t>terminalu</a:t>
            </a:r>
            <a:r>
              <a:rPr lang="en-US" sz="2800" b="0" i="0" u="none" baseline="0" dirty="0">
                <a:solidFill>
                  <a:schemeClr val="bg1"/>
                </a:solidFill>
                <a:latin typeface="Courier"/>
                <a:ea typeface="Courier" charset="0"/>
                <a:cs typeface="Courier" charset="0"/>
              </a:rPr>
              <a:t>:</a:t>
            </a:r>
          </a:p>
          <a:p>
            <a:pPr algn="l" rtl="0"/>
            <a:r>
              <a:rPr lang="en-US" sz="2800" dirty="0">
                <a:solidFill>
                  <a:schemeClr val="bg1"/>
                </a:solidFill>
                <a:latin typeface="Courier"/>
                <a:ea typeface="Courier" charset="0"/>
                <a:cs typeface="Courier" charset="0"/>
              </a:rPr>
              <a:t>#</a:t>
            </a:r>
          </a:p>
          <a:p>
            <a:pPr algn="l" rtl="0"/>
            <a:r>
              <a:rPr lang="en-US" sz="2800" b="0" i="0" u="none" baseline="0" dirty="0">
                <a:solidFill>
                  <a:schemeClr val="bg1"/>
                </a:solidFill>
                <a:latin typeface="Courier"/>
                <a:ea typeface="Courier" charset="0"/>
                <a:cs typeface="Courier" charset="0"/>
              </a:rPr>
              <a:t># $ pip3 install beautifulsoup4</a:t>
            </a:r>
          </a:p>
          <a:p>
            <a:pPr algn="l" rtl="0"/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BeautifulSoup</a:t>
            </a:r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28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pl" sz="28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13428175" y="7518312"/>
            <a:ext cx="2415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endParaRPr lang="pl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Instalacja BeautifulSoup</a:t>
            </a:r>
            <a:endParaRPr lang="pl" dirty="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800" b="0" i="0" u="none" strike="noStrike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r>
              <a:rPr lang="pl" sz="78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numery portów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155700" y="2603501"/>
            <a:ext cx="13932000" cy="412115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8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Port</a:t>
            </a: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</a:t>
            </a:r>
            <a:r>
              <a:rPr lang="pl" sz="38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przypisany aplikacji</a:t>
            </a: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lub procesowi punkt końcowy komunikacji oprogramowania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Pozwala wielu aplikacjom sieciowym współistnieć na tym samym serwerze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Lista wielu znanych numerów portów TCP jest na 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373298" y="6927850"/>
            <a:ext cx="1090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https://pl.wikipedia.org/wiki/Port_protokołu</a:t>
            </a: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654281" y="624080"/>
            <a:ext cx="10375670" cy="6111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  <a:endParaRPr lang="pl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BeautifulSoup</a:t>
            </a:r>
            <a:endParaRPr lang="pl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pl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 = input('</a:t>
            </a:r>
            <a:r>
              <a:rPr lang="en-US" sz="3200" b="0" i="0" u="none" baseline="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Podaj</a:t>
            </a:r>
            <a:r>
              <a:rPr lang="en-US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link</a:t>
            </a:r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 ')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 = urllib.request.urlopen(url).read()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soup = BeautifulSoup(html, 'html.parser')</a:t>
            </a:r>
          </a:p>
          <a:p>
            <a:endParaRPr lang="pl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Retrieve all of the anchor tags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tags = soup('a')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for tag in tags:</a:t>
            </a:r>
          </a:p>
          <a:p>
            <a:pPr algn="l" rtl="0"/>
            <a:r>
              <a:rPr lang="pl" sz="3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print(tag.get('href', None))</a:t>
            </a:r>
            <a:endParaRPr lang="pl" sz="32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" name="Shape 782"/>
          <p:cNvSpPr txBox="1"/>
          <p:nvPr/>
        </p:nvSpPr>
        <p:spPr>
          <a:xfrm>
            <a:off x="5622878" y="6985824"/>
            <a:ext cx="10224297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</a:t>
            </a:r>
            <a:r>
              <a:rPr lang="en-US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urllinks.py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Podaj link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http://www.dr-chuck.com/page1.htm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http://www.dr-chuck.com/page2.htm</a:t>
            </a:r>
          </a:p>
        </p:txBody>
      </p:sp>
    </p:spTree>
    <p:extLst>
      <p:ext uri="{BB962C8B-B14F-4D97-AF65-F5344CB8AC3E}">
        <p14:creationId xmlns:p14="http://schemas.microsoft.com/office/powerpoint/2010/main" val="1217853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2353281" cy="169273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8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Podsumowanie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1155700" y="2847579"/>
            <a:ext cx="13932000" cy="545832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TCP/IP daje nam potoki/ gniazda łączące aplikacje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Zaprojektowaliśmy protokoły aplikacji do korzystania z potoków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HyperText Trans</a:t>
            </a:r>
            <a:r>
              <a:rPr lang="pl" sz="38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 (HTTP) to prosty, ale potężny protokół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ma dobre wsparcie dla gniazd, HTTP i parsowania HTML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3600" b="0" i="0" u="none" baseline="0">
                <a:solidFill>
                  <a:srgbClr val="FFFF00"/>
                </a:solidFill>
              </a:rPr>
              <a:t>Podziękowania dla współpracowników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7" name="Shape 502">
            <a:extLst>
              <a:ext uri="{FF2B5EF4-FFF2-40B4-BE49-F238E27FC236}">
                <a16:creationId xmlns:a16="http://schemas.microsoft.com/office/drawing/2014/main" id="{CEF5E0F8-6601-4183-B7F6-313E4C9DD536}"/>
              </a:ext>
            </a:extLst>
          </p:cNvPr>
          <p:cNvSpPr txBox="1"/>
          <p:nvPr/>
        </p:nvSpPr>
        <p:spPr>
          <a:xfrm>
            <a:off x="1206100" y="2296123"/>
            <a:ext cx="6797699" cy="5533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Copyright slajdów 2010 - Charles R. Severance </a:t>
            </a:r>
            <a:br>
              <a:rPr lang="pl" sz="1800" b="0" i="0" u="none" baseline="0" dirty="0">
                <a:solidFill>
                  <a:srgbClr val="FFFFFF"/>
                </a:solidFill>
              </a:rPr>
            </a:br>
            <a:r>
              <a:rPr lang="pl" sz="1800" b="0" i="0" u="none" baseline="0" dirty="0">
                <a:solidFill>
                  <a:srgbClr val="FFFFFF"/>
                </a:solidFill>
              </a:rPr>
              <a:t>(</a:t>
            </a:r>
            <a:r>
              <a:rPr lang="pl" sz="1800" b="0" i="0" u="sng" baseline="0" dirty="0">
                <a:solidFill>
                  <a:srgbClr val="FFFF00"/>
                </a:solidFill>
                <a:hlinkClick r:id="rId5"/>
              </a:rPr>
              <a:t>www.dr-chuck.com</a:t>
            </a:r>
            <a:r>
              <a:rPr lang="pl" sz="1800" b="0" i="0" u="none" baseline="0" dirty="0">
                <a:solidFill>
                  <a:srgbClr val="FFFFFF"/>
                </a:solidFill>
              </a:rPr>
              <a:t>)</a:t>
            </a:r>
            <a:r>
              <a:rPr lang="pl" sz="1800" b="0" i="0" u="none" baseline="0" dirty="0">
                <a:solidFill>
                  <a:schemeClr val="bg1"/>
                </a:solidFill>
              </a:rPr>
              <a:t> University of Michigan School of Information i</a:t>
            </a:r>
            <a:r>
              <a:rPr lang="pl" sz="1800" b="0" i="0" u="none" baseline="0" dirty="0">
                <a:solidFill>
                  <a:srgbClr val="FFFF00"/>
                </a:solidFill>
              </a:rPr>
              <a:t> </a:t>
            </a:r>
            <a:r>
              <a:rPr lang="pl" sz="1800" b="0" i="0" u="sng" baseline="0" dirty="0">
                <a:solidFill>
                  <a:srgbClr val="FFFF00"/>
                </a:solidFill>
                <a:hlinkClick r:id="rId6"/>
              </a:rPr>
              <a:t>open.umich.edu</a:t>
            </a:r>
            <a:r>
              <a:rPr lang="pl" sz="1800" b="0" i="0" baseline="0" dirty="0">
                <a:solidFill>
                  <a:srgbClr val="FFFF00"/>
                </a:solidFill>
              </a:rPr>
              <a:t> </a:t>
            </a:r>
            <a:r>
              <a:rPr lang="pl" sz="1800" b="0" i="0" u="none" baseline="0" dirty="0">
                <a:solidFill>
                  <a:srgbClr val="FFFFFF"/>
                </a:solidFill>
              </a:rPr>
              <a:t>dostępne na licencji Creative Commons Attribution 4.0.  Aby zachować zgodność z wymaganiami licencji należy pozostawić ten slajd na końcu każdej kopii tego dokumentu.  Po dokonaniu zmian, przy ponownej publikacji tych materiałów można dodać swoje nazwisko i nazwę organizacji do listy współpracowników</a:t>
            </a: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Autorstwo pierwszej wersji: Charles Severance, </a:t>
            </a:r>
            <a:br>
              <a:rPr lang="en-US" sz="1800" b="0" i="0" u="none" baseline="0" dirty="0">
                <a:solidFill>
                  <a:srgbClr val="FFFFFF"/>
                </a:solidFill>
              </a:rPr>
            </a:br>
            <a:r>
              <a:rPr lang="pl" sz="1800" b="0" i="0" u="none" baseline="0" dirty="0">
                <a:solidFill>
                  <a:srgbClr val="FFFFFF"/>
                </a:solidFill>
              </a:rPr>
              <a:t>University of Michigan School of Information</a:t>
            </a:r>
            <a:endParaRPr lang="en-US" sz="180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-PL" sz="1800" dirty="0">
                <a:solidFill>
                  <a:srgbClr val="FFFFFF"/>
                </a:solidFill>
              </a:rPr>
              <a:t>Polska wersja powstała z inicjatywy Wydziału Matematyki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pl-PL" sz="1800" dirty="0">
                <a:solidFill>
                  <a:srgbClr val="FFFFFF"/>
                </a:solidFill>
              </a:rPr>
              <a:t>i Informatyki Uniwersytetu im. </a:t>
            </a:r>
            <a:r>
              <a:rPr lang="pl-PL" sz="1800">
                <a:solidFill>
                  <a:srgbClr val="FFFFFF"/>
                </a:solidFill>
              </a:rPr>
              <a:t>Adama Mickiewicza w Poznaniu</a:t>
            </a:r>
            <a:endParaRPr lang="pl" sz="180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Tłumaczenie: Agata i Krzysztof Wierzbiccy, EnglishT.eu </a:t>
            </a:r>
          </a:p>
          <a:p>
            <a:pPr lvl="0" algn="l" rtl="0">
              <a:spcBef>
                <a:spcPts val="0"/>
              </a:spcBef>
              <a:buNone/>
            </a:pPr>
            <a:endParaRPr lang="pl"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... wstaw tu nowych współpracowników i tłumaczy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0848" y="3451225"/>
            <a:ext cx="27559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955800" y="838200"/>
            <a:ext cx="6667500" cy="7416799"/>
          </a:xfrm>
          <a:prstGeom prst="rect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www.umich.edu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12898436" y="2736850"/>
            <a:ext cx="2578099" cy="1854200"/>
            <a:chOff x="0" y="0"/>
            <a:chExt cx="2576512" cy="1854200"/>
          </a:xfrm>
        </p:grpSpPr>
        <p:grpSp>
          <p:nvGrpSpPr>
            <p:cNvPr id="342" name="Shape 342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43" name="Shape 343"/>
              <p:cNvGrpSpPr/>
              <p:nvPr/>
            </p:nvGrpSpPr>
            <p:grpSpPr>
              <a:xfrm>
                <a:off x="352425" y="0"/>
                <a:ext cx="1878011" cy="1184275"/>
                <a:chOff x="0" y="0"/>
                <a:chExt cx="1878011" cy="1184275"/>
              </a:xfrm>
            </p:grpSpPr>
            <p:sp>
              <p:nvSpPr>
                <p:cNvPr id="344" name="Shape 344"/>
                <p:cNvSpPr txBox="1"/>
                <p:nvPr/>
              </p:nvSpPr>
              <p:spPr>
                <a:xfrm>
                  <a:off x="0" y="0"/>
                  <a:ext cx="1878011" cy="1184275"/>
                </a:xfrm>
                <a:prstGeom prst="rect">
                  <a:avLst/>
                </a:prstGeom>
                <a:solidFill>
                  <a:schemeClr val="accent1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149225" y="106361"/>
                  <a:ext cx="1576386" cy="973136"/>
                </a:xfrm>
                <a:prstGeom prst="roundRect">
                  <a:avLst>
                    <a:gd name="adj" fmla="val 1490"/>
                  </a:avLst>
                </a:prstGeom>
                <a:solidFill>
                  <a:srgbClr val="FFFFFF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" name="Shape 346"/>
              <p:cNvGrpSpPr/>
              <p:nvPr/>
            </p:nvGrpSpPr>
            <p:grpSpPr>
              <a:xfrm>
                <a:off x="0" y="1543050"/>
                <a:ext cx="2576512" cy="311150"/>
                <a:chOff x="0" y="0"/>
                <a:chExt cx="2576512" cy="309562"/>
              </a:xfrm>
            </p:grpSpPr>
            <p:cxnSp>
              <p:nvCxnSpPr>
                <p:cNvPr id="347" name="Shape 347"/>
                <p:cNvCxnSpPr/>
                <p:nvPr/>
              </p:nvCxnSpPr>
              <p:spPr>
                <a:xfrm flipH="1">
                  <a:off x="0" y="0"/>
                  <a:ext cx="34131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Shape 348"/>
                <p:cNvCxnSpPr/>
                <p:nvPr/>
              </p:nvCxnSpPr>
              <p:spPr>
                <a:xfrm>
                  <a:off x="0" y="241300"/>
                  <a:ext cx="2574924" cy="1587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Shape 349"/>
                <p:cNvCxnSpPr/>
                <p:nvPr/>
              </p:nvCxnSpPr>
              <p:spPr>
                <a:xfrm>
                  <a:off x="0" y="306387"/>
                  <a:ext cx="2574924" cy="3174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Shape 350"/>
                <p:cNvCxnSpPr/>
                <p:nvPr/>
              </p:nvCxnSpPr>
              <p:spPr>
                <a:xfrm>
                  <a:off x="0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Shape 351"/>
                <p:cNvCxnSpPr/>
                <p:nvPr/>
              </p:nvCxnSpPr>
              <p:spPr>
                <a:xfrm>
                  <a:off x="2239961" y="0"/>
                  <a:ext cx="33496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Shape 352"/>
                <p:cNvCxnSpPr/>
                <p:nvPr/>
              </p:nvCxnSpPr>
              <p:spPr>
                <a:xfrm>
                  <a:off x="2574925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3" name="Shape 353"/>
              <p:cNvSpPr txBox="1"/>
              <p:nvPr/>
            </p:nvSpPr>
            <p:spPr>
              <a:xfrm>
                <a:off x="357187" y="1220787"/>
                <a:ext cx="1874836" cy="304799"/>
              </a:xfrm>
              <a:prstGeom prst="rect">
                <a:avLst/>
              </a:prstGeom>
              <a:noFill/>
              <a:ln w="127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4" name="Shape 354"/>
              <p:cNvCxnSpPr/>
              <p:nvPr/>
            </p:nvCxnSpPr>
            <p:spPr>
              <a:xfrm>
                <a:off x="1763711" y="1373187"/>
                <a:ext cx="374649" cy="3174"/>
              </a:xfrm>
              <a:prstGeom prst="straightConnector1">
                <a:avLst/>
              </a:prstGeom>
              <a:noFill/>
              <a:ln w="508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55" name="Shape 355"/>
            <p:cNvSpPr txBox="1"/>
            <p:nvPr/>
          </p:nvSpPr>
          <p:spPr>
            <a:xfrm rot="10800000" flipH="1">
              <a:off x="474662" y="1319212"/>
              <a:ext cx="203199" cy="31750"/>
            </a:xfrm>
            <a:prstGeom prst="rect">
              <a:avLst/>
            </a:pr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2933700" y="1460500"/>
            <a:ext cx="2603499" cy="11811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Przychodzące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e-maile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933700" y="30607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Login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933700" y="47752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Serwer Web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426200" y="160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25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87300" y="838200"/>
            <a:ext cx="2717799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933700" y="6400800"/>
            <a:ext cx="2603499" cy="12700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Osobista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skrzynka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426200" y="30861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23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426200" y="414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80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426200" y="50673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443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426200" y="63119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109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426200" y="73406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110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077200" y="3911600"/>
            <a:ext cx="2997199" cy="660400"/>
          </a:xfrm>
          <a:prstGeom prst="rect">
            <a:avLst/>
          </a:prstGeom>
          <a:solidFill>
            <a:srgbClr val="000000"/>
          </a:solidFill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74.208.28.177</a:t>
            </a:r>
          </a:p>
        </p:txBody>
      </p:sp>
      <p:cxnSp>
        <p:nvCxnSpPr>
          <p:cNvPr id="368" name="Shape 368"/>
          <p:cNvCxnSpPr>
            <a:stCxn id="362" idx="3"/>
          </p:cNvCxnSpPr>
          <p:nvPr/>
        </p:nvCxnSpPr>
        <p:spPr>
          <a:xfrm flipV="1">
            <a:off x="7696200" y="3414712"/>
            <a:ext cx="5422900" cy="14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9" name="Shape 369"/>
          <p:cNvCxnSpPr>
            <a:endCxn id="359" idx="3"/>
          </p:cNvCxnSpPr>
          <p:nvPr/>
        </p:nvCxnSpPr>
        <p:spPr>
          <a:xfrm flipH="1">
            <a:off x="7696200" y="1547812"/>
            <a:ext cx="4975224" cy="395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grpSp>
        <p:nvGrpSpPr>
          <p:cNvPr id="370" name="Shape 370"/>
          <p:cNvGrpSpPr/>
          <p:nvPr/>
        </p:nvGrpSpPr>
        <p:grpSpPr>
          <a:xfrm>
            <a:off x="12898436" y="4959350"/>
            <a:ext cx="2578099" cy="1854200"/>
            <a:chOff x="0" y="0"/>
            <a:chExt cx="2576512" cy="18542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72" name="Shape 372"/>
              <p:cNvGrpSpPr/>
              <p:nvPr/>
            </p:nvGrpSpPr>
            <p:grpSpPr>
              <a:xfrm>
                <a:off x="0" y="0"/>
                <a:ext cx="2576512" cy="1854200"/>
                <a:chOff x="0" y="0"/>
                <a:chExt cx="2576512" cy="1854200"/>
              </a:xfrm>
            </p:grpSpPr>
            <p:grpSp>
              <p:nvGrpSpPr>
                <p:cNvPr id="373" name="Shape 373"/>
                <p:cNvGrpSpPr/>
                <p:nvPr/>
              </p:nvGrpSpPr>
              <p:grpSpPr>
                <a:xfrm>
                  <a:off x="352425" y="0"/>
                  <a:ext cx="1878011" cy="1184275"/>
                  <a:chOff x="0" y="0"/>
                  <a:chExt cx="1878011" cy="1184275"/>
                </a:xfrm>
              </p:grpSpPr>
              <p:sp>
                <p:nvSpPr>
                  <p:cNvPr id="374" name="Shape 374"/>
                  <p:cNvSpPr txBox="1"/>
                  <p:nvPr/>
                </p:nvSpPr>
                <p:spPr>
                  <a:xfrm>
                    <a:off x="0" y="0"/>
                    <a:ext cx="1878011" cy="11842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149225" y="106361"/>
                    <a:ext cx="1576386" cy="973136"/>
                  </a:xfrm>
                  <a:prstGeom prst="roundRect">
                    <a:avLst>
                      <a:gd name="adj" fmla="val 1490"/>
                    </a:avLst>
                  </a:prstGeom>
                  <a:solidFill>
                    <a:srgbClr val="FFFFFF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Shape 376"/>
                <p:cNvGrpSpPr/>
                <p:nvPr/>
              </p:nvGrpSpPr>
              <p:grpSpPr>
                <a:xfrm>
                  <a:off x="0" y="1543050"/>
                  <a:ext cx="2576512" cy="311150"/>
                  <a:chOff x="0" y="0"/>
                  <a:chExt cx="2576512" cy="309562"/>
                </a:xfrm>
              </p:grpSpPr>
              <p:cxnSp>
                <p:nvCxnSpPr>
                  <p:cNvPr id="377" name="Shape 377"/>
                  <p:cNvCxnSpPr/>
                  <p:nvPr/>
                </p:nvCxnSpPr>
                <p:spPr>
                  <a:xfrm flipH="1">
                    <a:off x="0" y="0"/>
                    <a:ext cx="34131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8" name="Shape 378"/>
                  <p:cNvCxnSpPr/>
                  <p:nvPr/>
                </p:nvCxnSpPr>
                <p:spPr>
                  <a:xfrm>
                    <a:off x="0" y="241300"/>
                    <a:ext cx="2574924" cy="1587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9" name="Shape 379"/>
                  <p:cNvCxnSpPr/>
                  <p:nvPr/>
                </p:nvCxnSpPr>
                <p:spPr>
                  <a:xfrm>
                    <a:off x="0" y="306387"/>
                    <a:ext cx="2574924" cy="3174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0" name="Shape 380"/>
                  <p:cNvCxnSpPr/>
                  <p:nvPr/>
                </p:nvCxnSpPr>
                <p:spPr>
                  <a:xfrm>
                    <a:off x="0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1" name="Shape 381"/>
                  <p:cNvCxnSpPr/>
                  <p:nvPr/>
                </p:nvCxnSpPr>
                <p:spPr>
                  <a:xfrm>
                    <a:off x="2239961" y="0"/>
                    <a:ext cx="33496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2" name="Shape 382"/>
                  <p:cNvCxnSpPr/>
                  <p:nvPr/>
                </p:nvCxnSpPr>
                <p:spPr>
                  <a:xfrm>
                    <a:off x="2574925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383" name="Shape 383"/>
                <p:cNvSpPr txBox="1"/>
                <p:nvPr/>
              </p:nvSpPr>
              <p:spPr>
                <a:xfrm>
                  <a:off x="357187" y="1220787"/>
                  <a:ext cx="1874836" cy="304799"/>
                </a:xfrm>
                <a:prstGeom prst="rect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4" name="Shape 384"/>
                <p:cNvCxnSpPr/>
                <p:nvPr/>
              </p:nvCxnSpPr>
              <p:spPr>
                <a:xfrm>
                  <a:off x="1763711" y="1373187"/>
                  <a:ext cx="374649" cy="3174"/>
                </a:xfrm>
                <a:prstGeom prst="straightConnector1">
                  <a:avLst/>
                </a:prstGeom>
                <a:noFill/>
                <a:ln w="508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85" name="Shape 385"/>
              <p:cNvSpPr txBox="1"/>
              <p:nvPr/>
            </p:nvSpPr>
            <p:spPr>
              <a:xfrm rot="10800000" flipH="1">
                <a:off x="474662" y="1319212"/>
                <a:ext cx="203199" cy="31750"/>
              </a:xfrm>
              <a:prstGeom prst="rect">
                <a:avLst/>
              </a:pr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86" name="Shape 3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212" y="158750"/>
              <a:ext cx="1206499" cy="86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Shape 387"/>
          <p:cNvSpPr txBox="1"/>
          <p:nvPr/>
        </p:nvSpPr>
        <p:spPr>
          <a:xfrm>
            <a:off x="13360400" y="2832100"/>
            <a:ext cx="1701799" cy="10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ble ble ble ble</a:t>
            </a:r>
            <a:endParaRPr lang="pl" sz="2600" b="0" i="0" u="none" strike="noStrike" cap="none" baseline="0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88" name="Shape 388"/>
          <p:cNvCxnSpPr>
            <a:stCxn id="364" idx="3"/>
          </p:cNvCxnSpPr>
          <p:nvPr/>
        </p:nvCxnSpPr>
        <p:spPr>
          <a:xfrm>
            <a:off x="7696200" y="5410200"/>
            <a:ext cx="5461000" cy="131761"/>
          </a:xfrm>
          <a:prstGeom prst="straightConnector1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9" name="Shape 389"/>
          <p:cNvCxnSpPr>
            <a:stCxn id="365" idx="3"/>
          </p:cNvCxnSpPr>
          <p:nvPr/>
        </p:nvCxnSpPr>
        <p:spPr>
          <a:xfrm flipV="1">
            <a:off x="7696200" y="5691186"/>
            <a:ext cx="5460999" cy="963614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7815298" y="8480474"/>
            <a:ext cx="8562900" cy="469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Clipart: http://www.clker.com/search/networksym/1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25" y="2322511"/>
            <a:ext cx="13934999" cy="543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Popularne porty TCP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1405425" y="7423200"/>
            <a:ext cx="13682099" cy="66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sng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http://en.wikipedia.org/wiki/List_of_TCP_and_UDP_port_numbers</a:t>
            </a: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730250"/>
            <a:ext cx="9576360" cy="74422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10210800" y="2876550"/>
            <a:ext cx="5553635" cy="2857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Czasami widzimy numer portu w adresie (URL), jeśli usługa sieciowa działa na </a:t>
            </a:r>
            <a:r>
              <a:rPr lang="pl" sz="3600" b="0" i="0" u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niestandardowym</a:t>
            </a:r>
            <a:r>
              <a:rPr lang="pl" sz="3600" b="0" i="0" u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porcie.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81500" y="1879600"/>
            <a:ext cx="1829080" cy="2571750"/>
          </a:xfrm>
          <a:prstGeom prst="straightConnector1">
            <a:avLst/>
          </a:prstGeom>
          <a:ln w="63500">
            <a:solidFill>
              <a:srgbClr val="00FA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3110</Words>
  <Application>Microsoft Office PowerPoint</Application>
  <PresentationFormat>Custom</PresentationFormat>
  <Paragraphs>449</Paragraphs>
  <Slides>62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Arial Regular</vt:lpstr>
      <vt:lpstr>Cabin</vt:lpstr>
      <vt:lpstr>Courier</vt:lpstr>
      <vt:lpstr>Courier New</vt:lpstr>
      <vt:lpstr>Gill Sans</vt:lpstr>
      <vt:lpstr>Title &amp; Subtitle</vt:lpstr>
      <vt:lpstr>Programy sieciowe</vt:lpstr>
      <vt:lpstr>Darmowa książka o architekturze sieci</vt:lpstr>
      <vt:lpstr>Protokół TCP (Transport Control Protocol)</vt:lpstr>
      <vt:lpstr>PowerPoint Presentation</vt:lpstr>
      <vt:lpstr>Połączenia TCP/ Gniazda</vt:lpstr>
      <vt:lpstr>TCP numery portów</vt:lpstr>
      <vt:lpstr>PowerPoint Presentation</vt:lpstr>
      <vt:lpstr>Popularne porty TCP</vt:lpstr>
      <vt:lpstr>PowerPoint Presentation</vt:lpstr>
      <vt:lpstr>Gniazda w Pythonie</vt:lpstr>
      <vt:lpstr>PowerPoint Presentation</vt:lpstr>
      <vt:lpstr>Protokoły aplikacji</vt:lpstr>
      <vt:lpstr>Protokoły aplikacji </vt:lpstr>
      <vt:lpstr>Protokół HTTP - Hypertext Transfer Protocol</vt:lpstr>
      <vt:lpstr>HTTP</vt:lpstr>
      <vt:lpstr>Co to jest protokół?</vt:lpstr>
      <vt:lpstr>PowerPoint Presentation</vt:lpstr>
      <vt:lpstr>Pozyskiwanie danych z serwera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Standardy w Internecie</vt:lpstr>
      <vt:lpstr>PowerPoint Presentation</vt:lpstr>
      <vt:lpstr>PowerPoint Presentation</vt:lpstr>
      <vt:lpstr>Tworzenie żądania HTTP</vt:lpstr>
      <vt:lpstr>PowerPoint Presentation</vt:lpstr>
      <vt:lpstr>Prawdziwe hakowanie w filmach</vt:lpstr>
      <vt:lpstr>Napiszmy przeglądarkę internetową!</vt:lpstr>
      <vt:lpstr>Żądanie HTTP w Pythonie</vt:lpstr>
      <vt:lpstr>PowerPoint Presentation</vt:lpstr>
      <vt:lpstr>O znakach i napisach...</vt:lpstr>
      <vt:lpstr>ASCII</vt:lpstr>
      <vt:lpstr>Reprezentacja podstawowych napisów</vt:lpstr>
      <vt:lpstr>ASCII</vt:lpstr>
      <vt:lpstr>PowerPoint Presentation</vt:lpstr>
      <vt:lpstr>Znaki wielobajtowe</vt:lpstr>
      <vt:lpstr>Dwa rodzaje napisów w Pythonie</vt:lpstr>
      <vt:lpstr>Python 2 kontra Python 3</vt:lpstr>
      <vt:lpstr>Python 3 i Unicode</vt:lpstr>
      <vt:lpstr>Napisy Pythona do bajtów</vt:lpstr>
      <vt:lpstr>Żądanie HTTP w Pythonie</vt:lpstr>
      <vt:lpstr>PowerPoint Presentation</vt:lpstr>
      <vt:lpstr>PowerPoint Presentation</vt:lpstr>
      <vt:lpstr>urllib ułatwia pracę z HTTP</vt:lpstr>
      <vt:lpstr>Używanie urllib w Pythonie</vt:lpstr>
      <vt:lpstr>PowerPoint Presentation</vt:lpstr>
      <vt:lpstr>Prawie jak plik...</vt:lpstr>
      <vt:lpstr>Wczytywanie stron internetowych</vt:lpstr>
      <vt:lpstr>Przechodzenie po linkach</vt:lpstr>
      <vt:lpstr>Pierwsza linia kodu w Google?</vt:lpstr>
      <vt:lpstr>Parsowanie HTML  (czyli web scraping)</vt:lpstr>
      <vt:lpstr>Co to jest web scraping?</vt:lpstr>
      <vt:lpstr>Po co korzystać z robotów internetowych?</vt:lpstr>
      <vt:lpstr>Scraping stron internetowych</vt:lpstr>
      <vt:lpstr>Łatwo i szybko - Beautiful Soup</vt:lpstr>
      <vt:lpstr>Instalacja BeautifulSoup</vt:lpstr>
      <vt:lpstr>PowerPoint Presentation</vt:lpstr>
      <vt:lpstr>Podsumowanie</vt:lpstr>
      <vt:lpstr>Podziękowania dla współpracowników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Programy sieciowe</dc:title>
  <cp:lastModifiedBy>Andrzej Wójtowicz</cp:lastModifiedBy>
  <cp:revision>79</cp:revision>
  <dcterms:modified xsi:type="dcterms:W3CDTF">2022-08-25T20:59:32Z</dcterms:modified>
</cp:coreProperties>
</file>