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3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92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315" r:id="rId35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55"/>
    <p:restoredTop sz="94444"/>
  </p:normalViewPr>
  <p:slideViewPr>
    <p:cSldViewPr snapToGrid="0" snapToObjects="1">
      <p:cViewPr varScale="1">
        <p:scale>
          <a:sx n="77" d="100"/>
          <a:sy n="77" d="100"/>
        </p:scale>
        <p:origin x="990" y="96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8145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pl-PL" sz="1100" b="0" i="0" u="none" strike="noStrike" cap="none" baseline="0" dirty="0">
                <a:solidFill>
                  <a:schemeClr val="dk2"/>
                </a:solidFill>
              </a:rPr>
              <a:t>Notka od Chucka: używając tych materiałów masz prawo usunąć logo UM i zastąpić je własnym, ale zostaw proszę logo CC-BY na pierwszej stronie oraz strony z podziękowaniami dla współtwórców.</a:t>
            </a:r>
            <a:endParaRPr lang="pl" sz="1100" b="0" i="0" u="none" strike="noStrike" cap="none" dirty="0">
              <a:solidFill>
                <a:schemeClr val="dk2"/>
              </a:solidFill>
            </a:endParaRPr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55532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63" name="Shape 2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17048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3922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93" name="Shape 2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08849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07" name="Shape 3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14149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21" name="Shape 3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68001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31" name="Shape 3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58316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38" name="Shape 3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83054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53" name="Shape 3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18632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45545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79" name="Shape 3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0042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17078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90" name="Shape 3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6693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02" name="Shape 4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73393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13" name="Shape 4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35230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Shape 4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23" name="Shape 4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72726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36" name="Shape 4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59329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47" name="Shape 4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09531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58" name="Shape 4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66674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69" name="Shape 4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19194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Shape 4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79" name="Shape 4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65960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92" name="Shape 4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848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31544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02" name="Shape 5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51718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Shape 5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10" name="Shape 5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071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25" name="Shape 5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885642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Shape 7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2" name="Shape 7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1954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6207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0613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8160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5599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369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489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pe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1155700" y="814388"/>
            <a:ext cx="13932000" cy="17255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7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3200"/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1155700" y="814388"/>
            <a:ext cx="13932000" cy="17255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1283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8664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90" r:id="rId2"/>
    <p:sldLayoutId id="2147483704" r:id="rId3"/>
    <p:sldLayoutId id="214748370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7200" b="0" i="0" u="none" strike="noStrike" cap="none">
          <a:solidFill>
            <a:srgbClr val="FFFF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y4e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hyperlink" Target="www.pythonlearn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Wyra%C5%BCenie_regularn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en.wikipedia.org/wiki/Regular_expression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Wyra%C5%BCenie_regularn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en.wikipedia.org/wiki/Regular_expression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open.umich.edu/" TargetMode="External"/><Relationship Id="rId5" Type="http://schemas.openxmlformats.org/officeDocument/2006/relationships/hyperlink" Target="http://www.dr-chuck.com/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xkcd.com/208/" TargetMode="External"/><Relationship Id="rId4" Type="http://schemas.openxmlformats.org/officeDocument/2006/relationships/hyperlink" Target="https://xkcd.com/208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y4e.pl/lectures3/Pythonlearn-11-Regex-Handout.tx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Wyrażenia regularne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5494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800" b="0" i="0" u="none" strike="noStrike" cap="none" baseline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Rozdział 11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2990025" y="6988169"/>
            <a:ext cx="99857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Python dla wszystkich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200" b="0" i="0" u="sng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</a:t>
            </a:r>
            <a:r>
              <a:rPr lang="en-US" sz="3200" b="0" i="0" u="sng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pl</a:t>
            </a:r>
            <a:endParaRPr lang="pl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4"/>
            </a:endParaRPr>
          </a:p>
        </p:txBody>
      </p:sp>
      <p:pic>
        <p:nvPicPr>
          <p:cNvPr id="207" name="Shape 20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130212" y="7346944"/>
            <a:ext cx="1968500" cy="668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Shape 20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6325" y="6669169"/>
            <a:ext cx="1346100" cy="134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title"/>
          </p:nvPr>
        </p:nvSpPr>
        <p:spPr>
          <a:xfrm>
            <a:off x="0" y="814388"/>
            <a:ext cx="16256000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Używanie </a:t>
            </a:r>
            <a:r>
              <a:rPr lang="pl" sz="7600" b="0" i="0" u="none" strike="noStrike" cap="none" baseline="0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re.search()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jak </a:t>
            </a:r>
            <a:r>
              <a:rPr lang="pl" sz="7600" b="0" i="0" u="none" strike="noStrike" cap="none" baseline="0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startswith()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7881325" y="3120650"/>
            <a:ext cx="7895700" cy="341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import re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open('mbox-short.txt')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line.rstrip()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re.search('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From:', line)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print(line)</a:t>
            </a:r>
            <a:endParaRPr lang="pl" sz="24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267" name="Shape 267"/>
          <p:cNvSpPr txBox="1"/>
          <p:nvPr/>
        </p:nvSpPr>
        <p:spPr>
          <a:xfrm>
            <a:off x="682250" y="3305150"/>
            <a:ext cx="8364000" cy="32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open('mbox-short.txt')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line.rstrip()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line.startswith('From:')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print(line)</a:t>
            </a:r>
            <a:endParaRPr lang="pl" sz="24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268" name="Shape 268"/>
          <p:cNvSpPr txBox="1"/>
          <p:nvPr/>
        </p:nvSpPr>
        <p:spPr>
          <a:xfrm>
            <a:off x="240550" y="7454900"/>
            <a:ext cx="157622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Dostosowujemy dopasowanie, dodając do </a:t>
            </a:r>
            <a:r>
              <a:rPr lang="pl-PL" sz="3600" b="0" i="0" u="none" strike="noStrike" cap="none" baseline="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napisów</a:t>
            </a:r>
            <a:r>
              <a:rPr lang="pl" sz="3600" b="0" i="0" u="none" strike="noStrike" cap="none" baseline="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specjalne znaki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Wieloznaczniki</a:t>
            </a:r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225651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Znak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kropki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dopasowuje dowolny znak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Jeśli dodasz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gwiazdkę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, to dopasujesz </a:t>
            </a:r>
            <a:r>
              <a:rPr lang="pl" sz="3600" b="0" i="0" u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dowolną liczbę wystąpień</a:t>
            </a:r>
            <a:r>
              <a:rPr lang="pl" sz="3600" b="0" i="0" u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”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1877019" y="5408975"/>
            <a:ext cx="95073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-Sieve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CMU Sieve 2.3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-DSPAM-Result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Innocent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-DSPAM-Confidence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0.8475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-Content-Type-Message-Body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text/plain</a:t>
            </a:r>
          </a:p>
        </p:txBody>
      </p:sp>
      <p:sp>
        <p:nvSpPr>
          <p:cNvPr id="284" name="Shape 284"/>
          <p:cNvSpPr txBox="1"/>
          <p:nvPr/>
        </p:nvSpPr>
        <p:spPr>
          <a:xfrm>
            <a:off x="11843075" y="6286475"/>
            <a:ext cx="3071700" cy="97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6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pl" sz="6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pl" sz="6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.</a:t>
            </a:r>
            <a:r>
              <a:rPr lang="pl" sz="6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*</a:t>
            </a:r>
            <a:r>
              <a:rPr lang="pl" sz="6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285" name="Shape 285"/>
          <p:cNvSpPr txBox="1"/>
          <p:nvPr/>
        </p:nvSpPr>
        <p:spPr>
          <a:xfrm>
            <a:off x="7351711" y="5143500"/>
            <a:ext cx="4962525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Dopasowuje początek linii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10295044" y="7785100"/>
            <a:ext cx="580145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Dopasowuje dowolny znak</a:t>
            </a:r>
          </a:p>
        </p:txBody>
      </p:sp>
      <p:sp>
        <p:nvSpPr>
          <p:cNvPr id="287" name="Shape 287"/>
          <p:cNvSpPr txBox="1"/>
          <p:nvPr/>
        </p:nvSpPr>
        <p:spPr>
          <a:xfrm>
            <a:off x="13616000" y="4507637"/>
            <a:ext cx="2212800" cy="1258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Wiele razy</a:t>
            </a:r>
          </a:p>
        </p:txBody>
      </p:sp>
      <p:cxnSp>
        <p:nvCxnSpPr>
          <p:cNvPr id="288" name="Shape 288"/>
          <p:cNvCxnSpPr/>
          <p:nvPr/>
        </p:nvCxnSpPr>
        <p:spPr>
          <a:xfrm>
            <a:off x="13417487" y="7264500"/>
            <a:ext cx="81000" cy="5906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89" name="Shape 289"/>
          <p:cNvCxnSpPr>
            <a:endCxn id="287" idx="2"/>
          </p:cNvCxnSpPr>
          <p:nvPr/>
        </p:nvCxnSpPr>
        <p:spPr>
          <a:xfrm rot="10800000" flipH="1">
            <a:off x="14122400" y="5765837"/>
            <a:ext cx="600000" cy="6060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90" name="Shape 290"/>
          <p:cNvCxnSpPr/>
          <p:nvPr/>
        </p:nvCxnSpPr>
        <p:spPr>
          <a:xfrm flipH="1" flipV="1">
            <a:off x="11277600" y="5601534"/>
            <a:ext cx="962561" cy="863680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Dostosowanie dopasowania</a:t>
            </a:r>
          </a:p>
        </p:txBody>
      </p:sp>
      <p:sp>
        <p:nvSpPr>
          <p:cNvPr id="304" name="Shape 304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150864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 zależności od tego, jak </a:t>
            </a:r>
            <a:r>
              <a:rPr lang="pl" sz="3600" b="0" i="0" u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czyste</a:t>
            </a:r>
            <a:r>
              <a:rPr lang="pl" sz="3600" b="0" i="0" u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są twoje dane i co chcesz osiągnąć w swojej aplikacji, możesz bardziej zawęzić dopasowanie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1247775" y="5460627"/>
            <a:ext cx="8796300" cy="21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-Sieve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CMU Sieve 2.3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-DSPAM-Result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Innocent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-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Plane is behind schedule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two weeks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pl" sz="3000" b="0" i="0" u="none" baseline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-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Very short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297" name="Shape 297"/>
          <p:cNvSpPr txBox="1"/>
          <p:nvPr/>
        </p:nvSpPr>
        <p:spPr>
          <a:xfrm>
            <a:off x="12074525" y="6286500"/>
            <a:ext cx="3071700" cy="97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6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pl" sz="6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pl" sz="6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.</a:t>
            </a:r>
            <a:r>
              <a:rPr lang="pl" sz="6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*</a:t>
            </a:r>
            <a:r>
              <a:rPr lang="pl" sz="6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298" name="Shape 298"/>
          <p:cNvSpPr txBox="1"/>
          <p:nvPr/>
        </p:nvSpPr>
        <p:spPr>
          <a:xfrm>
            <a:off x="8728389" y="4999353"/>
            <a:ext cx="3619021" cy="128714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Dopasowuje początek linii</a:t>
            </a:r>
          </a:p>
        </p:txBody>
      </p:sp>
      <p:sp>
        <p:nvSpPr>
          <p:cNvPr id="299" name="Shape 299"/>
          <p:cNvSpPr txBox="1"/>
          <p:nvPr/>
        </p:nvSpPr>
        <p:spPr>
          <a:xfrm>
            <a:off x="10252954" y="7785100"/>
            <a:ext cx="5843546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Dopasowuje dowolny znak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13616000" y="4507637"/>
            <a:ext cx="2212800" cy="1258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Wiele razy</a:t>
            </a:r>
          </a:p>
        </p:txBody>
      </p:sp>
      <p:cxnSp>
        <p:nvCxnSpPr>
          <p:cNvPr id="301" name="Shape 301"/>
          <p:cNvCxnSpPr/>
          <p:nvPr/>
        </p:nvCxnSpPr>
        <p:spPr>
          <a:xfrm>
            <a:off x="13646087" y="7264500"/>
            <a:ext cx="81000" cy="5906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2" name="Shape 302"/>
          <p:cNvCxnSpPr>
            <a:endCxn id="300" idx="2"/>
          </p:cNvCxnSpPr>
          <p:nvPr/>
        </p:nvCxnSpPr>
        <p:spPr>
          <a:xfrm rot="10800000" flipH="1">
            <a:off x="14122400" y="5765837"/>
            <a:ext cx="600000" cy="6060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3" name="Shape 303"/>
          <p:cNvCxnSpPr>
            <a:cxnSpLocks/>
          </p:cNvCxnSpPr>
          <p:nvPr/>
        </p:nvCxnSpPr>
        <p:spPr>
          <a:xfrm flipH="1" flipV="1">
            <a:off x="12067923" y="6068837"/>
            <a:ext cx="530551" cy="361062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Dostosowanie dopasowania</a:t>
            </a:r>
          </a:p>
        </p:txBody>
      </p:sp>
      <p:sp>
        <p:nvSpPr>
          <p:cNvPr id="310" name="Shape 310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15621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 zależności od tego, jak </a:t>
            </a:r>
            <a:r>
              <a:rPr lang="pl" sz="3600" b="0" i="0" u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czyste</a:t>
            </a:r>
            <a:r>
              <a:rPr lang="pl" sz="3600" b="0" i="0" u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są twoje dane i co chcesz osiągnąć w swojej aplikacji, możesz bardziej zawęzić dopasowanie</a:t>
            </a:r>
          </a:p>
        </p:txBody>
      </p:sp>
      <p:sp>
        <p:nvSpPr>
          <p:cNvPr id="311" name="Shape 311"/>
          <p:cNvSpPr txBox="1"/>
          <p:nvPr/>
        </p:nvSpPr>
        <p:spPr>
          <a:xfrm>
            <a:off x="1247775" y="4654550"/>
            <a:ext cx="8781600" cy="299304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Sieve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CMU Sieve 2.3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DSPAM-Result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Innocent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 Very Short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Plane is behind schedule: two weeks</a:t>
            </a:r>
          </a:p>
        </p:txBody>
      </p:sp>
      <p:sp>
        <p:nvSpPr>
          <p:cNvPr id="312" name="Shape 312"/>
          <p:cNvSpPr txBox="1"/>
          <p:nvPr/>
        </p:nvSpPr>
        <p:spPr>
          <a:xfrm>
            <a:off x="11690350" y="6286500"/>
            <a:ext cx="3259500" cy="97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6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pl" sz="6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pl" sz="6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</a:t>
            </a:r>
            <a:r>
              <a:rPr lang="pl" sz="6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  <a:r>
              <a:rPr lang="pl" sz="6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313" name="Shape 313"/>
          <p:cNvSpPr txBox="1"/>
          <p:nvPr/>
        </p:nvSpPr>
        <p:spPr>
          <a:xfrm>
            <a:off x="8248152" y="4941550"/>
            <a:ext cx="3885819" cy="11953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Dopasowuje początek linii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x="7529513" y="7651745"/>
            <a:ext cx="8267697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Dopasowuje dowolny niebiały znak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13065125" y="4654550"/>
            <a:ext cx="30607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Jeden lub więcej razy</a:t>
            </a:r>
          </a:p>
        </p:txBody>
      </p:sp>
      <p:cxnSp>
        <p:nvCxnSpPr>
          <p:cNvPr id="316" name="Shape 316"/>
          <p:cNvCxnSpPr>
            <a:stCxn id="312" idx="2"/>
          </p:cNvCxnSpPr>
          <p:nvPr/>
        </p:nvCxnSpPr>
        <p:spPr>
          <a:xfrm flipH="1">
            <a:off x="13065125" y="7264500"/>
            <a:ext cx="254975" cy="387245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7" name="Shape 317"/>
          <p:cNvCxnSpPr/>
          <p:nvPr/>
        </p:nvCxnSpPr>
        <p:spPr>
          <a:xfrm rot="10800000" flipH="1">
            <a:off x="14313179" y="5797550"/>
            <a:ext cx="357000" cy="6324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8" name="Shape 318"/>
          <p:cNvCxnSpPr/>
          <p:nvPr/>
        </p:nvCxnSpPr>
        <p:spPr>
          <a:xfrm rot="10800000">
            <a:off x="11583720" y="5797550"/>
            <a:ext cx="285750" cy="528637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title"/>
          </p:nvPr>
        </p:nvSpPr>
        <p:spPr>
          <a:xfrm>
            <a:off x="832707" y="794703"/>
            <a:ext cx="13932000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Dopasowywanie i wyodrębnianie danych</a:t>
            </a:r>
          </a:p>
        </p:txBody>
      </p:sp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1155700" y="3031511"/>
            <a:ext cx="13932000" cy="29400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re.search()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zwraca </a:t>
            </a:r>
            <a:r>
              <a:rPr lang="en-US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True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/Fa</a:t>
            </a:r>
            <a:r>
              <a:rPr lang="en-US" sz="3600" b="0" i="0" u="none" strike="noStrike" cap="none" baseline="0" dirty="0" err="1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lse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w zależności od tego, czy wyrażenie regularne znajdzie dopasowanie w ciągu znaków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Jeśli chcemy też wyodrębnić dopasowania, używamy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re.findall()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6378625" y="5382026"/>
            <a:ext cx="10330799" cy="2462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'Moje 2 ulubione liczby to 19 i 42'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pl" sz="26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pl" sz="26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[0-9]+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  <a:endParaRPr lang="pl" sz="26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['2', '19', '42']</a:t>
            </a:r>
          </a:p>
        </p:txBody>
      </p:sp>
      <p:sp>
        <p:nvSpPr>
          <p:cNvPr id="326" name="Shape 326"/>
          <p:cNvSpPr txBox="1"/>
          <p:nvPr/>
        </p:nvSpPr>
        <p:spPr>
          <a:xfrm>
            <a:off x="1798638" y="5699125"/>
            <a:ext cx="2772299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6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[0-9]+</a:t>
            </a:r>
          </a:p>
        </p:txBody>
      </p:sp>
      <p:sp>
        <p:nvSpPr>
          <p:cNvPr id="327" name="Shape 327"/>
          <p:cNvSpPr txBox="1"/>
          <p:nvPr/>
        </p:nvSpPr>
        <p:spPr>
          <a:xfrm>
            <a:off x="333919" y="7286625"/>
            <a:ext cx="482386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Jedna lub więcej cyfr</a:t>
            </a:r>
          </a:p>
        </p:txBody>
      </p:sp>
      <p:cxnSp>
        <p:nvCxnSpPr>
          <p:cNvPr id="328" name="Shape 328"/>
          <p:cNvCxnSpPr/>
          <p:nvPr/>
        </p:nvCxnSpPr>
        <p:spPr>
          <a:xfrm>
            <a:off x="3168650" y="6629400"/>
            <a:ext cx="81000" cy="5906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Dopasowywanie i wyodrębnianie danych</a:t>
            </a:r>
          </a:p>
        </p:txBody>
      </p:sp>
      <p:sp>
        <p:nvSpPr>
          <p:cNvPr id="334" name="Shape 334"/>
          <p:cNvSpPr txBox="1">
            <a:spLocks noGrp="1"/>
          </p:cNvSpPr>
          <p:nvPr>
            <p:ph type="body" idx="1"/>
          </p:nvPr>
        </p:nvSpPr>
        <p:spPr>
          <a:xfrm>
            <a:off x="1155700" y="3012056"/>
            <a:ext cx="13932000" cy="153758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re.findall()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zwraca listę zero lub więcej podciągów, które pasują do wyrażenia regularnego</a:t>
            </a:r>
          </a:p>
        </p:txBody>
      </p:sp>
      <p:sp>
        <p:nvSpPr>
          <p:cNvPr id="335" name="Shape 335"/>
          <p:cNvSpPr txBox="1"/>
          <p:nvPr/>
        </p:nvSpPr>
        <p:spPr>
          <a:xfrm>
            <a:off x="3120200" y="4378428"/>
            <a:ext cx="11680500" cy="3575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'Moje 2 ulubione liczby to 19 i 42'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[0-9]+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['2', '19', '42']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[AEIOU]+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[]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title"/>
          </p:nvPr>
        </p:nvSpPr>
        <p:spPr>
          <a:xfrm>
            <a:off x="0" y="814388"/>
            <a:ext cx="16256000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Uwaga: </a:t>
            </a:r>
            <a:r>
              <a:rPr lang="pl" sz="7600" b="0" i="0" u="none" strike="noStrike" cap="none" baseline="0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zachłanne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dopasowanie</a:t>
            </a:r>
          </a:p>
        </p:txBody>
      </p:sp>
      <p:sp>
        <p:nvSpPr>
          <p:cNvPr id="341" name="Shape 341"/>
          <p:cNvSpPr txBox="1">
            <a:spLocks noGrp="1"/>
          </p:cNvSpPr>
          <p:nvPr>
            <p:ph type="body" idx="1"/>
          </p:nvPr>
        </p:nvSpPr>
        <p:spPr>
          <a:xfrm>
            <a:off x="760839" y="2467315"/>
            <a:ext cx="13932000" cy="156527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782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pl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Znaki </a:t>
            </a:r>
            <a:r>
              <a:rPr lang="pl" b="0" i="0" u="none" strike="noStrike" cap="none" baseline="0" dirty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powtórzeń</a:t>
            </a:r>
            <a:r>
              <a:rPr lang="pl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(</a:t>
            </a:r>
            <a:r>
              <a:rPr lang="pl" b="0" i="0" u="none" strike="noStrike" cap="none" baseline="0" dirty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*</a:t>
            </a:r>
            <a:r>
              <a:rPr lang="pl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i </a:t>
            </a:r>
            <a:r>
              <a:rPr lang="pl" b="0" i="0" u="none" strike="noStrike" cap="none" baseline="0" dirty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+</a:t>
            </a:r>
            <a:r>
              <a:rPr lang="pl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) działają</a:t>
            </a:r>
            <a:r>
              <a:rPr lang="pl" b="0" i="0" u="none" strike="noStrike" cap="none" baseline="0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do zewnątrz</a:t>
            </a:r>
            <a:r>
              <a:rPr lang="pl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w obu kierunkach (zachłannie), żeby dopasować najdłuższy możliwy ciąg znaków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987425" y="4168770"/>
            <a:ext cx="10033000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'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From: Using the :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character'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re.findall('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^F.+: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 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From: Using the :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343" name="Shape 343"/>
          <p:cNvSpPr txBox="1"/>
          <p:nvPr/>
        </p:nvSpPr>
        <p:spPr>
          <a:xfrm>
            <a:off x="10909300" y="5153020"/>
            <a:ext cx="2588999" cy="102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6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^F</a:t>
            </a:r>
            <a:r>
              <a:rPr lang="pl" sz="6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.+</a:t>
            </a:r>
            <a:r>
              <a:rPr lang="pl" sz="6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344" name="Shape 344"/>
          <p:cNvSpPr txBox="1"/>
          <p:nvPr/>
        </p:nvSpPr>
        <p:spPr>
          <a:xfrm>
            <a:off x="11757025" y="3425820"/>
            <a:ext cx="3238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Jeden lub więcej znaków</a:t>
            </a:r>
          </a:p>
        </p:txBody>
      </p:sp>
      <p:cxnSp>
        <p:nvCxnSpPr>
          <p:cNvPr id="345" name="Shape 345"/>
          <p:cNvCxnSpPr/>
          <p:nvPr/>
        </p:nvCxnSpPr>
        <p:spPr>
          <a:xfrm rot="10800000" flipH="1">
            <a:off x="12652975" y="4568819"/>
            <a:ext cx="799499" cy="7938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46" name="Shape 346"/>
          <p:cNvSpPr txBox="1"/>
          <p:nvPr/>
        </p:nvSpPr>
        <p:spPr>
          <a:xfrm>
            <a:off x="6405172" y="7051670"/>
            <a:ext cx="5050128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Pierwszy dopasowany znak to F</a:t>
            </a:r>
          </a:p>
        </p:txBody>
      </p:sp>
      <p:cxnSp>
        <p:nvCxnSpPr>
          <p:cNvPr id="347" name="Shape 347"/>
          <p:cNvCxnSpPr/>
          <p:nvPr/>
        </p:nvCxnSpPr>
        <p:spPr>
          <a:xfrm flipH="1">
            <a:off x="10757590" y="6183306"/>
            <a:ext cx="514499" cy="9350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48" name="Shape 348"/>
          <p:cNvSpPr txBox="1"/>
          <p:nvPr/>
        </p:nvSpPr>
        <p:spPr>
          <a:xfrm>
            <a:off x="11785600" y="7064370"/>
            <a:ext cx="4165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Ostatni dopasowany znak to:</a:t>
            </a:r>
          </a:p>
        </p:txBody>
      </p:sp>
      <p:cxnSp>
        <p:nvCxnSpPr>
          <p:cNvPr id="349" name="Shape 349"/>
          <p:cNvCxnSpPr/>
          <p:nvPr/>
        </p:nvCxnSpPr>
        <p:spPr>
          <a:xfrm>
            <a:off x="13004875" y="6073845"/>
            <a:ext cx="863400" cy="9905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50" name="Shape 350"/>
          <p:cNvSpPr txBox="1"/>
          <p:nvPr/>
        </p:nvSpPr>
        <p:spPr>
          <a:xfrm>
            <a:off x="1155696" y="7359720"/>
            <a:ext cx="4030200" cy="552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Dlaczego nie 'From:' 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00FF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Niezachłanne</a:t>
            </a:r>
            <a:r>
              <a:rPr lang="pl" sz="76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dopasowanie</a:t>
            </a:r>
          </a:p>
        </p:txBody>
      </p:sp>
      <p:sp>
        <p:nvSpPr>
          <p:cNvPr id="356" name="Shape 356"/>
          <p:cNvSpPr txBox="1">
            <a:spLocks noGrp="1"/>
          </p:cNvSpPr>
          <p:nvPr>
            <p:ph type="body" idx="1"/>
          </p:nvPr>
        </p:nvSpPr>
        <p:spPr>
          <a:xfrm>
            <a:off x="899574" y="2581469"/>
            <a:ext cx="11160599" cy="152690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782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Nie wszystkie kody powtórzeń w wyrażeniach regularnych są zachłanne! Jeśli dodasz znak 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?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, to + i * trochę się ograniczą...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987425" y="4597400"/>
            <a:ext cx="10033000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'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From: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Using the : character'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re.findall('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^F.+?: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 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From: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358" name="Shape 358"/>
          <p:cNvSpPr txBox="1"/>
          <p:nvPr/>
        </p:nvSpPr>
        <p:spPr>
          <a:xfrm>
            <a:off x="10833100" y="5281604"/>
            <a:ext cx="2966399" cy="102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6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^F</a:t>
            </a:r>
            <a:r>
              <a:rPr lang="pl" sz="6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.+?</a:t>
            </a:r>
            <a:r>
              <a:rPr lang="pl" sz="6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359" name="Shape 359"/>
          <p:cNvSpPr txBox="1"/>
          <p:nvPr/>
        </p:nvSpPr>
        <p:spPr>
          <a:xfrm>
            <a:off x="12747625" y="3344854"/>
            <a:ext cx="32384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Jeden lub więcej znaków, ale niezachłannie</a:t>
            </a:r>
          </a:p>
        </p:txBody>
      </p:sp>
      <p:cxnSp>
        <p:nvCxnSpPr>
          <p:cNvPr id="360" name="Shape 360"/>
          <p:cNvCxnSpPr>
            <a:stCxn id="358" idx="0"/>
          </p:cNvCxnSpPr>
          <p:nvPr/>
        </p:nvCxnSpPr>
        <p:spPr>
          <a:xfrm rot="10800000" flipH="1">
            <a:off x="12316299" y="4472204"/>
            <a:ext cx="547800" cy="8094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1" name="Shape 361"/>
          <p:cNvSpPr txBox="1"/>
          <p:nvPr/>
        </p:nvSpPr>
        <p:spPr>
          <a:xfrm>
            <a:off x="7289800" y="7180254"/>
            <a:ext cx="4165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Pierwszy dopasowany znak to F</a:t>
            </a:r>
          </a:p>
        </p:txBody>
      </p:sp>
      <p:cxnSp>
        <p:nvCxnSpPr>
          <p:cNvPr id="362" name="Shape 362"/>
          <p:cNvCxnSpPr/>
          <p:nvPr/>
        </p:nvCxnSpPr>
        <p:spPr>
          <a:xfrm flipH="1">
            <a:off x="10644036" y="6311890"/>
            <a:ext cx="514499" cy="9350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3" name="Shape 363"/>
          <p:cNvSpPr txBox="1"/>
          <p:nvPr/>
        </p:nvSpPr>
        <p:spPr>
          <a:xfrm>
            <a:off x="11785600" y="7192954"/>
            <a:ext cx="4165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Ostatni dopasowany znak to:</a:t>
            </a:r>
          </a:p>
        </p:txBody>
      </p:sp>
      <p:cxnSp>
        <p:nvCxnSpPr>
          <p:cNvPr id="364" name="Shape 364"/>
          <p:cNvCxnSpPr>
            <a:endCxn id="363" idx="0"/>
          </p:cNvCxnSpPr>
          <p:nvPr/>
        </p:nvCxnSpPr>
        <p:spPr>
          <a:xfrm>
            <a:off x="13483749" y="6217054"/>
            <a:ext cx="384600" cy="975900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Dostosowywanie wyodrębniania </a:t>
            </a:r>
            <a:r>
              <a:rPr lang="pl-PL" sz="7600" b="0" i="0" u="none" strike="noStrike" cap="none" baseline="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ciągów znaków</a:t>
            </a:r>
          </a:p>
        </p:txBody>
      </p:sp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1155700" y="2973146"/>
            <a:ext cx="13932000" cy="164298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pl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Możesz dostosować </a:t>
            </a:r>
            <a:r>
              <a:rPr lang="pl" b="0" i="0" u="none" strike="noStrike" cap="none" baseline="0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re.findall() </a:t>
            </a:r>
            <a:r>
              <a:rPr lang="pl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i określić, która część dopasowania ma być wyodrębniona za pomocą nawiasów</a:t>
            </a:r>
          </a:p>
        </p:txBody>
      </p:sp>
      <p:sp>
        <p:nvSpPr>
          <p:cNvPr id="371" name="Shape 371"/>
          <p:cNvSpPr txBox="1"/>
          <p:nvPr/>
        </p:nvSpPr>
        <p:spPr>
          <a:xfrm>
            <a:off x="959775" y="3924386"/>
            <a:ext cx="14409602" cy="673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1670718" y="5141017"/>
            <a:ext cx="11107074" cy="19457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re.findall('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\S+@\S+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['stephen.marquard@uct.ac.za’]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373" name="Shape 373"/>
          <p:cNvSpPr txBox="1"/>
          <p:nvPr/>
        </p:nvSpPr>
        <p:spPr>
          <a:xfrm>
            <a:off x="11945942" y="4878481"/>
            <a:ext cx="3238499" cy="926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57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\S+</a:t>
            </a:r>
            <a:r>
              <a:rPr lang="pl" sz="5700" b="0" i="0" u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pl" sz="57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\S+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11930067" y="6640506"/>
            <a:ext cx="32384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Co najmniej jeden niebiały znak</a:t>
            </a:r>
          </a:p>
        </p:txBody>
      </p:sp>
      <p:cxnSp>
        <p:nvCxnSpPr>
          <p:cNvPr id="375" name="Shape 375"/>
          <p:cNvCxnSpPr/>
          <p:nvPr/>
        </p:nvCxnSpPr>
        <p:spPr>
          <a:xfrm>
            <a:off x="12733342" y="5881681"/>
            <a:ext cx="177900" cy="6890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/>
          <p:nvPr/>
        </p:nvCxnSpPr>
        <p:spPr>
          <a:xfrm flipH="1">
            <a:off x="14117504" y="5819767"/>
            <a:ext cx="182699" cy="8348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Dostosowywanie wyodrębniania ciągów</a:t>
            </a:r>
            <a:r>
              <a:rPr lang="en-US" sz="7600" b="0" i="0" u="none" strike="noStrike" cap="none" baseline="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pl-PL" sz="7600" b="0" i="0" u="none" strike="noStrike" cap="none" baseline="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znaków</a:t>
            </a:r>
          </a:p>
        </p:txBody>
      </p:sp>
      <p:sp>
        <p:nvSpPr>
          <p:cNvPr id="382" name="Shape 382"/>
          <p:cNvSpPr txBox="1">
            <a:spLocks noGrp="1"/>
          </p:cNvSpPr>
          <p:nvPr>
            <p:ph type="body" idx="1"/>
          </p:nvPr>
        </p:nvSpPr>
        <p:spPr>
          <a:xfrm>
            <a:off x="1155700" y="2875871"/>
            <a:ext cx="13932000" cy="134564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Nawiasy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nie są częścią dopasowania, ale mówią, gdzie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zacząć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i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skończyć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wyodrębniany ciąg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320800" y="4184650"/>
            <a:ext cx="13666800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10377800" y="5581650"/>
            <a:ext cx="6068700" cy="926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48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^From</a:t>
            </a:r>
            <a:r>
              <a:rPr lang="pl" sz="4800" b="0" i="0" u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48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pl" sz="48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\S+</a:t>
            </a:r>
            <a:r>
              <a:rPr lang="pl" sz="48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pl" sz="48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\S+</a:t>
            </a:r>
            <a:r>
              <a:rPr lang="pl" sz="48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</p:txBody>
      </p:sp>
      <p:cxnSp>
        <p:nvCxnSpPr>
          <p:cNvPr id="385" name="Shape 385"/>
          <p:cNvCxnSpPr/>
          <p:nvPr/>
        </p:nvCxnSpPr>
        <p:spPr>
          <a:xfrm>
            <a:off x="12931237" y="6634150"/>
            <a:ext cx="177900" cy="689099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6" name="Shape 386"/>
          <p:cNvCxnSpPr/>
          <p:nvPr/>
        </p:nvCxnSpPr>
        <p:spPr>
          <a:xfrm flipH="1">
            <a:off x="15337812" y="6561199"/>
            <a:ext cx="182699" cy="834899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7" name="Shape 387"/>
          <p:cNvSpPr txBox="1"/>
          <p:nvPr/>
        </p:nvSpPr>
        <p:spPr>
          <a:xfrm>
            <a:off x="786416" y="5120500"/>
            <a:ext cx="9100209" cy="3027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re.findall('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\S+@\S+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  <a:endParaRPr lang="pl" sz="28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['stephen.marquard@uct.ac.za']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re.findall('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^From (\S+@\S+)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  <a:endParaRPr lang="pl" sz="28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8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Wyrażenia regularne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2417650" y="7304649"/>
            <a:ext cx="11408100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-PL" sz="3000" b="0" i="0" u="sng" strike="noStrike" cap="none" baseline="0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  <a:hlinkClick r:id="rId3"/>
              </a:rPr>
              <a:t>https://pl.wikipedia.org/wiki/Wyrażenie_regularne</a:t>
            </a:r>
            <a:endParaRPr lang="pl" sz="3000" b="0" i="0" u="sng" strike="noStrike" cap="none" baseline="0" dirty="0">
              <a:solidFill>
                <a:srgbClr val="FFFF00"/>
              </a:solidFill>
              <a:latin typeface="Arial Regular" charset="0"/>
              <a:ea typeface="Arial Regular" charset="0"/>
              <a:cs typeface="Arial Regular" charset="0"/>
              <a:sym typeface="Cabin"/>
              <a:hlinkClick r:id="rId4"/>
            </a:endParaRPr>
          </a:p>
        </p:txBody>
      </p:sp>
      <p:sp>
        <p:nvSpPr>
          <p:cNvPr id="215" name="Shape 215"/>
          <p:cNvSpPr txBox="1"/>
          <p:nvPr/>
        </p:nvSpPr>
        <p:spPr>
          <a:xfrm>
            <a:off x="2806700" y="2946400"/>
            <a:ext cx="10642499" cy="4281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 informatyce wyrażenie regularne, nazywane też </a:t>
            </a:r>
            <a:r>
              <a:rPr lang="pl" sz="3600" b="0" i="0" u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regex</a:t>
            </a:r>
            <a:r>
              <a:rPr lang="pl" sz="3600" b="0" i="0" u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lub </a:t>
            </a:r>
            <a:r>
              <a:rPr lang="pl" sz="3600" b="0" i="0" u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regexp</a:t>
            </a:r>
            <a:r>
              <a:rPr lang="pl" sz="3600" b="0" i="0" u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, to zwięzła ale zaawansowana metoda wyszukiwania pasujących fragmentów tekstu, poszczególnych znaków, słów lub ich kombinacji. Wyrażenia regularne zapisuje się w formalnym języku, który może być przetwarzany przez interpret</a:t>
            </a:r>
            <a:r>
              <a:rPr lang="en-US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er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wyrażeń regularnych.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pl" b="0" i="0" u="none" baseline="0" dirty="0"/>
              <a:t>Przykłady parsowania </a:t>
            </a:r>
            <a:r>
              <a:rPr lang="pl-PL" b="0" i="0" u="none" baseline="0" dirty="0"/>
              <a:t>napisów</a:t>
            </a:r>
            <a:r>
              <a:rPr lang="pl" b="0" i="0" u="none" baseline="0" dirty="0"/>
              <a:t>...</a:t>
            </a:r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1499679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/>
          <p:nvPr/>
        </p:nvSpPr>
        <p:spPr>
          <a:xfrm>
            <a:off x="787475" y="3154351"/>
            <a:ext cx="15182700" cy="478370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data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pl" sz="28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'From stephen.marquard@uct.ac.za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atpos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data</a:t>
            </a:r>
            <a:r>
              <a:rPr lang="pl" sz="28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.find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pl" sz="28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'@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atpos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pl" sz="28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21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sppos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data</a:t>
            </a:r>
            <a:r>
              <a:rPr lang="pl" sz="28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.find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pl" sz="28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 '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atpos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sppos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pl" sz="28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31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host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data</a:t>
            </a:r>
            <a:r>
              <a:rPr lang="pl" sz="28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atpos</a:t>
            </a:r>
            <a:r>
              <a:rPr lang="pl" sz="28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  <a:r>
              <a:rPr lang="pl" sz="28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1</a:t>
            </a:r>
            <a:r>
              <a:rPr lang="pl" sz="28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 :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sppos</a:t>
            </a:r>
            <a:r>
              <a:rPr lang="pl" sz="28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host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pl" sz="28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endParaRPr lang="pl" sz="28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393" name="Shape 393"/>
          <p:cNvSpPr txBox="1"/>
          <p:nvPr/>
        </p:nvSpPr>
        <p:spPr>
          <a:xfrm>
            <a:off x="330200" y="1835150"/>
            <a:ext cx="15582900" cy="673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 Sat Jan  5 09:14:16 2008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5950931" y="8255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21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8724900" y="8255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31</a:t>
            </a:r>
          </a:p>
        </p:txBody>
      </p:sp>
      <p:cxnSp>
        <p:nvCxnSpPr>
          <p:cNvPr id="396" name="Shape 396"/>
          <p:cNvCxnSpPr/>
          <p:nvPr/>
        </p:nvCxnSpPr>
        <p:spPr>
          <a:xfrm rot="10800000">
            <a:off x="6236681" y="1481137"/>
            <a:ext cx="19049" cy="373061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97" name="Shape 397"/>
          <p:cNvCxnSpPr/>
          <p:nvPr/>
        </p:nvCxnSpPr>
        <p:spPr>
          <a:xfrm rot="10800000">
            <a:off x="9004299" y="1485899"/>
            <a:ext cx="17461" cy="373061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98" name="Shape 398"/>
          <p:cNvCxnSpPr/>
          <p:nvPr/>
        </p:nvCxnSpPr>
        <p:spPr>
          <a:xfrm>
            <a:off x="6351587" y="2446336"/>
            <a:ext cx="2541587" cy="19049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99" name="Shape 399"/>
          <p:cNvSpPr txBox="1"/>
          <p:nvPr/>
        </p:nvSpPr>
        <p:spPr>
          <a:xfrm>
            <a:off x="10902069" y="4779647"/>
            <a:ext cx="4457700" cy="1892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4100" b="0" i="0" u="none" strike="noStrike" cap="none" baseline="0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Wyodrębnianie nazwy hosta przy użyciu find i wycinania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Wzorzec podwójnego dzielenia</a:t>
            </a:r>
          </a:p>
        </p:txBody>
      </p:sp>
      <p:sp>
        <p:nvSpPr>
          <p:cNvPr id="405" name="Shape 405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167702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Czasem dzielimy linię na jeden sposób i jedną z uzyskanych części dzielimy jeszcze raz</a:t>
            </a:r>
          </a:p>
        </p:txBody>
      </p:sp>
      <p:sp>
        <p:nvSpPr>
          <p:cNvPr id="406" name="Shape 406"/>
          <p:cNvSpPr txBox="1"/>
          <p:nvPr/>
        </p:nvSpPr>
        <p:spPr>
          <a:xfrm>
            <a:off x="7321275" y="6326775"/>
            <a:ext cx="6981300" cy="482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pl" sz="26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['stephen.marquard', 'uct.ac.za']</a:t>
            </a:r>
          </a:p>
        </p:txBody>
      </p:sp>
      <p:sp>
        <p:nvSpPr>
          <p:cNvPr id="407" name="Shape 407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408" name="Shape 408"/>
          <p:cNvSpPr txBox="1"/>
          <p:nvPr/>
        </p:nvSpPr>
        <p:spPr>
          <a:xfrm>
            <a:off x="1155700" y="5594000"/>
            <a:ext cx="6179100" cy="2159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words = </a:t>
            </a:r>
            <a:r>
              <a:rPr lang="pl" sz="26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line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.split()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email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600" b="0" i="0" u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pieces</a:t>
            </a:r>
            <a:r>
              <a:rPr lang="pl" sz="2600" b="0" i="0" u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email.split('@')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600" b="0" i="0" u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pl" sz="2600" b="0" i="0" u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pieces[1]</a:t>
            </a:r>
            <a:r>
              <a:rPr lang="pl" sz="2600" b="0" i="0" u="none" baseline="0">
                <a:solidFill>
                  <a:schemeClr val="bg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pl" sz="2600" dirty="0">
              <a:solidFill>
                <a:schemeClr val="bg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409" name="Shape 409"/>
          <p:cNvSpPr txBox="1"/>
          <p:nvPr/>
        </p:nvSpPr>
        <p:spPr>
          <a:xfrm>
            <a:off x="7336425" y="56833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pl" sz="26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</a:p>
        </p:txBody>
      </p:sp>
      <p:sp>
        <p:nvSpPr>
          <p:cNvPr id="410" name="Shape 410"/>
          <p:cNvSpPr txBox="1"/>
          <p:nvPr/>
        </p:nvSpPr>
        <p:spPr>
          <a:xfrm>
            <a:off x="7301045" y="6843100"/>
            <a:ext cx="2729099" cy="548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pl" sz="2400" b="1" i="0" u="none" strike="noStrike" cap="none" baseline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pl" sz="26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uct.ac.za'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/>
          <p:nvPr/>
        </p:nvSpPr>
        <p:spPr>
          <a:xfrm>
            <a:off x="7035800" y="5822950"/>
            <a:ext cx="4386262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pl" sz="48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pl" sz="48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pl" sz="48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([^ ]*)'</a:t>
            </a:r>
          </a:p>
        </p:txBody>
      </p:sp>
      <p:sp>
        <p:nvSpPr>
          <p:cNvPr id="417" name="Shape 417"/>
          <p:cNvSpPr txBox="1"/>
          <p:nvPr/>
        </p:nvSpPr>
        <p:spPr>
          <a:xfrm>
            <a:off x="2306622" y="7543800"/>
            <a:ext cx="10770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Przeszukuj ciąg znaków, aż znajdziesz </a:t>
            </a:r>
            <a:r>
              <a:rPr lang="pl" sz="3600" b="0" i="0" u="none" baseline="0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@</a:t>
            </a:r>
          </a:p>
        </p:txBody>
      </p:sp>
      <p:cxnSp>
        <p:nvCxnSpPr>
          <p:cNvPr id="418" name="Shape 418"/>
          <p:cNvCxnSpPr/>
          <p:nvPr/>
        </p:nvCxnSpPr>
        <p:spPr>
          <a:xfrm flipH="1">
            <a:off x="7078661" y="6591300"/>
            <a:ext cx="530224" cy="99695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9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420" name="Shape 420"/>
          <p:cNvSpPr txBox="1"/>
          <p:nvPr/>
        </p:nvSpPr>
        <p:spPr>
          <a:xfrm>
            <a:off x="707596" y="3527296"/>
            <a:ext cx="14919049" cy="2596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 = 'From stephen.marquard@uct.ac.za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re.findall(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'@([^ ]*)'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,lin)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['uct.ac.za']</a:t>
            </a:r>
          </a:p>
        </p:txBody>
      </p:sp>
      <p:sp>
        <p:nvSpPr>
          <p:cNvPr id="9" name="Shape 425"/>
          <p:cNvSpPr txBox="1">
            <a:spLocks noGrp="1"/>
          </p:cNvSpPr>
          <p:nvPr>
            <p:ph type="title"/>
          </p:nvPr>
        </p:nvSpPr>
        <p:spPr>
          <a:xfrm>
            <a:off x="1155700" y="814388"/>
            <a:ext cx="13932000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Wersja regex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Shape 4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Wersja regex</a:t>
            </a:r>
          </a:p>
        </p:txBody>
      </p:sp>
      <p:sp>
        <p:nvSpPr>
          <p:cNvPr id="426" name="Shape 426"/>
          <p:cNvSpPr txBox="1"/>
          <p:nvPr/>
        </p:nvSpPr>
        <p:spPr>
          <a:xfrm>
            <a:off x="7035800" y="5822950"/>
            <a:ext cx="4386262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pl" sz="57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'@(</a:t>
            </a:r>
            <a:r>
              <a:rPr lang="pl" sz="57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[^ ]</a:t>
            </a:r>
            <a:r>
              <a:rPr lang="pl" sz="57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*</a:t>
            </a:r>
            <a:r>
              <a:rPr lang="pl" sz="57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)'</a:t>
            </a:r>
          </a:p>
        </p:txBody>
      </p:sp>
      <p:sp>
        <p:nvSpPr>
          <p:cNvPr id="427" name="Shape 427"/>
          <p:cNvSpPr txBox="1"/>
          <p:nvPr/>
        </p:nvSpPr>
        <p:spPr>
          <a:xfrm>
            <a:off x="4343749" y="7594600"/>
            <a:ext cx="61256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Dopasuj niebiały znak</a:t>
            </a:r>
          </a:p>
        </p:txBody>
      </p:sp>
      <p:cxnSp>
        <p:nvCxnSpPr>
          <p:cNvPr id="428" name="Shape 428"/>
          <p:cNvCxnSpPr/>
          <p:nvPr/>
        </p:nvCxnSpPr>
        <p:spPr>
          <a:xfrm>
            <a:off x="8707436" y="6708775"/>
            <a:ext cx="576300" cy="1001700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9" name="Shape 429"/>
          <p:cNvCxnSpPr/>
          <p:nvPr/>
        </p:nvCxnSpPr>
        <p:spPr>
          <a:xfrm>
            <a:off x="10431461" y="6672261"/>
            <a:ext cx="747105" cy="9495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30" name="Shape 430"/>
          <p:cNvCxnSpPr/>
          <p:nvPr/>
        </p:nvCxnSpPr>
        <p:spPr>
          <a:xfrm flipH="1">
            <a:off x="9342511" y="6702425"/>
            <a:ext cx="447600" cy="976199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31" name="Shape 431"/>
          <p:cNvSpPr txBox="1"/>
          <p:nvPr/>
        </p:nvSpPr>
        <p:spPr>
          <a:xfrm>
            <a:off x="10272696" y="7594600"/>
            <a:ext cx="49238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Dopasuj ich wiele</a:t>
            </a:r>
          </a:p>
        </p:txBody>
      </p:sp>
      <p:sp>
        <p:nvSpPr>
          <p:cNvPr id="12" name="Shape 420"/>
          <p:cNvSpPr txBox="1"/>
          <p:nvPr/>
        </p:nvSpPr>
        <p:spPr>
          <a:xfrm>
            <a:off x="707596" y="3529457"/>
            <a:ext cx="14919049" cy="2596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 = 'From stephen.marquard@uct.ac.za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re.findall(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'@([^ ]*)'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,lin)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['uct.ac.za']</a:t>
            </a:r>
          </a:p>
        </p:txBody>
      </p:sp>
      <p:sp>
        <p:nvSpPr>
          <p:cNvPr id="11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Wersja regex</a:t>
            </a:r>
          </a:p>
        </p:txBody>
      </p:sp>
      <p:sp>
        <p:nvSpPr>
          <p:cNvPr id="439" name="Shape 439"/>
          <p:cNvSpPr txBox="1"/>
          <p:nvPr/>
        </p:nvSpPr>
        <p:spPr>
          <a:xfrm>
            <a:off x="7035800" y="5822950"/>
            <a:ext cx="4386262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pl" sz="57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</a:t>
            </a:r>
            <a:r>
              <a:rPr lang="pl" sz="57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pl" sz="57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[^ ]*</a:t>
            </a:r>
            <a:r>
              <a:rPr lang="pl" sz="57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pl" sz="57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</a:p>
        </p:txBody>
      </p:sp>
      <p:sp>
        <p:nvSpPr>
          <p:cNvPr id="440" name="Shape 440"/>
          <p:cNvSpPr txBox="1"/>
          <p:nvPr/>
        </p:nvSpPr>
        <p:spPr>
          <a:xfrm>
            <a:off x="7823275" y="7620000"/>
            <a:ext cx="76344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Wyodrębnij</a:t>
            </a:r>
            <a:r>
              <a:rPr lang="pl" sz="3600" b="0" i="0" u="none" strike="noStrike" cap="none" baseline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niebiałe znaki</a:t>
            </a:r>
          </a:p>
        </p:txBody>
      </p:sp>
      <p:cxnSp>
        <p:nvCxnSpPr>
          <p:cNvPr id="441" name="Shape 441"/>
          <p:cNvCxnSpPr/>
          <p:nvPr/>
        </p:nvCxnSpPr>
        <p:spPr>
          <a:xfrm>
            <a:off x="8340725" y="6692900"/>
            <a:ext cx="793749" cy="915986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42" name="Shape 442"/>
          <p:cNvCxnSpPr/>
          <p:nvPr/>
        </p:nvCxnSpPr>
        <p:spPr>
          <a:xfrm flipH="1">
            <a:off x="9621836" y="6734175"/>
            <a:ext cx="895349" cy="9144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1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13" name="Shape 420"/>
          <p:cNvSpPr txBox="1"/>
          <p:nvPr/>
        </p:nvSpPr>
        <p:spPr>
          <a:xfrm>
            <a:off x="707596" y="3529457"/>
            <a:ext cx="14919049" cy="2596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 = 'From stephen.marquard@uct.ac.za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re.findall(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'@([^ ]*)'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,lin)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['uct.ac.za']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Shape 4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Fajniejsza wersja regex</a:t>
            </a:r>
          </a:p>
        </p:txBody>
      </p:sp>
      <p:sp>
        <p:nvSpPr>
          <p:cNvPr id="450" name="Shape 450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pl" sz="57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pl" sz="57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pl" sz="57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pl" sz="57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.*@([^ ]*)'</a:t>
            </a:r>
          </a:p>
        </p:txBody>
      </p:sp>
      <p:sp>
        <p:nvSpPr>
          <p:cNvPr id="451" name="Shape 451"/>
          <p:cNvSpPr txBox="1"/>
          <p:nvPr/>
        </p:nvSpPr>
        <p:spPr>
          <a:xfrm>
            <a:off x="1775792" y="7719599"/>
            <a:ext cx="1373666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Zaczynając od początku linii, </a:t>
            </a:r>
            <a:r>
              <a:rPr lang="pl" sz="3600" b="0" i="0" u="none" strike="noStrike" cap="none" baseline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szukaj ciągu 'From ' </a:t>
            </a:r>
          </a:p>
        </p:txBody>
      </p:sp>
      <p:cxnSp>
        <p:nvCxnSpPr>
          <p:cNvPr id="452" name="Shape 452"/>
          <p:cNvCxnSpPr/>
          <p:nvPr/>
        </p:nvCxnSpPr>
        <p:spPr>
          <a:xfrm flipH="1">
            <a:off x="7035800" y="6591300"/>
            <a:ext cx="674686" cy="1128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53" name="Shape 453"/>
          <p:cNvCxnSpPr/>
          <p:nvPr/>
        </p:nvCxnSpPr>
        <p:spPr>
          <a:xfrm>
            <a:off x="9052292" y="6656988"/>
            <a:ext cx="1206588" cy="1062611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0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11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 = 'From stephen.marquard@uct.ac.za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re.findall(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^From .*@([^ ]*)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,lin)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['uct.ac.za']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Fajniejsza wersja regex</a:t>
            </a:r>
          </a:p>
        </p:txBody>
      </p:sp>
      <p:sp>
        <p:nvSpPr>
          <p:cNvPr id="461" name="Shape 461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pl" sz="57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'^From </a:t>
            </a:r>
            <a:r>
              <a:rPr lang="pl" sz="57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.*</a:t>
            </a:r>
            <a:r>
              <a:rPr lang="pl" sz="57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pl" sz="57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([^ ]*)'</a:t>
            </a:r>
          </a:p>
        </p:txBody>
      </p:sp>
      <p:sp>
        <p:nvSpPr>
          <p:cNvPr id="462" name="Shape 462"/>
          <p:cNvSpPr txBox="1"/>
          <p:nvPr/>
        </p:nvSpPr>
        <p:spPr>
          <a:xfrm>
            <a:off x="4709077" y="7662862"/>
            <a:ext cx="117983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Pomiń parę znaków </a:t>
            </a:r>
            <a:r>
              <a:rPr lang="pl" sz="3600" b="0" i="0" u="none" strike="noStrike" cap="none" baseline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i szukaj @</a:t>
            </a:r>
            <a:r>
              <a:rPr lang="pl" sz="3600" b="0" i="0" u="none" baseline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</a:p>
        </p:txBody>
      </p:sp>
      <p:cxnSp>
        <p:nvCxnSpPr>
          <p:cNvPr id="463" name="Shape 463"/>
          <p:cNvCxnSpPr/>
          <p:nvPr/>
        </p:nvCxnSpPr>
        <p:spPr>
          <a:xfrm flipH="1">
            <a:off x="10204174" y="6629400"/>
            <a:ext cx="236812" cy="1033462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4" name="Shape 464"/>
          <p:cNvCxnSpPr>
            <a:cxnSpLocks/>
          </p:cNvCxnSpPr>
          <p:nvPr/>
        </p:nvCxnSpPr>
        <p:spPr>
          <a:xfrm>
            <a:off x="11352211" y="6651625"/>
            <a:ext cx="415719" cy="1011237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66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 = 'From stephen.marquard@uct.ac.za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re.findall(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^From .*@([^ ]*)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,lin)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['uct.ac.za']</a:t>
            </a:r>
          </a:p>
        </p:txBody>
      </p:sp>
      <p:sp>
        <p:nvSpPr>
          <p:cNvPr id="10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Fajniejsza wersja regex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pl" sz="5700" b="1" i="0" u="none" strike="noStrike" cap="none" baseline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'^From .*@</a:t>
            </a:r>
            <a:r>
              <a:rPr lang="pl" sz="5700" b="1" i="0" u="none" strike="noStrike" cap="none" baseline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pl" sz="5700" b="1" i="0" u="none" strike="noStrike" cap="none" baseline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[^ ]*)'</a:t>
            </a:r>
          </a:p>
        </p:txBody>
      </p:sp>
      <p:sp>
        <p:nvSpPr>
          <p:cNvPr id="473" name="Shape 473"/>
          <p:cNvSpPr txBox="1"/>
          <p:nvPr/>
        </p:nvSpPr>
        <p:spPr>
          <a:xfrm>
            <a:off x="7401025" y="8062475"/>
            <a:ext cx="7896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Zacznij wyodrębnianie</a:t>
            </a:r>
          </a:p>
        </p:txBody>
      </p:sp>
      <p:cxnSp>
        <p:nvCxnSpPr>
          <p:cNvPr id="474" name="Shape 474"/>
          <p:cNvCxnSpPr/>
          <p:nvPr/>
        </p:nvCxnSpPr>
        <p:spPr>
          <a:xfrm flipH="1">
            <a:off x="11367986" y="6705600"/>
            <a:ext cx="330300" cy="13445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11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1" i="0" u="none" strike="noStrike" cap="none" baseline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1" i="0" u="none" strike="noStrike" cap="none" baseline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lin = 'From stephen.marquard@uct.ac.za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1" i="0" u="none" strike="noStrike" cap="none" baseline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y = re.findall(</a:t>
            </a:r>
            <a:r>
              <a:rPr lang="pl" sz="3000" b="1" i="0" u="none" strike="noStrike" cap="none" baseline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pl" sz="3000" b="1" i="0" u="none" baseline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^From .*@([^ ]*)</a:t>
            </a:r>
            <a:r>
              <a:rPr lang="pl" sz="3000" b="1" i="0" u="none" strike="noStrike" cap="none" baseline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pl" sz="3000" b="1" i="0" u="none" strike="noStrike" cap="none" baseline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,lin)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1" i="0" u="none" strike="noStrike" cap="none" baseline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pl" sz="30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1" i="0" u="none" strike="noStrike" cap="none" baseline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['uct.ac.za']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Shape 4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Fajniejsza wersja regex</a:t>
            </a:r>
          </a:p>
        </p:txBody>
      </p:sp>
      <p:sp>
        <p:nvSpPr>
          <p:cNvPr id="482" name="Shape 482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pl" sz="57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'^From .*@(</a:t>
            </a:r>
            <a:r>
              <a:rPr lang="pl" sz="57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[^ ]</a:t>
            </a:r>
            <a:r>
              <a:rPr lang="pl" sz="57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  <a:r>
              <a:rPr lang="pl" sz="57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)'</a:t>
            </a:r>
            <a:endParaRPr lang="pl" sz="57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483" name="Shape 483"/>
          <p:cNvSpPr txBox="1"/>
          <p:nvPr/>
        </p:nvSpPr>
        <p:spPr>
          <a:xfrm>
            <a:off x="5998523" y="7734300"/>
            <a:ext cx="5601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Dopasuj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pl" sz="3600" b="0" i="0" u="none" strike="noStrike" cap="none" baseline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niebiały znak</a:t>
            </a:r>
          </a:p>
        </p:txBody>
      </p:sp>
      <p:cxnSp>
        <p:nvCxnSpPr>
          <p:cNvPr id="484" name="Shape 484"/>
          <p:cNvCxnSpPr/>
          <p:nvPr/>
        </p:nvCxnSpPr>
        <p:spPr>
          <a:xfrm flipH="1">
            <a:off x="11175999" y="6651625"/>
            <a:ext cx="868362" cy="1122361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5" name="Shape 485"/>
          <p:cNvCxnSpPr/>
          <p:nvPr/>
        </p:nvCxnSpPr>
        <p:spPr>
          <a:xfrm flipH="1">
            <a:off x="13849287" y="6632575"/>
            <a:ext cx="20699" cy="11555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6" name="Shape 486"/>
          <p:cNvCxnSpPr/>
          <p:nvPr/>
        </p:nvCxnSpPr>
        <p:spPr>
          <a:xfrm flipH="1">
            <a:off x="11234736" y="6651625"/>
            <a:ext cx="1989136" cy="1090612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7" name="Shape 487"/>
          <p:cNvSpPr txBox="1"/>
          <p:nvPr/>
        </p:nvSpPr>
        <p:spPr>
          <a:xfrm>
            <a:off x="11697723" y="7734300"/>
            <a:ext cx="43821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Dopasuj ich wiele</a:t>
            </a:r>
          </a:p>
        </p:txBody>
      </p:sp>
      <p:sp>
        <p:nvSpPr>
          <p:cNvPr id="11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 = 'From stephen.marquard@uct.ac.za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re.findall(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^From .*@([^ ]*)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,lin)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['uct.ac.za']</a:t>
            </a:r>
          </a:p>
        </p:txBody>
      </p:sp>
      <p:sp>
        <p:nvSpPr>
          <p:cNvPr id="13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pl" sz="3000" b="1" i="0" u="none" strike="noStrike" cap="none" baseline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From stephen.marquard@</a:t>
            </a:r>
            <a:r>
              <a:rPr lang="pl" sz="3000" b="1" i="0" u="none" strike="noStrike" cap="none" baseline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uct.ac.za</a:t>
            </a:r>
            <a:r>
              <a:rPr lang="pl" sz="3000" b="1" i="0" u="none" strike="noStrike" cap="none" baseline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 Sat Jan  5 09:14:16 2008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8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Wyrażenia regularne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2641600" y="2844800"/>
            <a:ext cx="10642599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b</a:t>
            </a: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ardzo sprytne </a:t>
            </a:r>
            <a:r>
              <a:rPr lang="pl" sz="3800" b="0" i="0" u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“</a:t>
            </a: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wieloznacznikowe</a:t>
            </a:r>
            <a:r>
              <a:rPr lang="pl" sz="3800" b="0" i="0" u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”</a:t>
            </a: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wyrażenia do wyszukiwania i parsowania ciągów znaków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2540075" y="8115300"/>
            <a:ext cx="11408100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-PL" sz="3000" b="0" i="0" u="sng" strike="noStrike" cap="none" baseline="0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  <a:hlinkClick r:id="rId3"/>
              </a:rPr>
              <a:t>https://pl.wikipedia.org/wiki/Wyrażenie_regularne</a:t>
            </a:r>
            <a:endParaRPr lang="pl" sz="3000" b="0" i="0" u="sng" strike="noStrike" cap="none" baseline="0" dirty="0">
              <a:solidFill>
                <a:srgbClr val="FFFF00"/>
              </a:solidFill>
              <a:latin typeface="Arial Regular" charset="0"/>
              <a:ea typeface="Arial Regular" charset="0"/>
              <a:cs typeface="Arial Regular" charset="0"/>
              <a:sym typeface="Cabin"/>
              <a:hlinkClick r:id="rId4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Fajniejsza wersja regex</a:t>
            </a:r>
          </a:p>
        </p:txBody>
      </p:sp>
      <p:sp>
        <p:nvSpPr>
          <p:cNvPr id="495" name="Shape 495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pl" sz="57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'^From .*@([^ ]+</a:t>
            </a:r>
            <a:r>
              <a:rPr lang="pl" sz="57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pl" sz="57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endParaRPr lang="pl" sz="57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496" name="Shape 496"/>
          <p:cNvSpPr txBox="1"/>
          <p:nvPr/>
        </p:nvSpPr>
        <p:spPr>
          <a:xfrm>
            <a:off x="11744325" y="8026400"/>
            <a:ext cx="43942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Zakończ wyodrębnianie</a:t>
            </a:r>
          </a:p>
        </p:txBody>
      </p:sp>
      <p:cxnSp>
        <p:nvCxnSpPr>
          <p:cNvPr id="497" name="Shape 497"/>
          <p:cNvCxnSpPr>
            <a:cxnSpLocks/>
          </p:cNvCxnSpPr>
          <p:nvPr/>
        </p:nvCxnSpPr>
        <p:spPr>
          <a:xfrm flipH="1">
            <a:off x="13941425" y="6731000"/>
            <a:ext cx="144462" cy="992762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 = 'From stephen.marquard@uct.ac.za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re.findall(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^From .*@([^ ]*)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,lin)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['uct.ac.za']</a:t>
            </a:r>
          </a:p>
        </p:txBody>
      </p:sp>
      <p:sp>
        <p:nvSpPr>
          <p:cNvPr id="10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Shape 504"/>
          <p:cNvSpPr txBox="1">
            <a:spLocks noGrp="1"/>
          </p:cNvSpPr>
          <p:nvPr>
            <p:ph type="title"/>
          </p:nvPr>
        </p:nvSpPr>
        <p:spPr>
          <a:xfrm>
            <a:off x="2577835" y="520319"/>
            <a:ext cx="10850933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Prawdopodobieństwo spamu</a:t>
            </a:r>
          </a:p>
        </p:txBody>
      </p:sp>
      <p:sp>
        <p:nvSpPr>
          <p:cNvPr id="505" name="Shape 505"/>
          <p:cNvSpPr txBox="1"/>
          <p:nvPr/>
        </p:nvSpPr>
        <p:spPr>
          <a:xfrm>
            <a:off x="656281" y="2245831"/>
            <a:ext cx="14587107" cy="4924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open('mbox-short.txt')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numlist = list()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line.rstrip()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stuff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^X-DSPAM-Confidence: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[0-9.]+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 line)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len(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stuff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 != 1 :  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num = float(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stuff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[0]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numlist.append(num)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print('Maximum:', max(numlist))</a:t>
            </a:r>
            <a:endParaRPr lang="pl" sz="300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506" name="Shape 506"/>
          <p:cNvSpPr txBox="1"/>
          <p:nvPr/>
        </p:nvSpPr>
        <p:spPr>
          <a:xfrm>
            <a:off x="11000028" y="6449888"/>
            <a:ext cx="4717199" cy="1200299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900" b="0" i="0" u="none" baseline="0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900" b="0" i="0" u="none" baseline="0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$ </a:t>
            </a:r>
            <a:r>
              <a:rPr lang="pl" sz="3900" b="0" i="0" u="none" strike="noStrike" cap="none" baseline="0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python</a:t>
            </a:r>
            <a:r>
              <a:rPr lang="en-US" sz="3900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3</a:t>
            </a:r>
            <a:r>
              <a:rPr lang="pl" sz="3900" b="0" i="0" u="none" strike="noStrike" cap="none" baseline="0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ds.py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900" b="0" i="0" u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pl" sz="39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Maximum: 0.9907</a:t>
            </a:r>
          </a:p>
        </p:txBody>
      </p:sp>
      <p:sp>
        <p:nvSpPr>
          <p:cNvPr id="507" name="Shape 507"/>
          <p:cNvSpPr txBox="1"/>
          <p:nvPr/>
        </p:nvSpPr>
        <p:spPr>
          <a:xfrm>
            <a:off x="652449" y="7449711"/>
            <a:ext cx="10618799" cy="89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l" sz="4000" b="0" i="0" u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X-DSPAM-Confidence: 0.8475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Shape 512"/>
          <p:cNvSpPr txBox="1">
            <a:spLocks noGrp="1"/>
          </p:cNvSpPr>
          <p:nvPr>
            <p:ph type="title"/>
          </p:nvPr>
        </p:nvSpPr>
        <p:spPr>
          <a:xfrm>
            <a:off x="1155700" y="646308"/>
            <a:ext cx="13932000" cy="1520052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8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Znak ucieczki</a:t>
            </a:r>
          </a:p>
        </p:txBody>
      </p:sp>
      <p:sp>
        <p:nvSpPr>
          <p:cNvPr id="513" name="Shape 513"/>
          <p:cNvSpPr txBox="1">
            <a:spLocks noGrp="1"/>
          </p:cNvSpPr>
          <p:nvPr>
            <p:ph type="body" idx="1"/>
          </p:nvPr>
        </p:nvSpPr>
        <p:spPr>
          <a:xfrm>
            <a:off x="214009" y="2603500"/>
            <a:ext cx="14873691" cy="57023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t" anchorCtr="0">
            <a:noAutofit/>
          </a:bodyPr>
          <a:lstStyle/>
          <a:p>
            <a:pPr marL="501523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Jeśli chcesz, żeby znak o specjalnym znaczeniu w wyrażeniach regularnych był traktowany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normalnie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(zazwyczaj) poprzedzasz go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'\'</a:t>
            </a:r>
          </a:p>
        </p:txBody>
      </p:sp>
      <p:sp>
        <p:nvSpPr>
          <p:cNvPr id="514" name="Shape 514"/>
          <p:cNvSpPr txBox="1"/>
          <p:nvPr/>
        </p:nvSpPr>
        <p:spPr>
          <a:xfrm>
            <a:off x="675335" y="4285139"/>
            <a:ext cx="10826100" cy="24052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'Uzyskaliśmy 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$10.00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za ciasteczka.'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re.findall('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\$[0-9.]+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$10.00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515" name="Shape 515"/>
          <p:cNvSpPr txBox="1"/>
          <p:nvPr/>
        </p:nvSpPr>
        <p:spPr>
          <a:xfrm>
            <a:off x="11115376" y="6283188"/>
            <a:ext cx="3370173" cy="81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49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\$</a:t>
            </a:r>
            <a:r>
              <a:rPr lang="pl" sz="49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[0-9.]</a:t>
            </a:r>
            <a:r>
              <a:rPr lang="pl" sz="49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</a:p>
        </p:txBody>
      </p:sp>
      <p:sp>
        <p:nvSpPr>
          <p:cNvPr id="516" name="Shape 516"/>
          <p:cNvSpPr txBox="1"/>
          <p:nvPr/>
        </p:nvSpPr>
        <p:spPr>
          <a:xfrm>
            <a:off x="12055272" y="7718288"/>
            <a:ext cx="3834085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800" b="0" i="0" u="none" strike="noStrike" cap="none" baseline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Cyfra lub kropka</a:t>
            </a:r>
          </a:p>
        </p:txBody>
      </p:sp>
      <p:sp>
        <p:nvSpPr>
          <p:cNvPr id="517" name="Shape 517"/>
          <p:cNvSpPr txBox="1"/>
          <p:nvPr/>
        </p:nvSpPr>
        <p:spPr>
          <a:xfrm>
            <a:off x="7354958" y="7654788"/>
            <a:ext cx="4019528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800" b="0" i="0" u="none" strike="noStrike" cap="none" baseline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Prawdziwy znak dolara</a:t>
            </a:r>
          </a:p>
        </p:txBody>
      </p:sp>
      <p:cxnSp>
        <p:nvCxnSpPr>
          <p:cNvPr id="518" name="Shape 518"/>
          <p:cNvCxnSpPr/>
          <p:nvPr/>
        </p:nvCxnSpPr>
        <p:spPr>
          <a:xfrm flipH="1">
            <a:off x="11188837" y="7162663"/>
            <a:ext cx="312599" cy="4985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9" name="Shape 519"/>
          <p:cNvCxnSpPr/>
          <p:nvPr/>
        </p:nvCxnSpPr>
        <p:spPr>
          <a:xfrm>
            <a:off x="12503325" y="7061088"/>
            <a:ext cx="312599" cy="606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20" name="Shape 520"/>
          <p:cNvCxnSpPr/>
          <p:nvPr/>
        </p:nvCxnSpPr>
        <p:spPr>
          <a:xfrm flipH="1">
            <a:off x="13474698" y="7068788"/>
            <a:ext cx="85500" cy="6494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21" name="Shape 521"/>
          <p:cNvSpPr txBox="1"/>
          <p:nvPr/>
        </p:nvSpPr>
        <p:spPr>
          <a:xfrm>
            <a:off x="11188838" y="4276588"/>
            <a:ext cx="4519574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800" b="0" i="0" u="none" strike="noStrike" cap="none" baseline="0" dirty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Przynajmniej </a:t>
            </a:r>
            <a:r>
              <a:rPr lang="pl" sz="3800" dirty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jeden</a:t>
            </a:r>
            <a:r>
              <a:rPr lang="pl" sz="3800" b="0" i="0" u="none" strike="noStrike" cap="none" baseline="0" dirty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lub więcej</a:t>
            </a:r>
          </a:p>
        </p:txBody>
      </p:sp>
      <p:cxnSp>
        <p:nvCxnSpPr>
          <p:cNvPr id="522" name="Shape 522"/>
          <p:cNvCxnSpPr/>
          <p:nvPr/>
        </p:nvCxnSpPr>
        <p:spPr>
          <a:xfrm flipH="1" flipV="1">
            <a:off x="14266859" y="5495787"/>
            <a:ext cx="5732" cy="787401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Shape 5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8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Podsumowanie</a:t>
            </a:r>
          </a:p>
        </p:txBody>
      </p:sp>
      <p:sp>
        <p:nvSpPr>
          <p:cNvPr id="528" name="Shape 52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435205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337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Wyrażenia regularne to enigmatyczny, ale potężny język do dopasowywania ciągów znaków i wyodrębniania ich elementów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Wyrażenia regularne mają znaki o specjalnym znaczeniu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Shape 794"/>
          <p:cNvSpPr txBox="1">
            <a:spLocks noGrp="1"/>
          </p:cNvSpPr>
          <p:nvPr>
            <p:ph type="title" idx="4294967295"/>
          </p:nvPr>
        </p:nvSpPr>
        <p:spPr>
          <a:xfrm>
            <a:off x="1462700" y="946150"/>
            <a:ext cx="12469200" cy="81121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l" sz="3600" b="0" i="0" u="none" baseline="0">
                <a:solidFill>
                  <a:srgbClr val="FFFF00"/>
                </a:solidFill>
              </a:rPr>
              <a:t>Podziękowania dla współpracowników</a:t>
            </a:r>
          </a:p>
        </p:txBody>
      </p:sp>
      <p:pic>
        <p:nvPicPr>
          <p:cNvPr id="797" name="Shape 79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7900" y="839500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8" name="Shape 7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897687" y="1017700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Shape 799"/>
          <p:cNvSpPr txBox="1"/>
          <p:nvPr/>
        </p:nvSpPr>
        <p:spPr>
          <a:xfrm>
            <a:off x="8704400" y="2217051"/>
            <a:ext cx="6797699" cy="56315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>
                <a:solidFill>
                  <a:srgbClr val="FFFFFF"/>
                </a:solidFill>
              </a:rPr>
              <a:t>...</a:t>
            </a:r>
          </a:p>
        </p:txBody>
      </p:sp>
      <p:sp>
        <p:nvSpPr>
          <p:cNvPr id="7" name="Shape 502">
            <a:extLst>
              <a:ext uri="{FF2B5EF4-FFF2-40B4-BE49-F238E27FC236}">
                <a16:creationId xmlns:a16="http://schemas.microsoft.com/office/drawing/2014/main" id="{CEF5E0F8-6601-4183-B7F6-313E4C9DD536}"/>
              </a:ext>
            </a:extLst>
          </p:cNvPr>
          <p:cNvSpPr txBox="1"/>
          <p:nvPr/>
        </p:nvSpPr>
        <p:spPr>
          <a:xfrm>
            <a:off x="1206100" y="2296123"/>
            <a:ext cx="6797699" cy="55334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Copyright slajdów 2010 - Charles R. Severance </a:t>
            </a:r>
            <a:br>
              <a:rPr lang="pl" sz="1800" b="0" i="0" u="none" baseline="0" dirty="0">
                <a:solidFill>
                  <a:srgbClr val="FFFFFF"/>
                </a:solidFill>
              </a:rPr>
            </a:br>
            <a:r>
              <a:rPr lang="pl" sz="1800" b="0" i="0" u="none" baseline="0" dirty="0">
                <a:solidFill>
                  <a:srgbClr val="FFFFFF"/>
                </a:solidFill>
              </a:rPr>
              <a:t>(</a:t>
            </a:r>
            <a:r>
              <a:rPr lang="pl" sz="1800" b="0" i="0" u="sng" baseline="0" dirty="0">
                <a:solidFill>
                  <a:srgbClr val="FFFF00"/>
                </a:solidFill>
                <a:hlinkClick r:id="rId5"/>
              </a:rPr>
              <a:t>www.dr-chuck.com</a:t>
            </a:r>
            <a:r>
              <a:rPr lang="pl" sz="1800" b="0" i="0" u="none" baseline="0" dirty="0">
                <a:solidFill>
                  <a:srgbClr val="FFFFFF"/>
                </a:solidFill>
              </a:rPr>
              <a:t>)</a:t>
            </a:r>
            <a:r>
              <a:rPr lang="pl" sz="1800" b="0" i="0" u="none" baseline="0" dirty="0">
                <a:solidFill>
                  <a:schemeClr val="bg1"/>
                </a:solidFill>
              </a:rPr>
              <a:t> University of Michigan School of Information i</a:t>
            </a:r>
            <a:r>
              <a:rPr lang="pl" sz="1800" b="0" i="0" u="none" baseline="0" dirty="0">
                <a:solidFill>
                  <a:srgbClr val="FFFF00"/>
                </a:solidFill>
              </a:rPr>
              <a:t> </a:t>
            </a:r>
            <a:r>
              <a:rPr lang="pl" sz="1800" b="0" i="0" u="sng" baseline="0" dirty="0">
                <a:solidFill>
                  <a:srgbClr val="FFFF00"/>
                </a:solidFill>
                <a:hlinkClick r:id="rId6"/>
              </a:rPr>
              <a:t>open.umich.edu</a:t>
            </a:r>
            <a:r>
              <a:rPr lang="pl" sz="1800" b="0" i="0" baseline="0" dirty="0">
                <a:solidFill>
                  <a:srgbClr val="FFFF00"/>
                </a:solidFill>
              </a:rPr>
              <a:t> </a:t>
            </a:r>
            <a:r>
              <a:rPr lang="pl" sz="1800" b="0" i="0" u="none" baseline="0" dirty="0">
                <a:solidFill>
                  <a:srgbClr val="FFFFFF"/>
                </a:solidFill>
              </a:rPr>
              <a:t>dostępne na licencji Creative Commons Attribution 4.0.  Aby zachować zgodność z wymaganiami licencji należy pozostawić ten slajd na końcu każdej kopii tego dokumentu.  Po dokonaniu zmian, przy ponownej publikacji tych materiałów można dodać swoje nazwisko i nazwę organizacji do listy współpracowników</a:t>
            </a:r>
          </a:p>
          <a:p>
            <a:pPr lvl="0" algn="l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Autorstwo pierwszej wersji: Charles Severance, </a:t>
            </a:r>
            <a:br>
              <a:rPr lang="en-US" sz="1800" b="0" i="0" u="none" baseline="0" dirty="0">
                <a:solidFill>
                  <a:srgbClr val="FFFFFF"/>
                </a:solidFill>
              </a:rPr>
            </a:br>
            <a:r>
              <a:rPr lang="pl" sz="1800" b="0" i="0" u="none" baseline="0" dirty="0">
                <a:solidFill>
                  <a:srgbClr val="FFFFFF"/>
                </a:solidFill>
              </a:rPr>
              <a:t>University of Michigan School of Information</a:t>
            </a:r>
            <a:endParaRPr lang="en-US" sz="1800" b="0" i="0" u="none" baseline="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endParaRPr lang="en-US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-PL" sz="1800" dirty="0">
                <a:solidFill>
                  <a:srgbClr val="FFFFFF"/>
                </a:solidFill>
              </a:rPr>
              <a:t>Polska wersja powstała z inicjatywy Wydziału Matematyki </a:t>
            </a:r>
            <a:br>
              <a:rPr lang="en-US" sz="1800" dirty="0">
                <a:solidFill>
                  <a:srgbClr val="FFFFFF"/>
                </a:solidFill>
              </a:rPr>
            </a:br>
            <a:r>
              <a:rPr lang="pl-PL" sz="1800" dirty="0">
                <a:solidFill>
                  <a:srgbClr val="FFFFFF"/>
                </a:solidFill>
              </a:rPr>
              <a:t>i Informatyki Uniwersytetu im. </a:t>
            </a:r>
            <a:r>
              <a:rPr lang="pl-PL" sz="1800">
                <a:solidFill>
                  <a:srgbClr val="FFFFFF"/>
                </a:solidFill>
              </a:rPr>
              <a:t>Adama Mickiewicza w Poznaniu</a:t>
            </a:r>
            <a:endParaRPr lang="pl" sz="1800" b="0" i="0" u="none" baseline="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Tłumaczenie: Agata i Krzysztof Wierzbiccy, EnglishT.eu </a:t>
            </a:r>
          </a:p>
          <a:p>
            <a:pPr lvl="0" algn="l" rtl="0">
              <a:spcBef>
                <a:spcPts val="0"/>
              </a:spcBef>
              <a:buNone/>
            </a:pPr>
            <a:endParaRPr lang="pl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... wstaw tu nowych współpracowników i tłumaczy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/>
          <p:nvPr/>
        </p:nvSpPr>
        <p:spPr>
          <a:xfrm>
            <a:off x="2857500" y="7645400"/>
            <a:ext cx="10413899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8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b</a:t>
            </a:r>
            <a:r>
              <a:rPr lang="pl" sz="3800" b="0" i="0" u="none" strike="noStrike" cap="none" baseline="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ardzo sprytne "Znajdź" lub "Zamień"</a:t>
            </a:r>
            <a:endParaRPr lang="pl" sz="38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C8C2FC-E14E-41BC-AE5D-BFADBF7519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500" y="183207"/>
            <a:ext cx="10764147" cy="7066866"/>
          </a:xfrm>
          <a:prstGeom prst="rect">
            <a:avLst/>
          </a:prstGeom>
        </p:spPr>
      </p:pic>
      <p:sp>
        <p:nvSpPr>
          <p:cNvPr id="229" name="Shape 229"/>
          <p:cNvSpPr/>
          <p:nvPr/>
        </p:nvSpPr>
        <p:spPr>
          <a:xfrm rot="10800000" flipH="1">
            <a:off x="8128000" y="838300"/>
            <a:ext cx="1269899" cy="660300"/>
          </a:xfrm>
          <a:prstGeom prst="rightArrow">
            <a:avLst>
              <a:gd name="adj1" fmla="val 42844"/>
              <a:gd name="adj2" fmla="val 43131"/>
            </a:avLst>
          </a:prstGeom>
          <a:solidFill>
            <a:srgbClr val="00FF00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66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Jak zrozumieć wyrażenia regularne</a:t>
            </a:r>
          </a:p>
        </p:txBody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28376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337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Bardzo potężne i enigmatyczne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Przyjemne, kiedy je zrozumiesz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Wyrażenia regularne są zupełnie odrębnym językiem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Język </a:t>
            </a:r>
            <a:r>
              <a:rPr lang="pl" sz="3600" b="0" i="0" u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znaków - znaczników</a:t>
            </a:r>
            <a:r>
              <a:rPr lang="pl" sz="3600" b="0" i="0" u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pl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–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programowanie za pomocą znaków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Język </a:t>
            </a:r>
            <a:r>
              <a:rPr lang="pl" sz="3600" b="0" i="0" u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 starym stylu</a:t>
            </a:r>
            <a:r>
              <a:rPr lang="pl" sz="3600" b="0" i="0" u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” </a:t>
            </a:r>
            <a:r>
              <a:rPr lang="pl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–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zwięzły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" name="Shape 2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85925" y="829037"/>
            <a:ext cx="7343776" cy="7343413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Shape 241"/>
          <p:cNvSpPr txBox="1"/>
          <p:nvPr/>
        </p:nvSpPr>
        <p:spPr>
          <a:xfrm>
            <a:off x="10427225" y="6931025"/>
            <a:ext cx="5152799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-PL" sz="3800" b="0" i="0" u="sng" strike="noStrike" cap="none" baseline="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  <a:hlinkClick r:id="rId4"/>
              </a:rPr>
              <a:t>https://xkcd.com/208/</a:t>
            </a:r>
            <a:endParaRPr lang="pl" sz="3800" b="0" i="0" u="sng" strike="noStrike" cap="none" baseline="0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  <a:hlinkClick r:id="rId5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66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Krótki przewodnik po wyrażeniach regularnych</a:t>
            </a:r>
          </a:p>
        </p:txBody>
      </p:sp>
      <p:sp>
        <p:nvSpPr>
          <p:cNvPr id="247" name="Shape 247"/>
          <p:cNvSpPr txBox="1"/>
          <p:nvPr/>
        </p:nvSpPr>
        <p:spPr>
          <a:xfrm>
            <a:off x="2565400" y="2837556"/>
            <a:ext cx="11607801" cy="519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 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Dopasowuje 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początek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linii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$  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Dopasowuje 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koniec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linii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.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Dopasowuje 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dowolny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znak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Dopasowuje 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biały znak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 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Dopasowuje dowolny 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niebiały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znak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*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Powtarza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znak zero lub więcej razy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*?   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Powtarza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znak zero lub więcej razy (niezachłannie)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Powtarza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znak jeden lub więcej razy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+? 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Powtarza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znak jeden lub więcej razy (niezachłannie)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[aeiou]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Dopasowuje pojedynczy znak z określonego 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zestawu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[^XYZ]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Dopasowuje pojedynczy znak 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spoza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określonego 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zestawu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[a-z0-9]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Określa zestaw znaków za pomocą 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zakresu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( 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wskazuje początek ciągu znaków do 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wyodrębnienia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) 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wskazuje koniec ciągu znaków do 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wyodrębnienia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38503" y="8329612"/>
            <a:ext cx="836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pl-PL" sz="2400" b="0" i="0" u="none" baseline="0" dirty="0">
                <a:solidFill>
                  <a:srgbClr val="FFFF00"/>
                </a:solidFill>
                <a:hlinkClick r:id="rId3"/>
              </a:rPr>
              <a:t>https://py4e.pl/lectures3/Pythonlearn-11-Regex-Handout.txt</a:t>
            </a:r>
            <a:endParaRPr lang="pl" sz="2400" b="0" i="0" u="none" baseline="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Moduł wyrażeń regularnych</a:t>
            </a:r>
          </a:p>
        </p:txBody>
      </p:sp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Zanim zaczniesz używać wyrażeń regularnych w swoim programie, musisz zaimportować bibliotekę za pomocą “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import re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”</a:t>
            </a:r>
            <a:endParaRPr lang="pl" sz="3600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Możesz skorzystać z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re.search()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żeby sprawdzić, czy ciąg znaków pasuje do wyrażenia regularnego, podobnie jak metoda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find()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dla </a:t>
            </a:r>
            <a:r>
              <a:rPr lang="pl-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napisów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Możesz skorzystać z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re.findall()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żeby wyodrębnić fragmenty ciągu pasujące do twojego wyrażenia regularnego, podobnie jak kombinacja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find()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i wycinków: 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var[5:10]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Używanie </a:t>
            </a:r>
            <a:r>
              <a:rPr lang="pl" sz="7600" b="0" i="0" u="none" strike="noStrike" cap="none" baseline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re.search()</a:t>
            </a:r>
            <a:r>
              <a:rPr lang="pl" sz="7600" b="0" i="0" u="none" strike="noStrike" cap="none" baseline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jak </a:t>
            </a:r>
            <a:r>
              <a:rPr lang="pl" sz="7600" b="0" i="0" u="none" strike="noStrike" cap="none" baseline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find()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8371600" y="3410950"/>
            <a:ext cx="7579499" cy="3852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import re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open('mbox-short.txt')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line.rstrip()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re.search('From:', line)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print(line)</a:t>
            </a:r>
            <a:endParaRPr lang="pl" sz="24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260" name="Shape 260"/>
          <p:cNvSpPr txBox="1"/>
          <p:nvPr/>
        </p:nvSpPr>
        <p:spPr>
          <a:xfrm>
            <a:off x="985838" y="3652600"/>
            <a:ext cx="6997186" cy="32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open('mbox-short.txt')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line.rstrip()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line.find('From:')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&gt;= 0: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print(line)</a:t>
            </a:r>
            <a:endParaRPr lang="pl" sz="24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1837</TotalTime>
  <Words>2225</Words>
  <Application>Microsoft Office PowerPoint</Application>
  <PresentationFormat>Custom</PresentationFormat>
  <Paragraphs>304</Paragraphs>
  <Slides>34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Arial Regular</vt:lpstr>
      <vt:lpstr>Cabin</vt:lpstr>
      <vt:lpstr>Courier</vt:lpstr>
      <vt:lpstr>Courier New</vt:lpstr>
      <vt:lpstr>Gill Sans</vt:lpstr>
      <vt:lpstr>Title &amp; Subtitle</vt:lpstr>
      <vt:lpstr>Wyrażenia regularne</vt:lpstr>
      <vt:lpstr>Wyrażenia regularne</vt:lpstr>
      <vt:lpstr>Wyrażenia regularne</vt:lpstr>
      <vt:lpstr>PowerPoint Presentation</vt:lpstr>
      <vt:lpstr>Jak zrozumieć wyrażenia regularne</vt:lpstr>
      <vt:lpstr>PowerPoint Presentation</vt:lpstr>
      <vt:lpstr>Krótki przewodnik po wyrażeniach regularnych</vt:lpstr>
      <vt:lpstr>Moduł wyrażeń regularnych</vt:lpstr>
      <vt:lpstr>Używanie re.search() jak find()</vt:lpstr>
      <vt:lpstr>Używanie re.search() jak startswith()</vt:lpstr>
      <vt:lpstr>Wieloznaczniki</vt:lpstr>
      <vt:lpstr>Dostosowanie dopasowania</vt:lpstr>
      <vt:lpstr>Dostosowanie dopasowania</vt:lpstr>
      <vt:lpstr>Dopasowywanie i wyodrębnianie danych</vt:lpstr>
      <vt:lpstr>Dopasowywanie i wyodrębnianie danych</vt:lpstr>
      <vt:lpstr>Uwaga: zachłanne dopasowanie</vt:lpstr>
      <vt:lpstr>Niezachłanne dopasowanie</vt:lpstr>
      <vt:lpstr>Dostosowywanie wyodrębniania ciągów znaków</vt:lpstr>
      <vt:lpstr>Dostosowywanie wyodrębniania ciągów znaków</vt:lpstr>
      <vt:lpstr>Przykłady parsowania napisów...</vt:lpstr>
      <vt:lpstr>PowerPoint Presentation</vt:lpstr>
      <vt:lpstr>Wzorzec podwójnego dzielenia</vt:lpstr>
      <vt:lpstr>Wersja regex</vt:lpstr>
      <vt:lpstr>Wersja regex</vt:lpstr>
      <vt:lpstr>Wersja regex</vt:lpstr>
      <vt:lpstr>Fajniejsza wersja regex</vt:lpstr>
      <vt:lpstr>Fajniejsza wersja regex</vt:lpstr>
      <vt:lpstr>Fajniejsza wersja regex</vt:lpstr>
      <vt:lpstr>Fajniejsza wersja regex</vt:lpstr>
      <vt:lpstr>Fajniejsza wersja regex</vt:lpstr>
      <vt:lpstr>Prawdopodobieństwo spamu</vt:lpstr>
      <vt:lpstr>Znak ucieczki</vt:lpstr>
      <vt:lpstr>Podsumowanie</vt:lpstr>
      <vt:lpstr>Podziękowania dla współpracowników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Wyrażenia regularne</dc:title>
  <cp:lastModifiedBy>Andrzej Wójtowicz</cp:lastModifiedBy>
  <cp:revision>67</cp:revision>
  <dcterms:modified xsi:type="dcterms:W3CDTF">2022-08-25T20:48:47Z</dcterms:modified>
</cp:coreProperties>
</file>