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31"/>
  </p:notesMasterIdLst>
  <p:sldIdLst>
    <p:sldId id="256" r:id="rId2"/>
    <p:sldId id="28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15" r:id="rId30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88235"/>
  </p:normalViewPr>
  <p:slideViewPr>
    <p:cSldViewPr snapToGrid="0" snapToObjects="1">
      <p:cViewPr varScale="1">
        <p:scale>
          <a:sx n="72" d="100"/>
          <a:sy n="72" d="100"/>
        </p:scale>
        <p:origin x="1122" y="6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5288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pl" b="0" i="0" u="none" baseline="0" dirty="0">
                <a:solidFill>
                  <a:schemeClr val="dk2"/>
                </a:solidFill>
              </a:rPr>
              <a:t>Notka od Chucka</a:t>
            </a:r>
            <a:r>
              <a:rPr lang="en-US" b="0" i="0" u="none" baseline="0" dirty="0">
                <a:solidFill>
                  <a:schemeClr val="dk2"/>
                </a:solidFill>
              </a:rPr>
              <a:t>:</a:t>
            </a:r>
            <a:r>
              <a:rPr lang="pl" b="0" i="0" u="none" baseline="0" dirty="0">
                <a:solidFill>
                  <a:schemeClr val="dk2"/>
                </a:solidFill>
              </a:rPr>
              <a:t> </a:t>
            </a:r>
            <a:r>
              <a:rPr lang="en-US" b="0" i="0" u="none" baseline="0" dirty="0" err="1">
                <a:solidFill>
                  <a:schemeClr val="dk2"/>
                </a:solidFill>
              </a:rPr>
              <a:t>uż</a:t>
            </a:r>
            <a:r>
              <a:rPr lang="pl" b="0" i="0" u="none" baseline="0" dirty="0">
                <a:solidFill>
                  <a:schemeClr val="dk2"/>
                </a:solidFill>
              </a:rPr>
              <a:t>ywając tych materiałów masz prawo usunąć logo UM i zastąpić je własnym</a:t>
            </a:r>
            <a:r>
              <a:rPr lang="en-US" b="0" i="0" u="none" baseline="0" dirty="0">
                <a:solidFill>
                  <a:schemeClr val="dk2"/>
                </a:solidFill>
              </a:rPr>
              <a:t>,</a:t>
            </a:r>
            <a:r>
              <a:rPr lang="pl" b="0" i="0" u="none" baseline="0">
                <a:solidFill>
                  <a:schemeClr val="dk2"/>
                </a:solidFill>
              </a:rPr>
              <a:t> ale zostaw proszę logo CC-BY na pierwszej stronie oraz strony z podziękowaniami dla współtwórców.</a:t>
            </a:r>
            <a:endParaRPr lang="pl" dirty="0">
              <a:solidFill>
                <a:schemeClr val="dk2"/>
              </a:solidFill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79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324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27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468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39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48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08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2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926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8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42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885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869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2124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80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718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557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866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499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888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2427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195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58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83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3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711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35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971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2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pening 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1900" cy="570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47700" lvl="0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/>
            </a:lvl1pPr>
            <a:lvl2pPr marL="939800" lvl="1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31900" lvl="2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536700" lvl="3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28800" lvl="4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286000" lvl="5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743200" lvl="6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00400" lvl="7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657600" lvl="8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549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29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693" r:id="rId3"/>
    <p:sldLayoutId id="214748369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docs.python.org/tutorial/datastructures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Algory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Struktura_danych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.umich.edu/" TargetMode="External"/><Relationship Id="rId5" Type="http://schemas.openxmlformats.org/officeDocument/2006/relationships/hyperlink" Target="http://www.dr-chuck.com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Listy w Pythonie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Rozdział 8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804600" y="6415089"/>
            <a:ext cx="7987499" cy="15606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dla wszystkich</a:t>
            </a:r>
            <a:endParaRPr lang="pl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</a:t>
            </a:r>
            <a:r>
              <a:rPr lang="en-US" sz="32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pl</a:t>
            </a:r>
            <a:endParaRPr lang="pl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87412" y="7318368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5250" y="6933293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1445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Jaka jest długość listy?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4882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len()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przyjmuje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listę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jako parametr i zwraca liczbę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elementów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liście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 naprawdę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len()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poda nam liczbę elementów dowolnej sekwencji (takiej jak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...)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9239250" y="3543301"/>
            <a:ext cx="6119700" cy="397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'Witaj Bob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2, 'joe',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Używanie funkcji </a:t>
            </a:r>
            <a:r>
              <a:rPr lang="pl" sz="76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r>
              <a:rPr lang="pl" sz="7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916613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 zwraca listę liczb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od zera do wartości mniejszej o jeden od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parametru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stworzyć indeksowaną pętlę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 całkowitym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iteratorem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7726200" y="3022600"/>
            <a:ext cx="823951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24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['Józek', 'Gienek', 'Staszek']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24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r>
              <a:rPr lang="pl" sz="24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 dwóch takich... pętlach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647486" y="2774550"/>
            <a:ext cx="8355850" cy="3594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['Józek', 'Gienek', 'Staszek']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'Szczęśliwego Nowego Roku:', </a:t>
            </a:r>
            <a:r>
              <a:rPr lang="pl" sz="2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pl" sz="2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(len(</a:t>
            </a:r>
            <a:r>
              <a:rPr lang="pl" sz="2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friends)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[i]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'Szczęśliwego Nowego Roku:', </a:t>
            </a:r>
            <a:r>
              <a:rPr lang="pl" sz="2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pl" sz="2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8105725" y="5652525"/>
            <a:ext cx="7175700" cy="213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Szczęśliwego Nowego Roku: Józek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Szczęśliwego Nowego Roku: Gienek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Szczęśliwego Nowego Roku: Staszek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8128000" y="2509825"/>
            <a:ext cx="7866525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['Józek', 'Gienek', 'Staszek' ]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2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(friends))</a:t>
            </a:r>
            <a:r>
              <a:rPr lang="pl" sz="2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Konkatenacja</a:t>
            </a:r>
            <a:r>
              <a:rPr lang="pl" sz="7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przy użyciu </a:t>
            </a:r>
            <a:r>
              <a:rPr lang="pl" sz="7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1778000" y="2933702"/>
            <a:ext cx="5410200" cy="2603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stworzyć nową listę, łącząc ze sobą dwie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tniejące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9714275" y="2714100"/>
            <a:ext cx="49659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[4, 5,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pl" sz="32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3, 4, 5, 6]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pl" sz="32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218661" y="789709"/>
            <a:ext cx="15664069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Twórz </a:t>
            </a:r>
            <a:r>
              <a:rPr lang="pl" sz="7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wycinki</a:t>
            </a:r>
            <a:r>
              <a:rPr lang="pl" sz="7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list</a:t>
            </a:r>
            <a:r>
              <a:rPr lang="pl" sz="7600" b="0" i="0" u="none" strike="noStrike" cap="none" baseline="0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7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używając</a:t>
            </a:r>
            <a:r>
              <a:rPr lang="pl" sz="7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962200" y="2875600"/>
            <a:ext cx="69416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[9, 41, 12, 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[41,12]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3, 74, 15]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8506725" y="4033425"/>
            <a:ext cx="6941699" cy="219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Pamiętaj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Tak jak w ciągach </a:t>
            </a:r>
            <a:b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do, ale nie razem z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Metody list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1918550" y="3110400"/>
            <a:ext cx="120428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&lt;type 'list'&gt;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913200" y="7123112"/>
            <a:ext cx="1041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-PL" sz="30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https://docs.python.org/3/tutorial/datastructures.html</a:t>
            </a:r>
            <a:endParaRPr lang="pl" sz="3000" b="0" i="0" u="sng" strike="noStrike" cap="none" baseline="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Tworzenie listy od podstaw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302375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stworzyć pustą 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listę</a:t>
            </a:r>
            <a:r>
              <a:rPr lang="pl" sz="34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później dodać do niej elementy, używając metody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append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zachowuje kolejność elementów, a nowe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są dodawane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 końcu 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8367175" y="2990850"/>
            <a:ext cx="74555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('książka')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['książka',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('ciastko')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['książka', 99, 'ciastko']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Jesteście na liście?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5738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daje dwa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operatory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które pozwalają sprawdzić, czy coś jest na liście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operatory logiczne zwracające wartości </a:t>
            </a:r>
            <a:r>
              <a:rPr lang="en-US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albo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</a:t>
            </a:r>
            <a:r>
              <a:rPr lang="en-US" sz="3400" b="0" i="0" u="none" strike="noStrike" cap="none" baseline="0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lse</a:t>
            </a:r>
            <a:endParaRPr lang="pl" sz="34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 zmieniają listy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8585238" y="2940050"/>
            <a:ext cx="7131013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9, 21, 10, 16]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15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 in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Listy są w porządku</a:t>
            </a:r>
            <a:endParaRPr lang="pl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198783" y="2603500"/>
            <a:ext cx="5948018" cy="57022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5906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28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Lista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może przechowywać wiele elementów i utrzymuje je w tej samej kolejności, dopóki specjalnie jej nie zmienimy</a:t>
            </a: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28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Listę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można </a:t>
            </a:r>
            <a:r>
              <a:rPr lang="pl" sz="2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posortować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pl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(czyli zmienić kolejność elementów)</a:t>
            </a: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Metoda </a:t>
            </a:r>
            <a:r>
              <a:rPr lang="pl" sz="2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</a:t>
            </a:r>
            <a:r>
              <a:rPr lang="en-US" sz="2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(inaczej niż w przypadku </a:t>
            </a:r>
            <a:r>
              <a:rPr lang="pl-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oznacza </a:t>
            </a:r>
            <a:r>
              <a:rPr lang="pl" sz="28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2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posortuj siebie</a:t>
            </a:r>
            <a:r>
              <a:rPr lang="pl" sz="28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6771475" y="3041075"/>
            <a:ext cx="8976525" cy="4365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['Józek', 'Gienek', 'Staszek'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friends</a:t>
            </a:r>
            <a:r>
              <a:rPr lang="pl" sz="26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.sort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6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['Gienek', 'Józek', 'Staszek']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6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pl" sz="26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26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Józek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Wbudowane funkcje i listy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802313" cy="4940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Wiele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wbudowanych w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Pythona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przyjmuje 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listy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jako parametry.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Pamiętasz pętle, które tworzyliśmy? Te są o wiele prostsze.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7929600" y="2455850"/>
            <a:ext cx="7885799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[3, 41, 12, 9, 74, 15]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74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154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)/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25.6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299203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Programowanie</a:t>
            </a:r>
            <a:endParaRPr lang="pl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155700" y="2857500"/>
            <a:ext cx="13760450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Algorytm</a:t>
            </a:r>
          </a:p>
          <a:p>
            <a:pPr marL="304800" lvl="1" indent="0" algn="l" rtl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pl" sz="3200" b="0" i="0" u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Zestaw zasad lub kroków używanych do rozwiązania problemu</a:t>
            </a:r>
          </a:p>
          <a:p>
            <a:pPr marL="749300" lvl="1" indent="-444500" algn="l" rtl="0">
              <a:spcBef>
                <a:spcPts val="0"/>
              </a:spcBef>
              <a:spcAft>
                <a:spcPts val="1000"/>
              </a:spcAft>
              <a:buSzPct val="100000"/>
            </a:pPr>
            <a:endParaRPr lang="pl" sz="32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600" b="0" i="0" u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Struktura danych</a:t>
            </a:r>
          </a:p>
          <a:p>
            <a:pPr marL="304800" lvl="1" indent="0" algn="l" rtl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Ustalony sposób organizowania danych w komputerze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0B6F129-7033-4E5B-8F26-B3CC5F446F8B}"/>
              </a:ext>
            </a:extLst>
          </p:cNvPr>
          <p:cNvSpPr/>
          <p:nvPr/>
        </p:nvSpPr>
        <p:spPr>
          <a:xfrm>
            <a:off x="7010795" y="6945562"/>
            <a:ext cx="8361584" cy="1077218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sz="3200" dirty="0">
                <a:solidFill>
                  <a:srgbClr val="FFFF00"/>
                </a:solidFill>
                <a:hlinkClick r:id="rId3"/>
              </a:rPr>
              <a:t>https://pl.wikipedia.org/wiki/Algorytm</a:t>
            </a:r>
            <a:endParaRPr lang="en-US" sz="3200" dirty="0">
              <a:solidFill>
                <a:srgbClr val="FFFF00"/>
              </a:solidFill>
            </a:endParaRPr>
          </a:p>
          <a:p>
            <a:pPr algn="r"/>
            <a:r>
              <a:rPr lang="en-US" sz="3200" dirty="0">
                <a:solidFill>
                  <a:srgbClr val="FFFF00"/>
                </a:solidFill>
                <a:hlinkClick r:id="rId4"/>
              </a:rPr>
              <a:t>https://pl.wikipedia.org/wiki/Struktura_danych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4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7314550" y="4800524"/>
            <a:ext cx="8127900" cy="3987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inp = input('Wprowadź liczbę: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inp == 'skończone'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float(inp)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numlist.append(value)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average = sum(numlist) / len(numlist)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print('Średnia:', average)</a:t>
            </a:r>
            <a:endParaRPr lang="pl"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6" name="Shape 306"/>
          <p:cNvSpPr txBox="1"/>
          <p:nvPr/>
        </p:nvSpPr>
        <p:spPr>
          <a:xfrm>
            <a:off x="697125" y="1031888"/>
            <a:ext cx="8127900" cy="4835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total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inp = input('Wprowadź liczbę: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inp == 'skończone'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float(inp)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pl" sz="26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total = total + value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average = total /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print('Średnia:', average)</a:t>
            </a:r>
            <a:endParaRPr lang="pl"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7" name="Shape 307"/>
          <p:cNvSpPr txBox="1"/>
          <p:nvPr/>
        </p:nvSpPr>
        <p:spPr>
          <a:xfrm>
            <a:off x="8592457" y="828688"/>
            <a:ext cx="6151968" cy="286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Wprowadź liczbę: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Wprowadź liczbę: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Wprowadź liczbę: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Wprowadź liczbę: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skończone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Średnia</a:t>
            </a:r>
            <a:r>
              <a:rPr lang="en-US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5</a:t>
            </a:r>
            <a:r>
              <a:rPr lang="en-US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66666666667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778013" y="789709"/>
            <a:ext cx="14687274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Najlepsi przyjaciele: </a:t>
            </a: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napisy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listy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498600" y="2349500"/>
            <a:ext cx="67491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'W trzech słowach</a:t>
            </a:r>
            <a:r>
              <a:rPr lang="pl" sz="3000" b="0" i="0" u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abc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['W', 'trzech', 'słowach']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9398000" y="2292350"/>
            <a:ext cx="64509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['W', 'trzech', 'słowach']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rzech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łowach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457200" y="7194550"/>
            <a:ext cx="151256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-PL" sz="34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Metoda</a:t>
            </a:r>
            <a:r>
              <a:rPr lang="en-US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plit</a:t>
            </a:r>
            <a:r>
              <a:rPr lang="en-US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dzieli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en-US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 części i tworzy listę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Myślimy o nich jak o słowach. Możemy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uzyskać dostęp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poszczególnych słów, przechodząc przez wszystkie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pętlą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965199" y="1085851"/>
            <a:ext cx="10385288" cy="702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'Bardzo dużo               znaków spacji</a:t>
            </a:r>
            <a:r>
              <a:rPr lang="pl" sz="26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pl" sz="26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split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['Bardzo', 'dużo', 'znaków', 'spacji']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'pierwsza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druga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trzecia</a:t>
            </a:r>
            <a:r>
              <a:rPr lang="pl" sz="26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pl" sz="26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['pierwsza;druga;trzecia']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26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';'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pl" sz="26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['pierwsza', 'druga', 'trzecia']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26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9226644" y="2031185"/>
            <a:ext cx="6490311" cy="46767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nie określisz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separatora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wielokrotne spacje są traktowane jak</a:t>
            </a:r>
            <a:r>
              <a:rPr lang="pl" sz="30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jeden separator</a:t>
            </a:r>
          </a:p>
          <a:p>
            <a:pPr marL="457200" marR="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endParaRPr lang="pl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Możesz określić, jaki znak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separatora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ma być użyty do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dzielenia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2526075" y="2058975"/>
            <a:ext cx="8889299" cy="33243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not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 ') :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[2]</a:t>
            </a: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pl" sz="2400" b="1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13538200" y="2330450"/>
            <a:ext cx="8160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...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42650" y="945775"/>
            <a:ext cx="130700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stephen.marquard@uct.ac.za 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Sat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Jan  5 09:14:16 2008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212375" y="6000750"/>
            <a:ext cx="142832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'From stephen.marquard@uct.ac.za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['From', 'stephen.marquard@uct.ac.za', 'Sat', 'Jan', '5', '09:14:16', '2008']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Wzorzec podwójnego dzielenia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12969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Czasem dzielimy linię na jeden sposób i jedną z uzyskanych części dzielimy jeszcze raz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</a:t>
            </a:r>
            <a:r>
              <a:rPr lang="pl" sz="3000" b="1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stephen.marquard@</a:t>
            </a:r>
            <a:r>
              <a:rPr lang="pl" sz="3000" b="1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pl" sz="3000" b="1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pl" sz="3000" b="1" i="0" u="none" strike="noStrike" cap="none" baseline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Wzorzec podwójnego dzielenia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7336425" y="58357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stephen.marquard@uct.ac.za</a:t>
            </a:r>
            <a:endParaRPr lang="pl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1155700" y="4506450"/>
            <a:ext cx="131826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pl" sz="3000" b="1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pl" sz="3000" b="1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endParaRPr lang="pl"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7" name="Shape 347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pl" sz="3000" b="1" i="0" u="none" strike="noStrike" cap="none" baseline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Wzorzec podwójnego dzielenia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['stephen.marquard', </a:t>
            </a:r>
            <a:r>
              <a:rPr lang="pl" sz="2400" b="1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'uct.ac.za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pl" sz="3000" b="1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pl" sz="3000" b="1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pl" sz="3000" b="1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1155700" y="54416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email.split('@')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pl" sz="3000" b="1" i="0" u="none" strike="noStrike" cap="none" baseline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pl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Wzorzec podwójnego dzielenia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['stephen.marquard', 'uct.ac.za']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pl" sz="3000" b="1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pl" sz="3000" b="1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155700" y="55940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email.split('@')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pieces[1]</a:t>
            </a:r>
            <a:r>
              <a:rPr lang="pl" sz="2400" b="0" i="0" u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pl" sz="2400" b="1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pl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7246300" y="67669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1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uct.ac.za'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Podsumowanie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74275" y="2733900"/>
            <a:ext cx="74505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algn="l" rtl="0">
              <a:spcBef>
                <a:spcPts val="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Idea kolekcji</a:t>
            </a:r>
          </a:p>
          <a:p>
            <a:pPr marL="685800" lvl="0" indent="-394462" algn="l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Listy i pętle określone</a:t>
            </a:r>
          </a:p>
          <a:p>
            <a:pPr marL="685800" lvl="0" indent="-394462" algn="l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Indeksowanie i wyszukiwanie</a:t>
            </a:r>
          </a:p>
          <a:p>
            <a:pPr marL="685800" lvl="0" indent="-394462" algn="l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Zmienność list</a:t>
            </a:r>
          </a:p>
          <a:p>
            <a:pPr marL="685800" lvl="0" indent="-394462" algn="l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Funkcje: len, min max, sum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7932975" y="2733900"/>
            <a:ext cx="75654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algn="l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Wycinki list</a:t>
            </a:r>
          </a:p>
          <a:p>
            <a:pPr marL="685800" lvl="0" indent="-394462" algn="l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Metody list: append, remove</a:t>
            </a:r>
          </a:p>
          <a:p>
            <a:pPr marL="685800" lvl="0" indent="-394462" algn="l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Sortowanie list</a:t>
            </a:r>
          </a:p>
          <a:p>
            <a:pPr marL="685800" lvl="0" indent="-394462" algn="l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Dzielenie </a:t>
            </a:r>
            <a:r>
              <a:rPr lang="pl-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 listy słów</a:t>
            </a:r>
          </a:p>
          <a:p>
            <a:pPr marL="685800" lvl="0" indent="-394462" algn="l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Używanie split do parsowania </a:t>
            </a:r>
            <a:r>
              <a:rPr lang="pl-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 idx="4294967295"/>
          </p:nvPr>
        </p:nvSpPr>
        <p:spPr>
          <a:xfrm>
            <a:off x="1462700" y="946150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3600" b="0" i="0" u="none" baseline="0">
                <a:solidFill>
                  <a:srgbClr val="FFFF00"/>
                </a:solidFill>
              </a:rPr>
              <a:t>Podziękowania dla współpracowników</a:t>
            </a:r>
          </a:p>
        </p:txBody>
      </p:sp>
      <p:pic>
        <p:nvPicPr>
          <p:cNvPr id="797" name="Shape 7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900" y="839500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Shape 7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017700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Shape 799"/>
          <p:cNvSpPr txBox="1"/>
          <p:nvPr/>
        </p:nvSpPr>
        <p:spPr>
          <a:xfrm>
            <a:off x="8704400" y="2217051"/>
            <a:ext cx="6797699" cy="563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Shape 502">
            <a:extLst>
              <a:ext uri="{FF2B5EF4-FFF2-40B4-BE49-F238E27FC236}">
                <a16:creationId xmlns:a16="http://schemas.microsoft.com/office/drawing/2014/main" id="{CEF5E0F8-6601-4183-B7F6-313E4C9DD536}"/>
              </a:ext>
            </a:extLst>
          </p:cNvPr>
          <p:cNvSpPr txBox="1"/>
          <p:nvPr/>
        </p:nvSpPr>
        <p:spPr>
          <a:xfrm>
            <a:off x="1206100" y="2296123"/>
            <a:ext cx="6797699" cy="55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Copyright slajdów 2010 - Charles R. Severance </a:t>
            </a:r>
            <a:br>
              <a:rPr lang="pl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(</a:t>
            </a:r>
            <a:r>
              <a:rPr lang="pl" sz="1800" b="0" i="0" u="sng" baseline="0" dirty="0">
                <a:solidFill>
                  <a:srgbClr val="FFFF00"/>
                </a:solidFill>
                <a:hlinkClick r:id="rId5"/>
              </a:rPr>
              <a:t>www.dr-chuck.com</a:t>
            </a:r>
            <a:r>
              <a:rPr lang="pl" sz="1800" b="0" i="0" u="none" baseline="0" dirty="0">
                <a:solidFill>
                  <a:srgbClr val="FFFFFF"/>
                </a:solidFill>
              </a:rPr>
              <a:t>)</a:t>
            </a:r>
            <a:r>
              <a:rPr lang="pl" sz="1800" b="0" i="0" u="none" baseline="0" dirty="0">
                <a:solidFill>
                  <a:schemeClr val="bg1"/>
                </a:solidFill>
              </a:rPr>
              <a:t> University of Michigan School of Information i</a:t>
            </a:r>
            <a:r>
              <a:rPr lang="pl" sz="1800" b="0" i="0" u="none" baseline="0" dirty="0">
                <a:solidFill>
                  <a:srgbClr val="FFFF00"/>
                </a:solidFill>
              </a:rPr>
              <a:t> </a:t>
            </a:r>
            <a:r>
              <a:rPr lang="pl" sz="1800" b="0" i="0" u="sng" baseline="0" dirty="0">
                <a:solidFill>
                  <a:srgbClr val="FFFF00"/>
                </a:solidFill>
                <a:hlinkClick r:id="rId6"/>
              </a:rPr>
              <a:t>open.umich.edu</a:t>
            </a:r>
            <a:r>
              <a:rPr lang="pl" sz="1800" b="0" i="0" baseline="0" dirty="0">
                <a:solidFill>
                  <a:srgbClr val="FFFF00"/>
                </a:solidFill>
              </a:rPr>
              <a:t> </a:t>
            </a:r>
            <a:r>
              <a:rPr lang="pl" sz="1800" b="0" i="0" u="none" baseline="0" dirty="0">
                <a:solidFill>
                  <a:srgbClr val="FFFFFF"/>
                </a:solidFill>
              </a:rPr>
              <a:t>dostępne na licencji Creative Commons Attribution 4.0.  Aby zachować zgodność z wymaganiami licencji należy pozostawić ten slajd na końcu każdej kopii tego dokumentu.  Po dokonaniu zmian, przy ponownej publikacji tych materiałów można dodać swoje nazwisko i nazwę organizacji do listy współpracowników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Autorstwo pierwszej wersji: Charles Severance, </a:t>
            </a:r>
            <a:br>
              <a:rPr lang="en-US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University of Michigan School of Information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-PL" sz="1800" dirty="0">
                <a:solidFill>
                  <a:srgbClr val="FFFFFF"/>
                </a:solidFill>
              </a:rPr>
              <a:t>Polska wersja powstała z inicjatywy Wydziału Matematyki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i Informatyki Uniwersytetu im. </a:t>
            </a:r>
            <a:r>
              <a:rPr lang="pl-PL" sz="1800">
                <a:solidFill>
                  <a:srgbClr val="FFFFFF"/>
                </a:solidFill>
              </a:rPr>
              <a:t>Adama Mickiewicza w Poznaniu</a:t>
            </a:r>
            <a:endParaRPr lang="pl-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Tłumaczenie: Agata i Krzysztof Wierzbiccy, EnglishT.eu </a:t>
            </a:r>
          </a:p>
          <a:p>
            <a:pPr lvl="0" algn="l" rtl="0">
              <a:spcBef>
                <a:spcPts val="0"/>
              </a:spcBef>
              <a:buNone/>
            </a:pPr>
            <a:endParaRPr lang="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... wstaw tu nowych współpracowników i tłumaczy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nie jest 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kolekcją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”?</a:t>
            </a:r>
            <a:endParaRPr lang="pl" sz="7600" b="0" i="0" u="none" strike="noStrike" cap="none" dirty="0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2654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Większość z naszych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zmiennych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zawiera jedną wartość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kiedy przypisujemy nową wartość do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zmiennej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stara wartość jest nadpisywana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2136725" y="5621338"/>
            <a:ext cx="12214275" cy="22574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endParaRPr lang="pl" sz="3000" b="0" i="0" u="none" strike="noStrike" cap="none" baseline="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1688763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4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Lista jest typem kolekcji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35258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Kolekcja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pozwala nam przypisać wiele wartości do jednej "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zmiennej</a:t>
            </a:r>
            <a:r>
              <a:rPr lang="pl" sz="3600" dirty="0">
                <a:solidFill>
                  <a:schemeClr val="lt1"/>
                </a:solidFill>
                <a:ea typeface="Arial" charset="0"/>
              </a:rPr>
              <a:t>"</a:t>
            </a:r>
            <a:endParaRPr lang="pl" sz="3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Kolekcje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są fajne, bo możemy zapakować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wiele wartości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jednej wygodnej </a:t>
            </a:r>
            <a:r>
              <a:rPr lang="pl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walizki"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77850" y="789709"/>
            <a:ext cx="2557874" cy="209629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2002250" y="6000750"/>
            <a:ext cx="13423280" cy="2214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['Józek', 'Gienek', 'Staszek']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carryon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'skarpetki', 'koszula', 'perfumy' 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Stałe będące listami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98500" y="2857500"/>
            <a:ext cx="7331075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Stałe będące listami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zapisujemy w kwadratowych nawiasach, a ich elementy rozdzielamy przecinkami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Elementem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listy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może być dowolny obiekt Pythona, nawet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inna lista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ista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może być pusta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8418287" y="2532050"/>
            <a:ext cx="7518214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1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1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  <a:r>
              <a:rPr lang="pl" sz="21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1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1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1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1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['czerwony', 'żółty', 'niebieski']</a:t>
            </a:r>
            <a:r>
              <a:rPr lang="pl" sz="21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1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['czerwony', 'żółty', 'niebieski']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1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1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1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['czerwony', 24, 98.6]</a:t>
            </a:r>
            <a:r>
              <a:rPr lang="pl" sz="21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1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['czerwony', 24, 98.6]</a:t>
            </a:r>
            <a:endParaRPr lang="pl" sz="21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algn="l" rtl="0">
              <a:buClr>
                <a:schemeClr val="lt1"/>
              </a:buClr>
              <a:buSzPct val="25000"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1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1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1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</a:t>
            </a:r>
            <a:r>
              <a:rPr lang="pl" sz="21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[5, 6]</a:t>
            </a:r>
            <a:r>
              <a:rPr lang="pl" sz="21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7]</a:t>
            </a:r>
            <a:r>
              <a:rPr lang="pl" sz="21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1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[5, 6], 7]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1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1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1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r>
              <a:rPr lang="pl" sz="21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1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1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endParaRPr lang="pl" sz="21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Używamy już list!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1895475" y="2840601"/>
            <a:ext cx="8488800" cy="363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'Odpalamy!'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1091861" y="3003550"/>
            <a:ext cx="326866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Odpalamy!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6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Listy i pętle określone </a:t>
            </a:r>
            <a:r>
              <a:rPr lang="pl" sz="6600" b="0" i="0" u="none" baseline="0" dirty="0">
                <a:solidFill>
                  <a:srgbClr val="FFFF00"/>
                </a:solidFill>
                <a:sym typeface="Cabin"/>
              </a:rPr>
              <a:t>–</a:t>
            </a:r>
            <a:r>
              <a:rPr lang="pl" sz="6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najlepsi kumple</a:t>
            </a:r>
            <a:endParaRPr lang="pl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1279123" y="3423163"/>
            <a:ext cx="8518019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['Józek', 'Gienek', 'Staszek']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'Szczęśliwego Nowego Roku:'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pl" sz="24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algn="l" rtl="0">
              <a:buClr>
                <a:srgbClr val="FFFF00"/>
              </a:buClr>
              <a:buSzPct val="25000"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'Zrobione!')</a:t>
            </a:r>
            <a:endParaRPr lang="pl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10658475" y="3852320"/>
            <a:ext cx="5264012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Szczęśliwego Nowego Roku: Józek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Szczęśliwego Nowego Roku: Gienek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Szczęśliwego Nowego Roku: Staszek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Zrobione!</a:t>
            </a:r>
          </a:p>
        </p:txBody>
      </p:sp>
      <p:cxnSp>
        <p:nvCxnSpPr>
          <p:cNvPr id="206" name="Shape 206"/>
          <p:cNvCxnSpPr>
            <a:cxnSpLocks/>
          </p:cNvCxnSpPr>
          <p:nvPr/>
        </p:nvCxnSpPr>
        <p:spPr>
          <a:xfrm flipH="1">
            <a:off x="9797142" y="4353475"/>
            <a:ext cx="633282" cy="31853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7" name="Shape 207"/>
          <p:cNvCxnSpPr>
            <a:cxnSpLocks/>
          </p:cNvCxnSpPr>
          <p:nvPr/>
        </p:nvCxnSpPr>
        <p:spPr>
          <a:xfrm flipH="1" flipV="1">
            <a:off x="9797142" y="4672013"/>
            <a:ext cx="628056" cy="488152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8" name="Shape 208"/>
          <p:cNvCxnSpPr>
            <a:cxnSpLocks/>
          </p:cNvCxnSpPr>
          <p:nvPr/>
        </p:nvCxnSpPr>
        <p:spPr>
          <a:xfrm flipH="1" flipV="1">
            <a:off x="4692112" y="5160164"/>
            <a:ext cx="5733086" cy="31075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04"/>
          <p:cNvSpPr txBox="1"/>
          <p:nvPr/>
        </p:nvSpPr>
        <p:spPr>
          <a:xfrm>
            <a:off x="1279123" y="5997591"/>
            <a:ext cx="7835847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['Józek', 'Gienek', 'Staszek']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'Szczęśliwego Nowego Roku:'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algn="l" rtl="0">
              <a:buClr>
                <a:srgbClr val="FFFF00"/>
              </a:buClr>
              <a:buSzPct val="25000"/>
            </a:pP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'Zrobione!')</a:t>
            </a:r>
            <a:endParaRPr lang="pl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Przyjrzyjmy się listom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308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 jak w przypadku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możemy wybrać dowolny element z listy za pomocą indeksu określonego w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nawiasach kwadratowych</a:t>
            </a: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775" y="992909"/>
            <a:ext cx="273685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x="17272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1557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Józek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7429500" y="5065701"/>
            <a:ext cx="8156400" cy="2339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['Józek', 'Gienek', 'Staszek'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Gienek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6068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0353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Gienek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54864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9149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Staszek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4493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Listy są zmienne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7331075" cy="5156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Napisy</a:t>
            </a:r>
            <a:r>
              <a:rPr lang="en-US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są 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niezmienne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nie możemy zmienić zawartości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musimy stworzyć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nowy </a:t>
            </a:r>
            <a:r>
              <a:rPr lang="pl-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4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żeby wprowadzić zmiany</a:t>
            </a:r>
          </a:p>
          <a:p>
            <a:pPr marL="457200" lvl="0" indent="-444500" algn="l" rtl="0">
              <a:spcAft>
                <a:spcPts val="1000"/>
              </a:spcAft>
              <a:buSzPct val="100000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Listy są 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możemy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zmienić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element listy, korzystając z operatora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indeksu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9334300" y="2247900"/>
            <a:ext cx="6464399" cy="59694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'Banan</a:t>
            </a:r>
            <a:r>
              <a:rPr lang="pl" sz="2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2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pl" sz="2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</a:t>
            </a:r>
            <a:r>
              <a:rPr lang="pl" sz="2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TypeError: 'str' object does not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support item 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banan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pl" sz="24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pl" sz="2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pl" sz="2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28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pl" sz="24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28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41, 63]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2219</Words>
  <Application>Microsoft Office PowerPoint</Application>
  <PresentationFormat>Custom</PresentationFormat>
  <Paragraphs>339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Cabin</vt:lpstr>
      <vt:lpstr>Courier</vt:lpstr>
      <vt:lpstr>Courier New</vt:lpstr>
      <vt:lpstr>Gill Sans</vt:lpstr>
      <vt:lpstr>Title &amp; Subtitle</vt:lpstr>
      <vt:lpstr>Listy w Pythonie</vt:lpstr>
      <vt:lpstr>Programowanie</vt:lpstr>
      <vt:lpstr>Co nie jest “kolekcją”?</vt:lpstr>
      <vt:lpstr>Lista jest typem kolekcji</vt:lpstr>
      <vt:lpstr>Stałe będące listami</vt:lpstr>
      <vt:lpstr>Używamy już list!</vt:lpstr>
      <vt:lpstr>Listy i pętle określone – najlepsi kumple</vt:lpstr>
      <vt:lpstr>Przyjrzyjmy się listom</vt:lpstr>
      <vt:lpstr>Listy są zmienne</vt:lpstr>
      <vt:lpstr>Jaka jest długość listy?</vt:lpstr>
      <vt:lpstr>Używanie funkcji range </vt:lpstr>
      <vt:lpstr>O dwóch takich... pętlach</vt:lpstr>
      <vt:lpstr>Konkatenacja list przy użyciu +</vt:lpstr>
      <vt:lpstr>Twórz wycinki list, używając :</vt:lpstr>
      <vt:lpstr>Metody list</vt:lpstr>
      <vt:lpstr>Tworzenie listy od podstaw</vt:lpstr>
      <vt:lpstr>Jesteście na liście?</vt:lpstr>
      <vt:lpstr>Listy są w porządku</vt:lpstr>
      <vt:lpstr>Wbudowane funkcje i listy</vt:lpstr>
      <vt:lpstr>PowerPoint Presentation</vt:lpstr>
      <vt:lpstr>Najlepsi przyjaciele: napisy i listy</vt:lpstr>
      <vt:lpstr>PowerPoint Presentation</vt:lpstr>
      <vt:lpstr>PowerPoint Presentation</vt:lpstr>
      <vt:lpstr>Wzorzec podwójnego dzielenia</vt:lpstr>
      <vt:lpstr>Wzorzec podwójnego dzielenia</vt:lpstr>
      <vt:lpstr>Wzorzec podwójnego dzielenia</vt:lpstr>
      <vt:lpstr>Wzorzec podwójnego dzielenia</vt:lpstr>
      <vt:lpstr>Podsumowanie</vt:lpstr>
      <vt:lpstr>Podziękowania dla współpracowników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Listy w Pythonie</dc:title>
  <cp:lastModifiedBy>Andrzej Wójtowicz</cp:lastModifiedBy>
  <cp:revision>75</cp:revision>
  <dcterms:modified xsi:type="dcterms:W3CDTF">2022-08-25T20:37:45Z</dcterms:modified>
</cp:coreProperties>
</file>