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03" r:id="rId1"/>
  </p:sldMasterIdLst>
  <p:notesMasterIdLst>
    <p:notesMasterId r:id="rId3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87" r:id="rId9"/>
    <p:sldId id="264" r:id="rId10"/>
    <p:sldId id="265" r:id="rId11"/>
    <p:sldId id="266" r:id="rId12"/>
    <p:sldId id="267" r:id="rId13"/>
    <p:sldId id="268" r:id="rId14"/>
    <p:sldId id="269" r:id="rId15"/>
    <p:sldId id="290" r:id="rId16"/>
    <p:sldId id="270" r:id="rId17"/>
    <p:sldId id="288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9" r:id="rId32"/>
    <p:sldId id="285" r:id="rId33"/>
    <p:sldId id="315" r:id="rId34"/>
  </p:sldIdLst>
  <p:sldSz cx="16256000" cy="9144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40FF"/>
    <a:srgbClr val="00F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56"/>
    <p:restoredTop sz="94301"/>
  </p:normalViewPr>
  <p:slideViewPr>
    <p:cSldViewPr snapToGrid="0" snapToObjects="1">
      <p:cViewPr varScale="1">
        <p:scale>
          <a:sx n="77" d="100"/>
          <a:sy n="77" d="100"/>
        </p:scale>
        <p:origin x="978" y="90"/>
      </p:cViewPr>
      <p:guideLst>
        <p:guide orient="horz" pos="2880"/>
        <p:guide pos="5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2610648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Clr>
                <a:schemeClr val="dk2"/>
              </a:buClr>
              <a:buSzPct val="78571"/>
              <a:buFont typeface="Arial"/>
              <a:buNone/>
            </a:pPr>
            <a:r>
              <a:rPr lang="pl" b="0" i="0" u="none" baseline="0" dirty="0">
                <a:solidFill>
                  <a:schemeClr val="dk2"/>
                </a:solidFill>
              </a:rPr>
              <a:t>Notka od Chucka</a:t>
            </a:r>
            <a:r>
              <a:rPr lang="en-US" b="0" i="0" u="none" baseline="0" dirty="0">
                <a:solidFill>
                  <a:schemeClr val="dk2"/>
                </a:solidFill>
              </a:rPr>
              <a:t>:</a:t>
            </a:r>
            <a:r>
              <a:rPr lang="pl" b="0" i="0" u="none" baseline="0" dirty="0">
                <a:solidFill>
                  <a:schemeClr val="dk2"/>
                </a:solidFill>
              </a:rPr>
              <a:t> </a:t>
            </a:r>
            <a:r>
              <a:rPr lang="en-US" b="0" i="0" u="none" baseline="0" dirty="0" err="1">
                <a:solidFill>
                  <a:schemeClr val="dk2"/>
                </a:solidFill>
              </a:rPr>
              <a:t>uż</a:t>
            </a:r>
            <a:r>
              <a:rPr lang="pl" b="0" i="0" u="none" baseline="0" dirty="0">
                <a:solidFill>
                  <a:schemeClr val="dk2"/>
                </a:solidFill>
              </a:rPr>
              <a:t>ywając tych materiałów masz prawo usunąć logo UM i zastąpić je własnym</a:t>
            </a:r>
            <a:r>
              <a:rPr lang="en-US" b="0" i="0" u="none" baseline="0" dirty="0">
                <a:solidFill>
                  <a:schemeClr val="dk2"/>
                </a:solidFill>
              </a:rPr>
              <a:t>,</a:t>
            </a:r>
            <a:r>
              <a:rPr lang="pl" b="0" i="0" u="none" baseline="0" dirty="0">
                <a:solidFill>
                  <a:schemeClr val="dk2"/>
                </a:solidFill>
              </a:rPr>
              <a:t> ale zostaw proszę logo CC-BY na pierwszej stronie oraz strony z podziękowaniami dla współtwórców.</a:t>
            </a:r>
            <a:endParaRPr lang="pl" dirty="0">
              <a:solidFill>
                <a:schemeClr val="dk2"/>
              </a:solidFill>
            </a:endParaRPr>
          </a:p>
        </p:txBody>
      </p:sp>
      <p:sp>
        <p:nvSpPr>
          <p:cNvPr id="202" name="Shape 20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912909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Shape 30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304" name="Shape 30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796608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Shape 31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312" name="Shape 31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9982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Shape 3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321" name="Shape 32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033741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Shape 3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328" name="Shape 32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8747576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Shape 3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340" name="Shape 34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3128755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Shape 3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367" name="Shape 36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0589443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Shape 3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367" name="Shape 36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3828638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" name="Shape 42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429" name="Shape 42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1729726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" name="Shape 4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436" name="Shape 43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0624954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Shape 4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443" name="Shape 44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785843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11" name="Shape 21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9582042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" name="Shape 44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449" name="Shape 44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4290971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Shape 45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456" name="Shape 45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2695613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Shape 4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461" name="Shape 46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9692153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Shape 4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466" name="Shape 46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7740658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" name="Shape 4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473" name="Shape 47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8685188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" name="Shape 4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493" name="Shape 49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524893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" name="Shape 4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500" name="Shape 50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1446463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" name="Shape 5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507" name="Shape 50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5963744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" name="Shape 51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514" name="Shape 51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1593549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" name="Shape 5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520" name="Shape 52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734628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Shape 2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18" name="Shape 21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3405907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" name="Shape 5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533" name="Shape 53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7086515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1" name="Shape 79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2" name="Shape 7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319545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Shape 2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25" name="Shape 22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170171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Shape 24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45" name="Shape 24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961456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hape 25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52" name="Shape 25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088775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Shape 2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71" name="Shape 27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504254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Shape 2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71" name="Shape 27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90394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Shape 2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96" name="Shape 29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34072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1155700" y="1536700"/>
            <a:ext cx="13931900" cy="3086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1155700" y="4711700"/>
            <a:ext cx="13931900" cy="1054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lvl="0" indent="-342900" algn="ctr" rtl="0">
              <a:spcBef>
                <a:spcPts val="0"/>
              </a:spcBef>
              <a:spcAft>
                <a:spcPts val="0"/>
              </a:spcAft>
              <a:defRPr/>
            </a:lvl1pPr>
            <a:lvl2pPr marL="742950" lvl="1" indent="-285750" algn="ctr" rtl="0">
              <a:spcBef>
                <a:spcPts val="0"/>
              </a:spcBef>
              <a:spcAft>
                <a:spcPts val="0"/>
              </a:spcAft>
              <a:defRPr/>
            </a:lvl2pPr>
            <a:lvl3pPr marL="1143000" lvl="2" indent="-228600" algn="ctr" rtl="0">
              <a:spcBef>
                <a:spcPts val="0"/>
              </a:spcBef>
              <a:spcAft>
                <a:spcPts val="0"/>
              </a:spcAft>
              <a:defRPr/>
            </a:lvl3pPr>
            <a:lvl4pPr marL="1600200" lvl="3" indent="-228600" algn="ctr" rtl="0">
              <a:spcBef>
                <a:spcPts val="0"/>
              </a:spcBef>
              <a:spcAft>
                <a:spcPts val="0"/>
              </a:spcAft>
              <a:defRPr/>
            </a:lvl4pPr>
            <a:lvl5pPr marL="2057400" lvl="4" indent="-22860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Bullets"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 txBox="1">
            <a:spLocks noGrp="1"/>
          </p:cNvSpPr>
          <p:nvPr>
            <p:ph type="title"/>
          </p:nvPr>
        </p:nvSpPr>
        <p:spPr>
          <a:xfrm>
            <a:off x="1155700" y="833718"/>
            <a:ext cx="13932000" cy="170618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96" name="Shape 196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13932000" cy="5702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711200" lvl="0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 sz="3600"/>
            </a:lvl1pPr>
            <a:lvl2pPr marL="1003300" lvl="1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2pPr>
            <a:lvl3pPr marL="1295400" lvl="2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3pPr>
            <a:lvl4pPr marL="1600200" lvl="3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4pPr>
            <a:lvl5pPr marL="1892300" lvl="4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5pPr>
            <a:lvl6pPr marL="2349500" lvl="5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6pPr>
            <a:lvl7pPr marL="2806700" lvl="6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7pPr>
            <a:lvl8pPr marL="3263900" lvl="7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8pPr>
            <a:lvl9pPr marL="3721100" lvl="8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 txBox="1">
            <a:spLocks noGrp="1"/>
          </p:cNvSpPr>
          <p:nvPr>
            <p:ph type="title"/>
          </p:nvPr>
        </p:nvSpPr>
        <p:spPr>
          <a:xfrm>
            <a:off x="1155700" y="833718"/>
            <a:ext cx="13932000" cy="170618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94550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32750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1155700" y="1536700"/>
            <a:ext cx="13931900" cy="3086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defRPr/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defRPr/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defRPr/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 dirty="0"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1155700" y="4711700"/>
            <a:ext cx="13931900" cy="1054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342900" algn="ctr" rtl="0">
              <a:spcBef>
                <a:spcPts val="0"/>
              </a:spcBef>
              <a:spcAft>
                <a:spcPts val="0"/>
              </a:spcAft>
              <a:defRPr/>
            </a:lvl1pPr>
            <a:lvl2pPr marL="742950" marR="0" lvl="1" indent="-285750" algn="ctr" rtl="0">
              <a:spcBef>
                <a:spcPts val="0"/>
              </a:spcBef>
              <a:spcAft>
                <a:spcPts val="0"/>
              </a:spcAft>
              <a:defRPr/>
            </a:lvl2pPr>
            <a:lvl3pPr marL="1143000" marR="0" lvl="2" indent="-228600" algn="ctr" rtl="0">
              <a:spcBef>
                <a:spcPts val="0"/>
              </a:spcBef>
              <a:spcAft>
                <a:spcPts val="0"/>
              </a:spcAft>
              <a:defRPr/>
            </a:lvl3pPr>
            <a:lvl4pPr marL="1600200" marR="0" lvl="3" indent="-228600" algn="ctr" rtl="0">
              <a:spcBef>
                <a:spcPts val="0"/>
              </a:spcBef>
              <a:spcAft>
                <a:spcPts val="0"/>
              </a:spcAft>
              <a:defRPr/>
            </a:lvl4pPr>
            <a:lvl5pPr marL="2057400" marR="0" lvl="4" indent="-22860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 dirty="0"/>
          </a:p>
        </p:txBody>
      </p:sp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0"/>
            <a:ext cx="16256000" cy="7680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/>
          </a:p>
        </p:txBody>
      </p:sp>
      <p:sp>
        <p:nvSpPr>
          <p:cNvPr id="5" name="Rectangle 3"/>
          <p:cNvSpPr>
            <a:spLocks noChangeArrowheads="1"/>
          </p:cNvSpPr>
          <p:nvPr userDrawn="1"/>
        </p:nvSpPr>
        <p:spPr bwMode="auto">
          <a:xfrm>
            <a:off x="0" y="8357616"/>
            <a:ext cx="16256000" cy="78638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7" r:id="rId1"/>
    <p:sldLayoutId id="2147483701" r:id="rId2"/>
    <p:sldLayoutId id="2147483704" r:id="rId3"/>
    <p:sldLayoutId id="2147483705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6600" b="0" i="0" u="none" strike="noStrike" cap="none">
          <a:solidFill>
            <a:srgbClr val="FFFF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3200" b="0" i="0" u="none" strike="noStrike" cap="none">
          <a:solidFill>
            <a:schemeClr val="bg1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y4e.pl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g"/><Relationship Id="rId5" Type="http://schemas.openxmlformats.org/officeDocument/2006/relationships/image" Target="../media/image1.png"/><Relationship Id="rId4" Type="http://schemas.openxmlformats.org/officeDocument/2006/relationships/hyperlink" Target="www.pythonlearn.com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python.org/3/library/stdtypes.html#string-methods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docs.python.org/2/library/stdtypes.html#string-methods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open.umich.edu/" TargetMode="External"/><Relationship Id="rId5" Type="http://schemas.openxmlformats.org/officeDocument/2006/relationships/hyperlink" Target="http://www.dr-chuck.com/" TargetMode="Externa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-PL" sz="7600" b="0" i="0" u="none" strike="noStrike" cap="none" baseline="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Napisy</a:t>
            </a:r>
          </a:p>
        </p:txBody>
      </p:sp>
      <p:sp>
        <p:nvSpPr>
          <p:cNvPr id="205" name="Shape 20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48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Rozdział 6</a:t>
            </a:r>
          </a:p>
        </p:txBody>
      </p:sp>
      <p:sp>
        <p:nvSpPr>
          <p:cNvPr id="206" name="Shape 206"/>
          <p:cNvSpPr txBox="1"/>
          <p:nvPr/>
        </p:nvSpPr>
        <p:spPr>
          <a:xfrm>
            <a:off x="3865625" y="6973885"/>
            <a:ext cx="7926300" cy="1016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200" b="0" i="0" u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 dla wszystkich</a:t>
            </a:r>
            <a:endParaRPr lang="pl" sz="32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200" b="0" i="0" u="sng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  <a:hlinkClick r:id="rId3"/>
              </a:rPr>
              <a:t>www.py4e.</a:t>
            </a:r>
            <a:r>
              <a:rPr lang="en-US" sz="3200" b="0" i="0" u="sng" strike="noStrike" cap="none" baseline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  <a:hlinkClick r:id="rId3"/>
              </a:rPr>
              <a:t>pl</a:t>
            </a:r>
            <a:endParaRPr lang="pl" sz="3200" u="sng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  <a:hlinkClick r:id="rId4"/>
            </a:endParaRPr>
          </a:p>
        </p:txBody>
      </p:sp>
      <p:pic>
        <p:nvPicPr>
          <p:cNvPr id="207" name="Shape 20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3739812" y="7332660"/>
            <a:ext cx="1968599" cy="668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8" name="Shape 208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35250" y="6947585"/>
            <a:ext cx="1024800" cy="1024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Shape 306"/>
          <p:cNvSpPr txBox="1">
            <a:spLocks noGrp="1"/>
          </p:cNvSpPr>
          <p:nvPr>
            <p:ph type="title"/>
          </p:nvPr>
        </p:nvSpPr>
        <p:spPr>
          <a:xfrm>
            <a:off x="899016" y="833718"/>
            <a:ext cx="14445368" cy="170618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7600" b="0" i="0" u="none" strike="noStrike" cap="none" baseline="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Przechodzenie pętlą przez </a:t>
            </a:r>
            <a:r>
              <a:rPr lang="pl-PL" sz="7600" b="0" i="0" u="none" strike="noStrike" cap="none" baseline="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napis</a:t>
            </a:r>
          </a:p>
        </p:txBody>
      </p:sp>
      <p:sp>
        <p:nvSpPr>
          <p:cNvPr id="307" name="Shape 307"/>
          <p:cNvSpPr txBox="1">
            <a:spLocks noGrp="1"/>
          </p:cNvSpPr>
          <p:nvPr>
            <p:ph type="body" idx="1"/>
          </p:nvPr>
        </p:nvSpPr>
        <p:spPr>
          <a:xfrm>
            <a:off x="1155701" y="2603500"/>
            <a:ext cx="5947431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533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pl" sz="36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Skończona pętla korzystająca z instrukcji </a:t>
            </a:r>
            <a:r>
              <a:rPr lang="pl" sz="3600" b="0" i="0" u="none" strike="noStrike" cap="none" baseline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for</a:t>
            </a:r>
            <a:r>
              <a:rPr lang="pl" sz="36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jest bardziej elegancka</a:t>
            </a:r>
          </a:p>
          <a:p>
            <a:pPr marL="749300" marR="0" lvl="0" indent="-5334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pl" sz="3600" b="0" i="0" u="none" strike="noStrike" cap="none" baseline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Zmienną sterującą</a:t>
            </a:r>
            <a:r>
              <a:rPr lang="pl" sz="36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zajmie się za nas pętla </a:t>
            </a:r>
            <a:r>
              <a:rPr lang="pl" sz="3600" b="0" i="0" u="none" strike="noStrike" cap="none" baseline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for</a:t>
            </a:r>
          </a:p>
        </p:txBody>
      </p:sp>
      <p:sp>
        <p:nvSpPr>
          <p:cNvPr id="308" name="Shape 308"/>
          <p:cNvSpPr txBox="1"/>
          <p:nvPr/>
        </p:nvSpPr>
        <p:spPr>
          <a:xfrm>
            <a:off x="15122525" y="3740150"/>
            <a:ext cx="342899" cy="3225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</a:t>
            </a:r>
          </a:p>
        </p:txBody>
      </p:sp>
      <p:sp>
        <p:nvSpPr>
          <p:cNvPr id="309" name="Shape 309"/>
          <p:cNvSpPr txBox="1"/>
          <p:nvPr/>
        </p:nvSpPr>
        <p:spPr>
          <a:xfrm>
            <a:off x="8774825" y="4454221"/>
            <a:ext cx="6059999" cy="1663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fruit = 'banan'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6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letter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6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6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pl" sz="36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3600" b="0" i="0" u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36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letter</a:t>
            </a:r>
            <a:r>
              <a:rPr lang="pl" sz="3600" b="0" i="0" u="none" strike="noStrike" cap="none" baseline="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36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Shape 314"/>
          <p:cNvSpPr txBox="1">
            <a:spLocks noGrp="1"/>
          </p:cNvSpPr>
          <p:nvPr>
            <p:ph type="title"/>
          </p:nvPr>
        </p:nvSpPr>
        <p:spPr>
          <a:xfrm>
            <a:off x="873964" y="833718"/>
            <a:ext cx="14495472" cy="170618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7600" b="0" i="0" u="none" strike="noStrike" cap="none" baseline="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Przechodzenie pętlą przez </a:t>
            </a:r>
            <a:r>
              <a:rPr lang="pl-PL" sz="7600" b="0" i="0" u="none" strike="noStrike" cap="none" baseline="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napis</a:t>
            </a:r>
          </a:p>
        </p:txBody>
      </p:sp>
      <p:sp>
        <p:nvSpPr>
          <p:cNvPr id="315" name="Shape 315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5891236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533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pl" sz="36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Skończona pętla korzystająca z instrukcji </a:t>
            </a:r>
            <a:r>
              <a:rPr lang="pl" sz="3600" b="0" i="0" u="none" strike="noStrike" cap="none" baseline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for</a:t>
            </a:r>
            <a:r>
              <a:rPr lang="pl" sz="36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jest bardziej elegancka</a:t>
            </a:r>
          </a:p>
          <a:p>
            <a:pPr marL="749300" marR="0" lvl="0" indent="-5334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pl" sz="3600" b="0" i="0" u="none" strike="noStrike" cap="none" baseline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Zmienną sterującą</a:t>
            </a:r>
            <a:r>
              <a:rPr lang="pl" sz="36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zajmie się za nas pętla </a:t>
            </a:r>
            <a:r>
              <a:rPr lang="pl" sz="3600" b="0" i="0" u="none" strike="noStrike" cap="none" baseline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for</a:t>
            </a:r>
          </a:p>
        </p:txBody>
      </p:sp>
      <p:sp>
        <p:nvSpPr>
          <p:cNvPr id="316" name="Shape 316"/>
          <p:cNvSpPr txBox="1"/>
          <p:nvPr/>
        </p:nvSpPr>
        <p:spPr>
          <a:xfrm>
            <a:off x="8058071" y="5568950"/>
            <a:ext cx="5983200" cy="2768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index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pl" sz="3000" b="0" i="0" u="none" strike="noStrike" cap="none" baseline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while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index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&lt; </a:t>
            </a:r>
            <a:r>
              <a:rPr lang="pl" sz="3000" b="0" i="0" u="none" strike="noStrike" cap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letter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pl" sz="3000" b="0" i="0" u="none" strike="noStrike" cap="none" baseline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index</a:t>
            </a:r>
            <a:r>
              <a:rPr lang="pl" sz="3000" b="0" i="0" u="none" strike="noStrike" cap="none" baseline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3000" b="0" i="0" u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letter</a:t>
            </a:r>
            <a:r>
              <a:rPr lang="pl" sz="3000" b="0" i="0" u="none" strike="noStrike" cap="none" baseline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30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index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index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1</a:t>
            </a:r>
          </a:p>
        </p:txBody>
      </p:sp>
      <p:sp>
        <p:nvSpPr>
          <p:cNvPr id="317" name="Shape 317"/>
          <p:cNvSpPr txBox="1"/>
          <p:nvPr/>
        </p:nvSpPr>
        <p:spPr>
          <a:xfrm>
            <a:off x="8058071" y="3424870"/>
            <a:ext cx="5015700" cy="1663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fruit = 'banan'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letter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in 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: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3000" b="0" i="0" u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letter</a:t>
            </a:r>
            <a:r>
              <a:rPr lang="pl" sz="3000" b="0" i="0" u="none" strike="noStrike" cap="none" baseline="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30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318" name="Shape 318"/>
          <p:cNvSpPr txBox="1"/>
          <p:nvPr/>
        </p:nvSpPr>
        <p:spPr>
          <a:xfrm>
            <a:off x="15122525" y="3740150"/>
            <a:ext cx="342899" cy="3225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Shape 32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7600" b="0" i="0" u="none" strike="noStrike" cap="none" baseline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Pętle i liczenie</a:t>
            </a:r>
          </a:p>
        </p:txBody>
      </p:sp>
      <p:sp>
        <p:nvSpPr>
          <p:cNvPr id="324" name="Shape 324"/>
          <p:cNvSpPr txBox="1">
            <a:spLocks noGrp="1"/>
          </p:cNvSpPr>
          <p:nvPr>
            <p:ph type="body" idx="1"/>
          </p:nvPr>
        </p:nvSpPr>
        <p:spPr>
          <a:xfrm>
            <a:off x="1155700" y="3025790"/>
            <a:ext cx="6273800" cy="443678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215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None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Oto prosta pętla, która przechodzi przez każdą literę w </a:t>
            </a:r>
            <a:r>
              <a:rPr lang="pl-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napisie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 liczy, ile razy pętla napotkała znak 'a'</a:t>
            </a:r>
          </a:p>
        </p:txBody>
      </p:sp>
      <p:sp>
        <p:nvSpPr>
          <p:cNvPr id="325" name="Shape 325"/>
          <p:cNvSpPr txBox="1"/>
          <p:nvPr/>
        </p:nvSpPr>
        <p:spPr>
          <a:xfrm>
            <a:off x="8753100" y="3468675"/>
            <a:ext cx="6885000" cy="3324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word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pl" sz="36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600" b="0" i="0" u="none" strike="noStrike" cap="none" baseline="0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banan</a:t>
            </a:r>
            <a:r>
              <a:rPr lang="pl" sz="36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count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pl" sz="36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pl" sz="36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letter </a:t>
            </a:r>
            <a:r>
              <a:rPr lang="pl" sz="36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pl" sz="36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word 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pl" sz="36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if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6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letter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600" b="0" i="0" u="none" strike="noStrike" cap="none" baseline="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==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6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'a' 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  <a:r>
              <a:rPr lang="pl" sz="36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   count 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 </a:t>
            </a:r>
            <a:r>
              <a:rPr lang="pl" sz="36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count </a:t>
            </a:r>
            <a:r>
              <a:rPr lang="pl" sz="3600" b="0" i="0" u="none" strike="noStrike" cap="none" baseline="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pl" sz="36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6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3600" b="0" i="0" u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36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count</a:t>
            </a:r>
            <a:r>
              <a:rPr lang="pl" sz="3600" b="0" i="0" u="none" strike="noStrike" cap="none" baseline="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36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Shape 33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7600" b="0" i="0" u="none" strike="noStrike" cap="none" baseline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Bliższe spojrzenie na </a:t>
            </a:r>
            <a:r>
              <a:rPr lang="pl" sz="7600" b="0" i="0" u="none" strike="noStrike" cap="none" baseline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</a:t>
            </a:r>
          </a:p>
        </p:txBody>
      </p:sp>
      <p:sp>
        <p:nvSpPr>
          <p:cNvPr id="331" name="Shape 331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6688138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583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4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Zmienna sterująca </a:t>
            </a:r>
            <a:r>
              <a:rPr lang="pl" sz="34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pl" sz="34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przechodzi</a:t>
            </a:r>
            <a:r>
              <a:rPr lang="pl" sz="34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lang="pl" sz="34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przez </a:t>
            </a:r>
            <a:r>
              <a:rPr lang="pl" sz="34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sekwencję </a:t>
            </a:r>
            <a:r>
              <a:rPr lang="pl" sz="34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(uporządkowany zbiór)</a:t>
            </a:r>
          </a:p>
          <a:p>
            <a:pPr marL="749300" marR="0" lvl="0" indent="-3583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4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Blok (ciało)</a:t>
            </a:r>
            <a:r>
              <a:rPr lang="pl" sz="34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kodu jest wykonywany jeden raz dla każdego elementu </a:t>
            </a:r>
            <a:r>
              <a:rPr lang="pl" sz="34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</a:t>
            </a:r>
            <a:r>
              <a:rPr lang="pl" sz="34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 </a:t>
            </a:r>
            <a:r>
              <a:rPr lang="pl" sz="34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sekwencji</a:t>
            </a:r>
          </a:p>
          <a:p>
            <a:pPr marL="749300" marR="0" lvl="0" indent="-3583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4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Zmienna sterująca </a:t>
            </a:r>
            <a:r>
              <a:rPr lang="pl" sz="34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przechodzi przez wszystkie elementy </a:t>
            </a:r>
            <a:r>
              <a:rPr lang="pl" sz="34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</a:t>
            </a:r>
            <a:r>
              <a:rPr lang="pl" sz="34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 </a:t>
            </a:r>
            <a:r>
              <a:rPr lang="pl" sz="34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sekwencji</a:t>
            </a:r>
          </a:p>
        </p:txBody>
      </p:sp>
      <p:sp>
        <p:nvSpPr>
          <p:cNvPr id="332" name="Shape 332"/>
          <p:cNvSpPr txBox="1"/>
          <p:nvPr/>
        </p:nvSpPr>
        <p:spPr>
          <a:xfrm>
            <a:off x="8669342" y="5226050"/>
            <a:ext cx="7193399" cy="1371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pl" sz="36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letter </a:t>
            </a:r>
            <a:r>
              <a:rPr lang="pl" sz="36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pl" sz="36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'banan' 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pl" sz="36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print(letter)</a:t>
            </a:r>
            <a:endParaRPr lang="pl" sz="3600" i="0" u="none" strike="noStrike" cap="none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334" name="Shape 334"/>
          <p:cNvSpPr txBox="1"/>
          <p:nvPr/>
        </p:nvSpPr>
        <p:spPr>
          <a:xfrm>
            <a:off x="8108943" y="3248202"/>
            <a:ext cx="3256613" cy="12810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3600" b="0" i="0" u="none" strike="noStrike" cap="none" baseline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Zmienna sterująca</a:t>
            </a:r>
          </a:p>
        </p:txBody>
      </p:sp>
      <p:sp>
        <p:nvSpPr>
          <p:cNvPr id="335" name="Shape 335"/>
          <p:cNvSpPr txBox="1"/>
          <p:nvPr/>
        </p:nvSpPr>
        <p:spPr>
          <a:xfrm>
            <a:off x="11887200" y="3248202"/>
            <a:ext cx="4139804" cy="107512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pl-PL" sz="3600" b="0" i="0" u="none" strike="noStrike" cap="none" baseline="0" dirty="0" err="1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pięcio</a:t>
            </a:r>
            <a:r>
              <a:rPr lang="pl" sz="36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znakowy </a:t>
            </a:r>
            <a:r>
              <a:rPr lang="pl-PL" sz="36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napis</a:t>
            </a:r>
          </a:p>
        </p:txBody>
      </p:sp>
      <p:cxnSp>
        <p:nvCxnSpPr>
          <p:cNvPr id="336" name="Shape 336"/>
          <p:cNvCxnSpPr/>
          <p:nvPr/>
        </p:nvCxnSpPr>
        <p:spPr>
          <a:xfrm rot="10800000">
            <a:off x="9577502" y="4511775"/>
            <a:ext cx="984797" cy="82230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37" name="Shape 337"/>
          <p:cNvCxnSpPr/>
          <p:nvPr/>
        </p:nvCxnSpPr>
        <p:spPr>
          <a:xfrm rot="10800000" flipH="1">
            <a:off x="13544454" y="4403739"/>
            <a:ext cx="727345" cy="822300"/>
          </a:xfrm>
          <a:prstGeom prst="straightConnector1">
            <a:avLst/>
          </a:prstGeom>
          <a:noFill/>
          <a:ln w="63500" cap="rnd" cmpd="sng">
            <a:solidFill>
              <a:srgbClr val="FF7F00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2" name="Shape 342"/>
          <p:cNvCxnSpPr/>
          <p:nvPr/>
        </p:nvCxnSpPr>
        <p:spPr>
          <a:xfrm rot="10800000">
            <a:off x="3143137" y="1192249"/>
            <a:ext cx="14400" cy="566699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43" name="Shape 343"/>
          <p:cNvSpPr/>
          <p:nvPr/>
        </p:nvSpPr>
        <p:spPr>
          <a:xfrm>
            <a:off x="1727200" y="1752600"/>
            <a:ext cx="2870100" cy="1269899"/>
          </a:xfrm>
          <a:prstGeom prst="diamond">
            <a:avLst/>
          </a:prstGeom>
          <a:noFill/>
          <a:ln w="76200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pl" sz="2400" b="0" i="0" u="none" strike="noStrike" cap="none" baseline="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Zrobione?</a:t>
            </a:r>
            <a:endParaRPr lang="pl" sz="3400" b="0" i="0" u="none" strike="noStrike" cap="none" baseline="0" dirty="0">
              <a:solidFill>
                <a:srgbClr val="FFFF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344" name="Shape 344"/>
          <p:cNvCxnSpPr/>
          <p:nvPr/>
        </p:nvCxnSpPr>
        <p:spPr>
          <a:xfrm rot="10800000">
            <a:off x="3162312" y="3022699"/>
            <a:ext cx="11100" cy="1498500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345" name="Shape 345"/>
          <p:cNvCxnSpPr>
            <a:endCxn id="354" idx="2"/>
          </p:cNvCxnSpPr>
          <p:nvPr/>
        </p:nvCxnSpPr>
        <p:spPr>
          <a:xfrm flipH="1" flipV="1">
            <a:off x="6686600" y="2768699"/>
            <a:ext cx="14238" cy="587276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46" name="Shape 346"/>
          <p:cNvCxnSpPr>
            <a:stCxn id="347" idx="2"/>
          </p:cNvCxnSpPr>
          <p:nvPr/>
        </p:nvCxnSpPr>
        <p:spPr>
          <a:xfrm flipH="1">
            <a:off x="6697549" y="4051399"/>
            <a:ext cx="8100" cy="472800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48" name="Shape 348"/>
          <p:cNvCxnSpPr/>
          <p:nvPr/>
        </p:nvCxnSpPr>
        <p:spPr>
          <a:xfrm>
            <a:off x="3133200" y="4516675"/>
            <a:ext cx="3596099" cy="4500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49" name="Shape 349"/>
          <p:cNvCxnSpPr/>
          <p:nvPr/>
        </p:nvCxnSpPr>
        <p:spPr>
          <a:xfrm flipH="1">
            <a:off x="1371574" y="2397125"/>
            <a:ext cx="396900" cy="3299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350" name="Shape 350"/>
          <p:cNvCxnSpPr/>
          <p:nvPr/>
        </p:nvCxnSpPr>
        <p:spPr>
          <a:xfrm rot="10800000" flipH="1">
            <a:off x="3157537" y="5238874"/>
            <a:ext cx="15899" cy="644400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51" name="Shape 351"/>
          <p:cNvCxnSpPr/>
          <p:nvPr/>
        </p:nvCxnSpPr>
        <p:spPr>
          <a:xfrm rot="10800000">
            <a:off x="1401636" y="2451012"/>
            <a:ext cx="3299" cy="2779799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52" name="Shape 352"/>
          <p:cNvCxnSpPr/>
          <p:nvPr/>
        </p:nvCxnSpPr>
        <p:spPr>
          <a:xfrm>
            <a:off x="1401761" y="5209178"/>
            <a:ext cx="1752600" cy="0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353" name="Shape 353"/>
          <p:cNvSpPr txBox="1"/>
          <p:nvPr/>
        </p:nvSpPr>
        <p:spPr>
          <a:xfrm>
            <a:off x="846137" y="1638300"/>
            <a:ext cx="881063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6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Tak</a:t>
            </a:r>
          </a:p>
        </p:txBody>
      </p:sp>
      <p:sp>
        <p:nvSpPr>
          <p:cNvPr id="347" name="Shape 347"/>
          <p:cNvSpPr txBox="1"/>
          <p:nvPr/>
        </p:nvSpPr>
        <p:spPr>
          <a:xfrm>
            <a:off x="5245100" y="3302000"/>
            <a:ext cx="2921099" cy="749399"/>
          </a:xfrm>
          <a:prstGeom prst="rect">
            <a:avLst/>
          </a:prstGeom>
          <a:noFill/>
          <a:ln w="76200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5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</a:t>
            </a:r>
            <a:r>
              <a:rPr lang="pl" sz="3500" b="0" i="0" u="none" strike="noStrike" cap="none" baseline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letter</a:t>
            </a:r>
            <a:r>
              <a:rPr lang="pl" sz="3500" b="0" i="0" u="none" strike="noStrike" cap="none" baseline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  <a:endParaRPr lang="pl" sz="3500" u="none" strike="noStrike" cap="none" dirty="0">
              <a:solidFill>
                <a:schemeClr val="bg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54" name="Shape 354"/>
          <p:cNvSpPr txBox="1"/>
          <p:nvPr/>
        </p:nvSpPr>
        <p:spPr>
          <a:xfrm>
            <a:off x="5130800" y="2019300"/>
            <a:ext cx="3111599" cy="749399"/>
          </a:xfrm>
          <a:prstGeom prst="rect">
            <a:avLst/>
          </a:prstGeom>
          <a:noFill/>
          <a:ln w="76200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pl" sz="3500" b="0" i="0" u="none" strike="noStrike" cap="none" baseline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Kolejny </a:t>
            </a:r>
            <a:r>
              <a:rPr lang="pl" sz="3500" b="0" i="0" u="none" strike="noStrike" cap="none" baseline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znak</a:t>
            </a:r>
          </a:p>
        </p:txBody>
      </p:sp>
      <p:sp>
        <p:nvSpPr>
          <p:cNvPr id="355" name="Shape 355"/>
          <p:cNvSpPr txBox="1"/>
          <p:nvPr/>
        </p:nvSpPr>
        <p:spPr>
          <a:xfrm>
            <a:off x="7927750" y="5086350"/>
            <a:ext cx="6639000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pl" sz="36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letter </a:t>
            </a:r>
            <a:r>
              <a:rPr lang="pl" sz="36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pl" sz="36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'banan' 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 print(letter)</a:t>
            </a:r>
            <a:endParaRPr lang="pl" sz="3600" i="0" u="none" strike="noStrike" cap="none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356" name="Shape 356"/>
          <p:cNvSpPr txBox="1"/>
          <p:nvPr/>
        </p:nvSpPr>
        <p:spPr>
          <a:xfrm>
            <a:off x="9740900" y="17272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40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</a:t>
            </a:r>
          </a:p>
        </p:txBody>
      </p:sp>
      <p:sp>
        <p:nvSpPr>
          <p:cNvPr id="357" name="Shape 357"/>
          <p:cNvSpPr txBox="1"/>
          <p:nvPr/>
        </p:nvSpPr>
        <p:spPr>
          <a:xfrm>
            <a:off x="10490200" y="17272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40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</a:t>
            </a:r>
          </a:p>
        </p:txBody>
      </p:sp>
      <p:sp>
        <p:nvSpPr>
          <p:cNvPr id="358" name="Shape 358"/>
          <p:cNvSpPr txBox="1"/>
          <p:nvPr/>
        </p:nvSpPr>
        <p:spPr>
          <a:xfrm>
            <a:off x="11264900" y="17272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40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</a:t>
            </a:r>
          </a:p>
        </p:txBody>
      </p:sp>
      <p:sp>
        <p:nvSpPr>
          <p:cNvPr id="359" name="Shape 359"/>
          <p:cNvSpPr txBox="1"/>
          <p:nvPr/>
        </p:nvSpPr>
        <p:spPr>
          <a:xfrm>
            <a:off x="12014200" y="17272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40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</a:t>
            </a:r>
          </a:p>
        </p:txBody>
      </p:sp>
      <p:sp>
        <p:nvSpPr>
          <p:cNvPr id="360" name="Shape 360"/>
          <p:cNvSpPr txBox="1"/>
          <p:nvPr/>
        </p:nvSpPr>
        <p:spPr>
          <a:xfrm>
            <a:off x="12738100" y="17272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40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</a:t>
            </a:r>
          </a:p>
        </p:txBody>
      </p:sp>
      <p:sp>
        <p:nvSpPr>
          <p:cNvPr id="362" name="Shape 362"/>
          <p:cNvSpPr txBox="1"/>
          <p:nvPr/>
        </p:nvSpPr>
        <p:spPr>
          <a:xfrm>
            <a:off x="1171575" y="6978788"/>
            <a:ext cx="14530388" cy="135082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Zmienna sterująca 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przechodzi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przez </a:t>
            </a:r>
            <a:r>
              <a:rPr lang="pl-PL" sz="36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napis (ciąg znaków)</a:t>
            </a:r>
            <a:r>
              <a:rPr lang="pl" sz="36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 </a:t>
            </a:r>
            <a:r>
              <a:rPr lang="pl" sz="36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blok (ciało)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kodu jest wykonywany jeden raz dla każdego elementu </a:t>
            </a:r>
            <a:r>
              <a:rPr lang="pl" sz="36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pl" sz="36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sekwencji</a:t>
            </a:r>
          </a:p>
        </p:txBody>
      </p:sp>
      <p:cxnSp>
        <p:nvCxnSpPr>
          <p:cNvPr id="363" name="Shape 363"/>
          <p:cNvCxnSpPr/>
          <p:nvPr/>
        </p:nvCxnSpPr>
        <p:spPr>
          <a:xfrm>
            <a:off x="4703700" y="2385900"/>
            <a:ext cx="396900" cy="3299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stealth" w="med" len="med"/>
          </a:ln>
        </p:spPr>
      </p:cxnSp>
      <p:sp>
        <p:nvSpPr>
          <p:cNvPr id="364" name="Shape 364"/>
          <p:cNvSpPr txBox="1"/>
          <p:nvPr/>
        </p:nvSpPr>
        <p:spPr>
          <a:xfrm>
            <a:off x="4275137" y="1638300"/>
            <a:ext cx="725399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600" b="0" i="0" u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Nie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pl" sz="7200" b="0" i="0" u="none" baseline="0" dirty="0">
                <a:solidFill>
                  <a:srgbClr val="FFD966"/>
                </a:solidFill>
              </a:rPr>
              <a:t>Więcej operacji na </a:t>
            </a:r>
            <a:r>
              <a:rPr lang="en-US" sz="7200" b="0" i="0" u="none" baseline="0" dirty="0" err="1">
                <a:solidFill>
                  <a:srgbClr val="FFD966"/>
                </a:solidFill>
              </a:rPr>
              <a:t>napisach</a:t>
            </a:r>
            <a:endParaRPr lang="pl" sz="7200" dirty="0">
              <a:solidFill>
                <a:srgbClr val="FFD9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02352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Shape 370"/>
          <p:cNvSpPr txBox="1">
            <a:spLocks noGrp="1"/>
          </p:cNvSpPr>
          <p:nvPr>
            <p:ph type="title"/>
          </p:nvPr>
        </p:nvSpPr>
        <p:spPr>
          <a:xfrm>
            <a:off x="265108" y="833718"/>
            <a:ext cx="5949955" cy="170618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6000" b="0" i="0" u="none" strike="noStrike" cap="none" baseline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Wycinki </a:t>
            </a:r>
            <a:r>
              <a:rPr lang="pl-PL" sz="6000" b="0" i="0" u="none" strike="noStrike" cap="none" baseline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napisów</a:t>
            </a:r>
          </a:p>
        </p:txBody>
      </p:sp>
      <p:sp>
        <p:nvSpPr>
          <p:cNvPr id="369" name="Shape 369"/>
          <p:cNvSpPr txBox="1">
            <a:spLocks noGrp="1"/>
          </p:cNvSpPr>
          <p:nvPr>
            <p:ph type="body" idx="1"/>
          </p:nvPr>
        </p:nvSpPr>
        <p:spPr>
          <a:xfrm>
            <a:off x="446088" y="2749737"/>
            <a:ext cx="7173912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583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4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Możemy też spojrzeć na kilka kolejnych znaków w </a:t>
            </a:r>
            <a:r>
              <a:rPr lang="pl-PL" sz="34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napisie</a:t>
            </a:r>
            <a:r>
              <a:rPr lang="pl" sz="34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używając </a:t>
            </a:r>
            <a:r>
              <a:rPr lang="pl" sz="3400" b="0" i="0" u="none" strike="noStrike" cap="none" baseline="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operatora dwukropka</a:t>
            </a:r>
          </a:p>
          <a:p>
            <a:pPr marL="749300" marR="0" lvl="0" indent="-3583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Cabin"/>
              <a:buChar char="•"/>
            </a:pPr>
            <a:r>
              <a:rPr lang="pl" sz="3400" b="0" i="0" u="none" strike="noStrike" cap="none" baseline="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Druga wartość jest o jeden większa niż koniec wycinka </a:t>
            </a:r>
            <a:r>
              <a:rPr lang="pl" sz="3600" b="0" i="0" u="none" baseline="0" dirty="0">
                <a:solidFill>
                  <a:srgbClr val="FFFFFF"/>
                </a:solidFill>
                <a:sym typeface="Cabin"/>
              </a:rPr>
              <a:t>–</a:t>
            </a:r>
            <a:r>
              <a:rPr lang="pl" sz="3400" b="0" i="0" u="none" strike="noStrike" cap="none" baseline="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pl" sz="3400" b="0" i="0" u="none" strike="noStrike" cap="none" baseline="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pl" sz="3400" b="0" i="0" u="none" strike="noStrike" cap="none" baseline="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do, ale nie razem z</a:t>
            </a:r>
            <a:r>
              <a:rPr lang="pl" sz="3400" b="0" i="0" u="none" strike="noStrike" cap="none" baseline="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</a:p>
          <a:p>
            <a:pPr marL="749300" marR="0" lvl="0" indent="-3583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400" b="0" i="0" u="none" strike="noStrike" cap="none" baseline="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Jeśli druga wartość jest większa niż </a:t>
            </a:r>
            <a:r>
              <a:rPr lang="pl" sz="34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koniec </a:t>
            </a:r>
            <a:r>
              <a:rPr lang="pl-PL" sz="34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napisu</a:t>
            </a:r>
            <a:r>
              <a:rPr lang="pl" sz="34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to zatrzymujemy się na nim </a:t>
            </a:r>
          </a:p>
        </p:txBody>
      </p:sp>
      <p:sp>
        <p:nvSpPr>
          <p:cNvPr id="371" name="Shape 371"/>
          <p:cNvSpPr txBox="1"/>
          <p:nvPr/>
        </p:nvSpPr>
        <p:spPr>
          <a:xfrm>
            <a:off x="9069093" y="3351837"/>
            <a:ext cx="6553499" cy="44982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6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pl" sz="36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'Monty Python'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6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3600" b="0" i="0" u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36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</a:t>
            </a:r>
            <a:r>
              <a:rPr lang="pl" sz="3600" b="0" i="0" u="none" strike="noStrike" cap="none" baseline="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pl" sz="36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0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  <a:r>
              <a:rPr lang="pl" sz="36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4</a:t>
            </a:r>
            <a:r>
              <a:rPr lang="pl" sz="3600" b="0" i="0" u="none" strike="noStrike" cap="none" baseline="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  <a:r>
              <a:rPr lang="pl" sz="3600" b="0" i="0" u="none" strike="noStrike" cap="none" baseline="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36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Mont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6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3600" b="0" i="0" u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36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</a:t>
            </a:r>
            <a:r>
              <a:rPr lang="pl" sz="3600" b="0" i="0" u="none" strike="noStrike" cap="none" baseline="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pl" sz="36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6:7</a:t>
            </a:r>
            <a:r>
              <a:rPr lang="pl" sz="3600" b="0" i="0" u="none" strike="noStrike" cap="none" baseline="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  <a:r>
              <a:rPr lang="pl" sz="3600" b="0" i="0" u="none" strike="noStrike" cap="none" baseline="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36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P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6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3600" b="0" i="0" u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36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</a:t>
            </a:r>
            <a:r>
              <a:rPr lang="pl" sz="3600" b="0" i="0" u="none" strike="noStrike" cap="none" baseline="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pl" sz="36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6</a:t>
            </a:r>
            <a:r>
              <a:rPr lang="pl" sz="3600" b="0" i="0" u="none" strike="noStrike" cap="none" baseline="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  <a:r>
              <a:rPr lang="pl" sz="36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20</a:t>
            </a:r>
            <a:r>
              <a:rPr lang="pl" sz="3600" b="0" i="0" u="none" strike="noStrike" cap="none" baseline="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  <a:r>
              <a:rPr lang="pl" sz="3600" b="0" i="0" u="none" strike="noStrike" cap="none" baseline="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36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Python</a:t>
            </a:r>
          </a:p>
        </p:txBody>
      </p:sp>
      <p:sp>
        <p:nvSpPr>
          <p:cNvPr id="372" name="Shape 372"/>
          <p:cNvSpPr txBox="1"/>
          <p:nvPr/>
        </p:nvSpPr>
        <p:spPr>
          <a:xfrm>
            <a:off x="70627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40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</a:t>
            </a:r>
          </a:p>
        </p:txBody>
      </p:sp>
      <p:sp>
        <p:nvSpPr>
          <p:cNvPr id="373" name="Shape 373"/>
          <p:cNvSpPr txBox="1"/>
          <p:nvPr/>
        </p:nvSpPr>
        <p:spPr>
          <a:xfrm>
            <a:off x="70627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40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</a:t>
            </a:r>
          </a:p>
        </p:txBody>
      </p:sp>
      <p:sp>
        <p:nvSpPr>
          <p:cNvPr id="374" name="Shape 374"/>
          <p:cNvSpPr txBox="1"/>
          <p:nvPr/>
        </p:nvSpPr>
        <p:spPr>
          <a:xfrm>
            <a:off x="78120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40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</a:t>
            </a:r>
          </a:p>
        </p:txBody>
      </p:sp>
      <p:sp>
        <p:nvSpPr>
          <p:cNvPr id="375" name="Shape 375"/>
          <p:cNvSpPr txBox="1"/>
          <p:nvPr/>
        </p:nvSpPr>
        <p:spPr>
          <a:xfrm>
            <a:off x="78120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40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</a:t>
            </a:r>
          </a:p>
        </p:txBody>
      </p:sp>
      <p:sp>
        <p:nvSpPr>
          <p:cNvPr id="376" name="Shape 376"/>
          <p:cNvSpPr txBox="1"/>
          <p:nvPr/>
        </p:nvSpPr>
        <p:spPr>
          <a:xfrm>
            <a:off x="85867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40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</a:t>
            </a:r>
          </a:p>
        </p:txBody>
      </p:sp>
      <p:sp>
        <p:nvSpPr>
          <p:cNvPr id="377" name="Shape 377"/>
          <p:cNvSpPr txBox="1"/>
          <p:nvPr/>
        </p:nvSpPr>
        <p:spPr>
          <a:xfrm>
            <a:off x="85867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40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</a:t>
            </a:r>
          </a:p>
        </p:txBody>
      </p:sp>
      <p:sp>
        <p:nvSpPr>
          <p:cNvPr id="378" name="Shape 378"/>
          <p:cNvSpPr txBox="1"/>
          <p:nvPr/>
        </p:nvSpPr>
        <p:spPr>
          <a:xfrm>
            <a:off x="93360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40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</p:txBody>
      </p:sp>
      <p:sp>
        <p:nvSpPr>
          <p:cNvPr id="379" name="Shape 379"/>
          <p:cNvSpPr txBox="1"/>
          <p:nvPr/>
        </p:nvSpPr>
        <p:spPr>
          <a:xfrm>
            <a:off x="93360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40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</a:t>
            </a:r>
          </a:p>
        </p:txBody>
      </p:sp>
      <p:sp>
        <p:nvSpPr>
          <p:cNvPr id="380" name="Shape 380"/>
          <p:cNvSpPr txBox="1"/>
          <p:nvPr/>
        </p:nvSpPr>
        <p:spPr>
          <a:xfrm>
            <a:off x="100599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40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</a:t>
            </a:r>
          </a:p>
        </p:txBody>
      </p:sp>
      <p:sp>
        <p:nvSpPr>
          <p:cNvPr id="381" name="Shape 381"/>
          <p:cNvSpPr txBox="1"/>
          <p:nvPr/>
        </p:nvSpPr>
        <p:spPr>
          <a:xfrm>
            <a:off x="100599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40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</a:t>
            </a:r>
          </a:p>
        </p:txBody>
      </p:sp>
      <p:sp>
        <p:nvSpPr>
          <p:cNvPr id="382" name="Shape 382"/>
          <p:cNvSpPr txBox="1"/>
          <p:nvPr/>
        </p:nvSpPr>
        <p:spPr>
          <a:xfrm>
            <a:off x="108092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40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</a:t>
            </a:r>
          </a:p>
        </p:txBody>
      </p:sp>
      <p:sp>
        <p:nvSpPr>
          <p:cNvPr id="383" name="Shape 383"/>
          <p:cNvSpPr txBox="1"/>
          <p:nvPr/>
        </p:nvSpPr>
        <p:spPr>
          <a:xfrm>
            <a:off x="108092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40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</a:p>
        </p:txBody>
      </p:sp>
      <p:sp>
        <p:nvSpPr>
          <p:cNvPr id="384" name="Shape 384"/>
          <p:cNvSpPr txBox="1"/>
          <p:nvPr/>
        </p:nvSpPr>
        <p:spPr>
          <a:xfrm>
            <a:off x="115077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40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6</a:t>
            </a:r>
          </a:p>
        </p:txBody>
      </p:sp>
      <p:sp>
        <p:nvSpPr>
          <p:cNvPr id="385" name="Shape 385"/>
          <p:cNvSpPr txBox="1"/>
          <p:nvPr/>
        </p:nvSpPr>
        <p:spPr>
          <a:xfrm>
            <a:off x="115077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40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</a:t>
            </a:r>
          </a:p>
        </p:txBody>
      </p:sp>
      <p:sp>
        <p:nvSpPr>
          <p:cNvPr id="386" name="Shape 386"/>
          <p:cNvSpPr txBox="1"/>
          <p:nvPr/>
        </p:nvSpPr>
        <p:spPr>
          <a:xfrm>
            <a:off x="122570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40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</a:t>
            </a:r>
          </a:p>
        </p:txBody>
      </p:sp>
      <p:sp>
        <p:nvSpPr>
          <p:cNvPr id="387" name="Shape 387"/>
          <p:cNvSpPr txBox="1"/>
          <p:nvPr/>
        </p:nvSpPr>
        <p:spPr>
          <a:xfrm>
            <a:off x="122570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40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</a:t>
            </a:r>
          </a:p>
        </p:txBody>
      </p:sp>
      <p:sp>
        <p:nvSpPr>
          <p:cNvPr id="388" name="Shape 388"/>
          <p:cNvSpPr txBox="1"/>
          <p:nvPr/>
        </p:nvSpPr>
        <p:spPr>
          <a:xfrm>
            <a:off x="130317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40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8</a:t>
            </a:r>
          </a:p>
        </p:txBody>
      </p:sp>
      <p:sp>
        <p:nvSpPr>
          <p:cNvPr id="389" name="Shape 389"/>
          <p:cNvSpPr txBox="1"/>
          <p:nvPr/>
        </p:nvSpPr>
        <p:spPr>
          <a:xfrm>
            <a:off x="130317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40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</a:t>
            </a:r>
          </a:p>
        </p:txBody>
      </p:sp>
      <p:sp>
        <p:nvSpPr>
          <p:cNvPr id="390" name="Shape 390"/>
          <p:cNvSpPr txBox="1"/>
          <p:nvPr/>
        </p:nvSpPr>
        <p:spPr>
          <a:xfrm>
            <a:off x="137810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40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</a:p>
        </p:txBody>
      </p:sp>
      <p:sp>
        <p:nvSpPr>
          <p:cNvPr id="391" name="Shape 391"/>
          <p:cNvSpPr txBox="1"/>
          <p:nvPr/>
        </p:nvSpPr>
        <p:spPr>
          <a:xfrm>
            <a:off x="137810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40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</a:t>
            </a:r>
          </a:p>
        </p:txBody>
      </p:sp>
      <p:sp>
        <p:nvSpPr>
          <p:cNvPr id="392" name="Shape 392"/>
          <p:cNvSpPr txBox="1"/>
          <p:nvPr/>
        </p:nvSpPr>
        <p:spPr>
          <a:xfrm>
            <a:off x="145049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40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10</a:t>
            </a:r>
          </a:p>
        </p:txBody>
      </p:sp>
      <p:sp>
        <p:nvSpPr>
          <p:cNvPr id="393" name="Shape 393"/>
          <p:cNvSpPr txBox="1"/>
          <p:nvPr/>
        </p:nvSpPr>
        <p:spPr>
          <a:xfrm>
            <a:off x="145049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40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</a:t>
            </a:r>
          </a:p>
        </p:txBody>
      </p:sp>
      <p:sp>
        <p:nvSpPr>
          <p:cNvPr id="394" name="Shape 394"/>
          <p:cNvSpPr txBox="1"/>
          <p:nvPr/>
        </p:nvSpPr>
        <p:spPr>
          <a:xfrm>
            <a:off x="152542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40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11</a:t>
            </a:r>
          </a:p>
        </p:txBody>
      </p:sp>
      <p:sp>
        <p:nvSpPr>
          <p:cNvPr id="395" name="Shape 395"/>
          <p:cNvSpPr txBox="1"/>
          <p:nvPr/>
        </p:nvSpPr>
        <p:spPr>
          <a:xfrm>
            <a:off x="152542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40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402"/>
          <p:cNvSpPr txBox="1"/>
          <p:nvPr/>
        </p:nvSpPr>
        <p:spPr>
          <a:xfrm>
            <a:off x="9069093" y="3662637"/>
            <a:ext cx="6863400" cy="387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6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pl" sz="36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'Monty Python'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6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3600" b="0" i="0" u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36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</a:t>
            </a:r>
            <a:r>
              <a:rPr lang="pl" sz="3600" b="0" i="0" u="none" strike="noStrike" cap="none" baseline="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[:</a:t>
            </a:r>
            <a:r>
              <a:rPr lang="pl" sz="36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2</a:t>
            </a:r>
            <a:r>
              <a:rPr lang="pl" sz="3600" b="0" i="0" u="none" strike="noStrike" cap="none" baseline="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  <a:r>
              <a:rPr lang="pl" sz="3600" b="0" i="0" u="none" strike="noStrike" cap="none" baseline="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36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Mo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6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36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</a:t>
            </a:r>
            <a:r>
              <a:rPr lang="pl" sz="3600" b="0" i="0" u="none" strike="noStrike" cap="none" baseline="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pl" sz="36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8</a:t>
            </a:r>
            <a:r>
              <a:rPr lang="pl" sz="3600" b="0" i="0" u="none" strike="noStrike" cap="none" baseline="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:]</a:t>
            </a:r>
            <a:r>
              <a:rPr lang="pl" sz="3600" b="0" i="0" u="none" strike="noStrike" cap="none" baseline="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36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600" b="0" i="0" u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t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hon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6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3600" b="0" i="0" u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36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</a:t>
            </a:r>
            <a:r>
              <a:rPr lang="pl" sz="3600" b="0" i="0" u="none" strike="noStrike" cap="none" baseline="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[:]</a:t>
            </a:r>
            <a:r>
              <a:rPr lang="pl" sz="3600" b="0" i="0" u="none" strike="noStrike" cap="none" baseline="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36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Monty Python</a:t>
            </a:r>
          </a:p>
        </p:txBody>
      </p:sp>
      <p:sp>
        <p:nvSpPr>
          <p:cNvPr id="369" name="Shape 369"/>
          <p:cNvSpPr txBox="1">
            <a:spLocks noGrp="1"/>
          </p:cNvSpPr>
          <p:nvPr>
            <p:ph type="body" idx="1"/>
          </p:nvPr>
        </p:nvSpPr>
        <p:spPr>
          <a:xfrm>
            <a:off x="1155701" y="2603500"/>
            <a:ext cx="6166752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215900" lvl="0" indent="0" algn="l" rtl="0">
              <a:spcBef>
                <a:spcPts val="0"/>
              </a:spcBef>
              <a:buSzPct val="171000"/>
              <a:buNone/>
            </a:pPr>
            <a:r>
              <a:rPr lang="pl" sz="3400" b="0" i="0" u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Jeśli opuścimy pierwszą (lub drugą) wartość określającą wycinek, to Python zacznie od początku (albo końca) </a:t>
            </a:r>
            <a:r>
              <a:rPr lang="pl-PL" sz="3400" b="0" i="0" u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napisu</a:t>
            </a:r>
            <a:r>
              <a:rPr lang="pl" sz="3400" b="0" i="0" u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</a:t>
            </a:r>
          </a:p>
        </p:txBody>
      </p:sp>
      <p:sp>
        <p:nvSpPr>
          <p:cNvPr id="372" name="Shape 372"/>
          <p:cNvSpPr txBox="1"/>
          <p:nvPr/>
        </p:nvSpPr>
        <p:spPr>
          <a:xfrm>
            <a:off x="70627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40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</a:t>
            </a:r>
          </a:p>
        </p:txBody>
      </p:sp>
      <p:sp>
        <p:nvSpPr>
          <p:cNvPr id="373" name="Shape 373"/>
          <p:cNvSpPr txBox="1"/>
          <p:nvPr/>
        </p:nvSpPr>
        <p:spPr>
          <a:xfrm>
            <a:off x="70627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40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</a:t>
            </a:r>
          </a:p>
        </p:txBody>
      </p:sp>
      <p:sp>
        <p:nvSpPr>
          <p:cNvPr id="374" name="Shape 374"/>
          <p:cNvSpPr txBox="1"/>
          <p:nvPr/>
        </p:nvSpPr>
        <p:spPr>
          <a:xfrm>
            <a:off x="78120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40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</a:t>
            </a:r>
          </a:p>
        </p:txBody>
      </p:sp>
      <p:sp>
        <p:nvSpPr>
          <p:cNvPr id="375" name="Shape 375"/>
          <p:cNvSpPr txBox="1"/>
          <p:nvPr/>
        </p:nvSpPr>
        <p:spPr>
          <a:xfrm>
            <a:off x="78120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40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</a:t>
            </a:r>
          </a:p>
        </p:txBody>
      </p:sp>
      <p:sp>
        <p:nvSpPr>
          <p:cNvPr id="376" name="Shape 376"/>
          <p:cNvSpPr txBox="1"/>
          <p:nvPr/>
        </p:nvSpPr>
        <p:spPr>
          <a:xfrm>
            <a:off x="85867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40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</a:t>
            </a:r>
          </a:p>
        </p:txBody>
      </p:sp>
      <p:sp>
        <p:nvSpPr>
          <p:cNvPr id="377" name="Shape 377"/>
          <p:cNvSpPr txBox="1"/>
          <p:nvPr/>
        </p:nvSpPr>
        <p:spPr>
          <a:xfrm>
            <a:off x="85867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40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</a:t>
            </a:r>
          </a:p>
        </p:txBody>
      </p:sp>
      <p:sp>
        <p:nvSpPr>
          <p:cNvPr id="378" name="Shape 378"/>
          <p:cNvSpPr txBox="1"/>
          <p:nvPr/>
        </p:nvSpPr>
        <p:spPr>
          <a:xfrm>
            <a:off x="93360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40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</p:txBody>
      </p:sp>
      <p:sp>
        <p:nvSpPr>
          <p:cNvPr id="379" name="Shape 379"/>
          <p:cNvSpPr txBox="1"/>
          <p:nvPr/>
        </p:nvSpPr>
        <p:spPr>
          <a:xfrm>
            <a:off x="93360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40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</a:t>
            </a:r>
          </a:p>
        </p:txBody>
      </p:sp>
      <p:sp>
        <p:nvSpPr>
          <p:cNvPr id="380" name="Shape 380"/>
          <p:cNvSpPr txBox="1"/>
          <p:nvPr/>
        </p:nvSpPr>
        <p:spPr>
          <a:xfrm>
            <a:off x="100599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40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</a:t>
            </a:r>
          </a:p>
        </p:txBody>
      </p:sp>
      <p:sp>
        <p:nvSpPr>
          <p:cNvPr id="381" name="Shape 381"/>
          <p:cNvSpPr txBox="1"/>
          <p:nvPr/>
        </p:nvSpPr>
        <p:spPr>
          <a:xfrm>
            <a:off x="100599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40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</a:t>
            </a:r>
          </a:p>
        </p:txBody>
      </p:sp>
      <p:sp>
        <p:nvSpPr>
          <p:cNvPr id="382" name="Shape 382"/>
          <p:cNvSpPr txBox="1"/>
          <p:nvPr/>
        </p:nvSpPr>
        <p:spPr>
          <a:xfrm>
            <a:off x="108092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40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</a:t>
            </a:r>
          </a:p>
        </p:txBody>
      </p:sp>
      <p:sp>
        <p:nvSpPr>
          <p:cNvPr id="383" name="Shape 383"/>
          <p:cNvSpPr txBox="1"/>
          <p:nvPr/>
        </p:nvSpPr>
        <p:spPr>
          <a:xfrm>
            <a:off x="108092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40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</a:p>
        </p:txBody>
      </p:sp>
      <p:sp>
        <p:nvSpPr>
          <p:cNvPr id="384" name="Shape 384"/>
          <p:cNvSpPr txBox="1"/>
          <p:nvPr/>
        </p:nvSpPr>
        <p:spPr>
          <a:xfrm>
            <a:off x="115077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40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6</a:t>
            </a:r>
          </a:p>
        </p:txBody>
      </p:sp>
      <p:sp>
        <p:nvSpPr>
          <p:cNvPr id="385" name="Shape 385"/>
          <p:cNvSpPr txBox="1"/>
          <p:nvPr/>
        </p:nvSpPr>
        <p:spPr>
          <a:xfrm>
            <a:off x="115077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40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</a:t>
            </a:r>
          </a:p>
        </p:txBody>
      </p:sp>
      <p:sp>
        <p:nvSpPr>
          <p:cNvPr id="386" name="Shape 386"/>
          <p:cNvSpPr txBox="1"/>
          <p:nvPr/>
        </p:nvSpPr>
        <p:spPr>
          <a:xfrm>
            <a:off x="122570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40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</a:t>
            </a:r>
          </a:p>
        </p:txBody>
      </p:sp>
      <p:sp>
        <p:nvSpPr>
          <p:cNvPr id="387" name="Shape 387"/>
          <p:cNvSpPr txBox="1"/>
          <p:nvPr/>
        </p:nvSpPr>
        <p:spPr>
          <a:xfrm>
            <a:off x="122570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40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</a:t>
            </a:r>
          </a:p>
        </p:txBody>
      </p:sp>
      <p:sp>
        <p:nvSpPr>
          <p:cNvPr id="388" name="Shape 388"/>
          <p:cNvSpPr txBox="1"/>
          <p:nvPr/>
        </p:nvSpPr>
        <p:spPr>
          <a:xfrm>
            <a:off x="130317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40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8</a:t>
            </a:r>
          </a:p>
        </p:txBody>
      </p:sp>
      <p:sp>
        <p:nvSpPr>
          <p:cNvPr id="389" name="Shape 389"/>
          <p:cNvSpPr txBox="1"/>
          <p:nvPr/>
        </p:nvSpPr>
        <p:spPr>
          <a:xfrm>
            <a:off x="130317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40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</a:t>
            </a:r>
          </a:p>
        </p:txBody>
      </p:sp>
      <p:sp>
        <p:nvSpPr>
          <p:cNvPr id="390" name="Shape 390"/>
          <p:cNvSpPr txBox="1"/>
          <p:nvPr/>
        </p:nvSpPr>
        <p:spPr>
          <a:xfrm>
            <a:off x="137810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40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</a:p>
        </p:txBody>
      </p:sp>
      <p:sp>
        <p:nvSpPr>
          <p:cNvPr id="391" name="Shape 391"/>
          <p:cNvSpPr txBox="1"/>
          <p:nvPr/>
        </p:nvSpPr>
        <p:spPr>
          <a:xfrm>
            <a:off x="137810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40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</a:t>
            </a:r>
          </a:p>
        </p:txBody>
      </p:sp>
      <p:sp>
        <p:nvSpPr>
          <p:cNvPr id="392" name="Shape 392"/>
          <p:cNvSpPr txBox="1"/>
          <p:nvPr/>
        </p:nvSpPr>
        <p:spPr>
          <a:xfrm>
            <a:off x="145049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40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10</a:t>
            </a:r>
          </a:p>
        </p:txBody>
      </p:sp>
      <p:sp>
        <p:nvSpPr>
          <p:cNvPr id="393" name="Shape 393"/>
          <p:cNvSpPr txBox="1"/>
          <p:nvPr/>
        </p:nvSpPr>
        <p:spPr>
          <a:xfrm>
            <a:off x="145049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40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</a:t>
            </a:r>
          </a:p>
        </p:txBody>
      </p:sp>
      <p:sp>
        <p:nvSpPr>
          <p:cNvPr id="394" name="Shape 394"/>
          <p:cNvSpPr txBox="1"/>
          <p:nvPr/>
        </p:nvSpPr>
        <p:spPr>
          <a:xfrm>
            <a:off x="152542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40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11</a:t>
            </a:r>
          </a:p>
        </p:txBody>
      </p:sp>
      <p:sp>
        <p:nvSpPr>
          <p:cNvPr id="395" name="Shape 395"/>
          <p:cNvSpPr txBox="1"/>
          <p:nvPr/>
        </p:nvSpPr>
        <p:spPr>
          <a:xfrm>
            <a:off x="152542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40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</a:t>
            </a:r>
          </a:p>
        </p:txBody>
      </p:sp>
      <p:sp>
        <p:nvSpPr>
          <p:cNvPr id="31" name="Shape 370">
            <a:extLst>
              <a:ext uri="{FF2B5EF4-FFF2-40B4-BE49-F238E27FC236}">
                <a16:creationId xmlns:a16="http://schemas.microsoft.com/office/drawing/2014/main" id="{3E85AEEB-E58F-4A1A-A9BA-AD8F2C7B107B}"/>
              </a:ext>
            </a:extLst>
          </p:cNvPr>
          <p:cNvSpPr txBox="1">
            <a:spLocks/>
          </p:cNvSpPr>
          <p:nvPr/>
        </p:nvSpPr>
        <p:spPr>
          <a:xfrm>
            <a:off x="265108" y="833718"/>
            <a:ext cx="5949955" cy="170618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66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defRPr/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defRPr/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defRPr/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pPr>
              <a:buClr>
                <a:srgbClr val="FF00FF"/>
              </a:buClr>
              <a:buSzPct val="25000"/>
              <a:buFont typeface="Cabin"/>
              <a:buNone/>
            </a:pPr>
            <a:r>
              <a:rPr lang="pl" sz="600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Wycinki </a:t>
            </a:r>
            <a:r>
              <a:rPr lang="pl-PL" sz="600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napisów</a:t>
            </a:r>
          </a:p>
        </p:txBody>
      </p:sp>
    </p:spTree>
    <p:extLst>
      <p:ext uri="{BB962C8B-B14F-4D97-AF65-F5344CB8AC3E}">
        <p14:creationId xmlns:p14="http://schemas.microsoft.com/office/powerpoint/2010/main" val="10850313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" name="Shape 43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pl" sz="7600" b="0" i="0" u="none" strike="noStrike" cap="none" baseline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Konkatenacja </a:t>
            </a:r>
            <a:r>
              <a:rPr lang="pl-PL" sz="7600" b="0" i="0" u="none" strike="noStrike" cap="none" baseline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napisów</a:t>
            </a:r>
          </a:p>
        </p:txBody>
      </p:sp>
      <p:sp>
        <p:nvSpPr>
          <p:cNvPr id="432" name="Shape 432"/>
          <p:cNvSpPr txBox="1">
            <a:spLocks noGrp="1"/>
          </p:cNvSpPr>
          <p:nvPr>
            <p:ph type="body" idx="1"/>
          </p:nvPr>
        </p:nvSpPr>
        <p:spPr>
          <a:xfrm>
            <a:off x="1155700" y="2603501"/>
            <a:ext cx="6059488" cy="4757778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215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None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Zastosowanie operatora </a:t>
            </a:r>
            <a:r>
              <a:rPr lang="pl" sz="3600" b="0" i="0" u="none" strike="noStrike" cap="none" baseline="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+ 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do </a:t>
            </a:r>
            <a:r>
              <a:rPr lang="pl-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napisów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oznacza </a:t>
            </a:r>
            <a:r>
              <a:rPr lang="pl" sz="3600" b="0" i="0" u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“</a:t>
            </a:r>
            <a:r>
              <a:rPr lang="pl" sz="3600" b="0" i="0" u="none" strike="noStrike" cap="none" baseline="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konkatenację</a:t>
            </a:r>
            <a:r>
              <a:rPr lang="pl" sz="3600" b="0" i="0" u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”, czyli łączenie</a:t>
            </a:r>
          </a:p>
        </p:txBody>
      </p:sp>
      <p:sp>
        <p:nvSpPr>
          <p:cNvPr id="433" name="Shape 433"/>
          <p:cNvSpPr txBox="1"/>
          <p:nvPr/>
        </p:nvSpPr>
        <p:spPr>
          <a:xfrm>
            <a:off x="7900200" y="3101750"/>
            <a:ext cx="7187400" cy="443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6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6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</a:t>
            </a:r>
            <a:r>
              <a:rPr lang="pl" sz="36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pl" sz="3600" b="0" i="0" u="none" strike="noStrike" cap="none" baseline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'Hej'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6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6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b</a:t>
            </a:r>
            <a:r>
              <a:rPr lang="pl" sz="36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pl" sz="36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</a:t>
            </a:r>
            <a:r>
              <a:rPr lang="pl" sz="36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600" b="0" i="0" u="none" strike="noStrike" cap="none" baseline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pl" sz="36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600" b="0" i="0" u="none" strike="noStrike" cap="none" baseline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'tam'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6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6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3600" b="0" i="0" u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36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b</a:t>
            </a:r>
            <a:r>
              <a:rPr lang="pl" sz="3600" b="0" i="0" u="none" strike="noStrike" cap="none" baseline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36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6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Hejtam</a:t>
            </a:r>
            <a:endParaRPr lang="pl" sz="36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6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6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</a:t>
            </a:r>
            <a:r>
              <a:rPr lang="pl" sz="36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pl" sz="36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</a:t>
            </a:r>
            <a:r>
              <a:rPr lang="pl" sz="36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600" b="0" i="0" u="none" strike="noStrike" cap="none" baseline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pl" sz="36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600" b="0" i="0" u="none" strike="noStrike" cap="none" baseline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pl" sz="3600" b="0" i="0" u="none" baseline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600" b="0" i="0" u="none" strike="noStrike" cap="none" baseline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pl" sz="36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600" b="0" i="0" u="none" strike="noStrike" cap="none" baseline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 </a:t>
            </a:r>
            <a:r>
              <a:rPr lang="pl" sz="3600" b="0" i="0" u="none" strike="noStrike" cap="none" baseline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'tam'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6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6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3600" b="0" i="0" u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36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</a:t>
            </a:r>
            <a:r>
              <a:rPr lang="pl" sz="3600" b="0" i="0" u="none" strike="noStrike" cap="none" baseline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36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6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Hej tam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6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</a:t>
            </a:r>
            <a:r>
              <a:rPr lang="pl" sz="3600" b="1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" name="Shape 438"/>
          <p:cNvSpPr txBox="1">
            <a:spLocks noGrp="1"/>
          </p:cNvSpPr>
          <p:nvPr>
            <p:ph type="title"/>
          </p:nvPr>
        </p:nvSpPr>
        <p:spPr>
          <a:xfrm>
            <a:off x="1" y="833718"/>
            <a:ext cx="16256000" cy="170618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7600" b="0" i="0" u="none" strike="noStrike" cap="none" baseline="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Użycie</a:t>
            </a:r>
            <a:r>
              <a:rPr lang="pl" sz="7600" b="0" i="0" u="none" strike="noStrike" cap="none" baseline="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pl" sz="76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</a:t>
            </a:r>
            <a:r>
              <a:rPr lang="pl" sz="7600" b="0" i="0" u="none" strike="noStrike" cap="none" baseline="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pl" sz="7600" b="0" i="0" u="none" strike="noStrike" cap="none" baseline="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jako</a:t>
            </a:r>
            <a:r>
              <a:rPr lang="pl" sz="7600" b="0" i="0" u="none" baseline="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operatora</a:t>
            </a:r>
            <a:r>
              <a:rPr lang="pl" sz="7600" b="0" i="0" u="none" strike="noStrike" cap="none" baseline="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logicznego</a:t>
            </a:r>
          </a:p>
        </p:txBody>
      </p:sp>
      <p:sp>
        <p:nvSpPr>
          <p:cNvPr id="439" name="Shape 439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6659563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533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Słowo kluczowe </a:t>
            </a:r>
            <a:r>
              <a:rPr lang="pl" sz="36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może też służyć do sprawdzenia, czy jeden </a:t>
            </a:r>
            <a:r>
              <a:rPr lang="pl-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napis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jest </a:t>
            </a:r>
            <a:r>
              <a:rPr lang="pl" sz="3600" b="0" i="0" u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“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</a:t>
            </a:r>
            <a:r>
              <a:rPr lang="pl" sz="3600" b="0" i="0" u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”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innym </a:t>
            </a:r>
            <a:r>
              <a:rPr lang="pl-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napisie</a:t>
            </a:r>
          </a:p>
          <a:p>
            <a:pPr marL="749300" marR="0" lvl="0" indent="-5334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jest wyrażeniem logicznym, </a:t>
            </a:r>
            <a:r>
              <a:rPr lang="pl" sz="3600" b="0" i="0" u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które 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zwraca wartość </a:t>
            </a:r>
            <a:r>
              <a:rPr lang="pl" sz="36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True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lub </a:t>
            </a:r>
            <a:r>
              <a:rPr lang="pl" sz="36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False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 może być używane w instrukcji</a:t>
            </a:r>
            <a:r>
              <a:rPr lang="pl" sz="36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if </a:t>
            </a:r>
          </a:p>
        </p:txBody>
      </p:sp>
      <p:sp>
        <p:nvSpPr>
          <p:cNvPr id="440" name="Shape 440"/>
          <p:cNvSpPr txBox="1"/>
          <p:nvPr/>
        </p:nvSpPr>
        <p:spPr>
          <a:xfrm>
            <a:off x="9255125" y="2298700"/>
            <a:ext cx="6721474" cy="63119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pl" sz="30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'banan</a:t>
            </a:r>
            <a:r>
              <a:rPr lang="pl" sz="3000" b="0" i="0" u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'n'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True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'm'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False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'nan'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 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True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'a'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...     </a:t>
            </a: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3000" b="0" i="0" u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30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'Jest!</a:t>
            </a:r>
            <a:r>
              <a:rPr lang="pl" sz="3000" b="0" i="0" u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pl" sz="3000" b="0" i="0" u="none" baseline="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3000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...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Jest!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 txBox="1">
            <a:spLocks noGrp="1"/>
          </p:cNvSpPr>
          <p:nvPr>
            <p:ph type="title"/>
          </p:nvPr>
        </p:nvSpPr>
        <p:spPr>
          <a:xfrm>
            <a:off x="1212850" y="662268"/>
            <a:ext cx="7416800" cy="170618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pl" sz="7600" b="0" i="0" u="none" strike="noStrike" cap="none" baseline="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Typ danych: </a:t>
            </a:r>
            <a:r>
              <a:rPr lang="pl-PL" sz="7600" b="0" i="0" u="none" strike="noStrike" cap="none" baseline="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napis</a:t>
            </a:r>
          </a:p>
        </p:txBody>
      </p:sp>
      <p:sp>
        <p:nvSpPr>
          <p:cNvPr id="214" name="Shape 214"/>
          <p:cNvSpPr txBox="1">
            <a:spLocks noGrp="1"/>
          </p:cNvSpPr>
          <p:nvPr>
            <p:ph type="body" idx="1"/>
          </p:nvPr>
        </p:nvSpPr>
        <p:spPr>
          <a:xfrm>
            <a:off x="668740" y="2832100"/>
            <a:ext cx="7775173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329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100000"/>
              <a:buFont typeface="Cabin"/>
              <a:buChar char="•"/>
            </a:pPr>
            <a:r>
              <a:rPr lang="pl-PL" sz="30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Napis</a:t>
            </a:r>
            <a:r>
              <a:rPr lang="en-US" sz="30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pl" sz="30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to sekwencja znaków</a:t>
            </a:r>
          </a:p>
          <a:p>
            <a:pPr marL="749300" marR="0" lvl="0" indent="-3329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rgbClr val="FF00FF"/>
              </a:buClr>
              <a:buSzPct val="100000"/>
              <a:buFont typeface="Cabin"/>
              <a:buChar char="•"/>
            </a:pPr>
            <a:r>
              <a:rPr lang="pl" sz="30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Literał </a:t>
            </a:r>
            <a:r>
              <a:rPr lang="pl-PL" sz="30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napisu</a:t>
            </a:r>
            <a:r>
              <a:rPr lang="pl" sz="30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zapisuje się w </a:t>
            </a:r>
            <a:r>
              <a:rPr lang="en-US" sz="3000" b="0" i="0" u="none" strike="noStrike" cap="none" baseline="0" dirty="0" err="1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apostrofach</a:t>
            </a:r>
            <a:r>
              <a:rPr lang="en-US" sz="30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pl" sz="3000" b="0" i="0" u="none" strike="noStrike" cap="none" baseline="0" dirty="0">
                <a:solidFill>
                  <a:srgbClr val="FF00FF"/>
                </a:solidFill>
                <a:latin typeface="Arial"/>
                <a:ea typeface="Arial"/>
                <a:cs typeface="Arial"/>
                <a:sym typeface="Arial"/>
              </a:rPr>
              <a:t>'</a:t>
            </a:r>
            <a:r>
              <a:rPr lang="pl" sz="30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Witaj</a:t>
            </a:r>
            <a:r>
              <a:rPr lang="pl" sz="3000" b="0" i="0" u="none" strike="noStrike" cap="none" baseline="0" dirty="0">
                <a:solidFill>
                  <a:srgbClr val="FF00FF"/>
                </a:solidFill>
                <a:latin typeface="Arial"/>
                <a:ea typeface="Arial"/>
                <a:cs typeface="Arial"/>
                <a:sym typeface="Arial"/>
              </a:rPr>
              <a:t>'</a:t>
            </a:r>
            <a:r>
              <a:rPr lang="pl" sz="30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lub cudzysłowach </a:t>
            </a:r>
            <a:r>
              <a:rPr lang="pl" sz="3000" b="0" i="0" u="none" baseline="0" dirty="0">
                <a:solidFill>
                  <a:srgbClr val="FF00FF"/>
                </a:solidFill>
              </a:rPr>
              <a:t>"</a:t>
            </a:r>
            <a:r>
              <a:rPr lang="pl" sz="30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Witaj</a:t>
            </a:r>
            <a:r>
              <a:rPr lang="pl" sz="3000" b="0" i="0" u="none" baseline="0" dirty="0">
                <a:solidFill>
                  <a:srgbClr val="FF00FF"/>
                </a:solidFill>
              </a:rPr>
              <a:t>"</a:t>
            </a:r>
          </a:p>
          <a:p>
            <a:pPr marL="749300" marR="0" lvl="0" indent="-3329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rgbClr val="00FF00"/>
              </a:buClr>
              <a:buSzPct val="100000"/>
              <a:buFont typeface="Cabin"/>
              <a:buChar char="•"/>
            </a:pPr>
            <a:r>
              <a:rPr lang="pl" sz="30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 przypadku </a:t>
            </a:r>
            <a:r>
              <a:rPr lang="pl-PL" sz="30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napisów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+ oznacza 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konkatenację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</a:p>
          <a:p>
            <a:pPr marL="749300" marR="0" lvl="0" indent="-3329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rgbClr val="FF7F00"/>
              </a:buClr>
              <a:buSzPct val="100000"/>
              <a:buFont typeface="Cabin"/>
              <a:buChar char="•"/>
            </a:pPr>
            <a:r>
              <a:rPr lang="pl-PL" sz="30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Napis</a:t>
            </a:r>
            <a:r>
              <a:rPr lang="pl" sz="30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zawierający cyfry nadal jest</a:t>
            </a:r>
            <a:r>
              <a:rPr lang="en-US" sz="30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pl-PL" sz="30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napisem</a:t>
            </a:r>
            <a:r>
              <a:rPr lang="pl" sz="30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</a:t>
            </a:r>
            <a:r>
              <a:rPr lang="pl" sz="30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ciągiem znaków</a:t>
            </a:r>
            <a:r>
              <a:rPr lang="en-US" sz="30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  <a:endParaRPr lang="pl" sz="3000" b="0" i="0" u="none" strike="noStrike" cap="none" baseline="0" dirty="0">
              <a:solidFill>
                <a:srgbClr val="FF7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749300" marR="0" lvl="0" indent="-3329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rgbClr val="00FFFF"/>
              </a:buClr>
              <a:buSzPct val="100000"/>
              <a:buFont typeface="Cabin"/>
              <a:buChar char="•"/>
            </a:pPr>
            <a:r>
              <a:rPr lang="pl" sz="3000" b="0" i="0" u="none" strike="noStrike" cap="none" baseline="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Można skonwertować go do liczby</a:t>
            </a:r>
            <a:r>
              <a:rPr lang="en-US" sz="3000" b="0" i="0" u="none" strike="noStrike" cap="none" baseline="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pl-PL" sz="3000" b="0" i="0" u="none" strike="noStrike" cap="none" baseline="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całkowitej</a:t>
            </a:r>
            <a:r>
              <a:rPr lang="pl" sz="3000" b="0" i="0" u="none" strike="noStrike" cap="none" baseline="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korzystając z </a:t>
            </a:r>
            <a:r>
              <a:rPr lang="pl" sz="30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int</a:t>
            </a:r>
            <a:r>
              <a:rPr lang="pl" sz="3000" b="0" i="0" u="none" strike="noStrike" cap="none" baseline="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</a:t>
            </a:r>
          </a:p>
        </p:txBody>
      </p:sp>
      <p:sp>
        <p:nvSpPr>
          <p:cNvPr id="215" name="Shape 215"/>
          <p:cNvSpPr txBox="1"/>
          <p:nvPr/>
        </p:nvSpPr>
        <p:spPr>
          <a:xfrm>
            <a:off x="9040811" y="833718"/>
            <a:ext cx="6959599" cy="747218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8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2800" b="0" i="0" u="none" strike="noStrike" cap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str1 = "Hej</a:t>
            </a:r>
            <a:r>
              <a:rPr lang="pl" sz="2800" b="0" i="0" u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"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8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2800" b="0" i="0" u="none" strike="noStrike" cap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str2 = 'tam'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8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28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bob = str1 + str2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8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28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2800" b="0" i="0" u="none" baseline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28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bob</a:t>
            </a:r>
            <a:r>
              <a:rPr lang="pl" sz="2800" b="0" i="0" u="none" strike="noStrike" cap="none" baseline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28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28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Hejtam</a:t>
            </a:r>
            <a:endParaRPr lang="pl" sz="28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8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2800" b="0" i="0" u="none" strike="noStrike" cap="none" baseline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str3 = '123'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8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2800" b="0" i="0" u="none" strike="noStrike" cap="none" baseline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str3 = str3 + 1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pl" sz="2800" b="0" i="0" u="none" strike="noStrike" cap="none" baseline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Traceback (most recent call last):  File "&lt;stdin&gt;", line 1, in &lt;module&gt;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pl" sz="2800" b="0" i="0" u="none" strike="noStrike" cap="none" baseline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TypeError: cannot concatenate 'str' and 'int' objects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8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2800" b="0" i="0" u="none" strike="noStrike" cap="none" baseline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x = </a:t>
            </a:r>
            <a:r>
              <a:rPr lang="pl" sz="2800" b="0" i="0" u="none" strike="noStrike" cap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pl" sz="2800" b="0" i="0" u="none" strike="noStrike" cap="none" baseline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(str3) + 1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8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28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2800" b="0" i="0" u="none" baseline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2800" b="0" i="0" u="none" strike="noStrike" cap="none" baseline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pl" sz="2800" b="0" i="0" u="none" strike="noStrike" cap="none" baseline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28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pl" sz="2800" b="0" i="0" u="none" strike="noStrike" cap="none" baseline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124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8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" name="Shape 44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pl" sz="7600" b="0" i="0" u="none" strike="noStrike" cap="none" baseline="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Porównywanie </a:t>
            </a:r>
            <a:r>
              <a:rPr lang="pl-PL" sz="7600" b="0" i="0" u="none" strike="noStrike" cap="none" baseline="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napisów</a:t>
            </a:r>
          </a:p>
        </p:txBody>
      </p:sp>
      <p:sp>
        <p:nvSpPr>
          <p:cNvPr id="446" name="Shape 446"/>
          <p:cNvSpPr txBox="1"/>
          <p:nvPr/>
        </p:nvSpPr>
        <p:spPr>
          <a:xfrm>
            <a:off x="927100" y="2667000"/>
            <a:ext cx="15328900" cy="5321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pl" sz="34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pl" sz="34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4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word</a:t>
            </a:r>
            <a:r>
              <a:rPr lang="pl" sz="34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400" b="0" i="0" u="none" strike="noStrike" cap="none" baseline="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==</a:t>
            </a:r>
            <a:r>
              <a:rPr lang="pl" sz="34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4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'banan'</a:t>
            </a:r>
            <a:r>
              <a:rPr lang="pl" sz="34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pl" sz="34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pl" sz="34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3400" b="0" i="0" u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34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'Okej, to banan.'</a:t>
            </a:r>
            <a:r>
              <a:rPr lang="pl" sz="3400" b="0" i="0" u="none" strike="noStrike" cap="none" baseline="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34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4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pl" sz="34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pl" sz="34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4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word</a:t>
            </a:r>
            <a:r>
              <a:rPr lang="pl" sz="34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400" b="0" i="0" u="none" strike="noStrike" cap="none" baseline="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&lt;</a:t>
            </a:r>
            <a:r>
              <a:rPr lang="pl" sz="34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4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'banan'</a:t>
            </a:r>
            <a:r>
              <a:rPr lang="pl" sz="34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pl" sz="34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pl" sz="34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3400" b="0" i="0" u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34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'Twoje słowo,'</a:t>
            </a:r>
            <a:r>
              <a:rPr lang="pl" sz="34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400" b="0" i="0" u="none" strike="noStrike" cap="none" baseline="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pl" sz="34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4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word</a:t>
            </a:r>
            <a:r>
              <a:rPr lang="pl" sz="34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400" b="0" i="0" u="none" strike="noStrike" cap="none" baseline="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pl" sz="34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4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', jest przed bananem.</a:t>
            </a:r>
            <a:r>
              <a:rPr lang="pl" sz="3400" b="0" i="0" u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pl" sz="3400" b="0" i="0" u="none" baseline="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3400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pl" sz="34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elif</a:t>
            </a:r>
            <a:r>
              <a:rPr lang="pl" sz="34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4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word</a:t>
            </a:r>
            <a:r>
              <a:rPr lang="pl" sz="34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400" b="0" i="0" u="none" strike="noStrike" cap="none" baseline="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&gt;</a:t>
            </a:r>
            <a:r>
              <a:rPr lang="pl" sz="34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4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'banan'</a:t>
            </a:r>
            <a:r>
              <a:rPr lang="pl" sz="34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pl" sz="34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pl" sz="34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3400" b="0" i="0" u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34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'Twoje słowo,'</a:t>
            </a:r>
            <a:r>
              <a:rPr lang="pl" sz="34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400" b="0" i="0" u="none" strike="noStrike" cap="none" baseline="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pl" sz="34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4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word</a:t>
            </a:r>
            <a:r>
              <a:rPr lang="pl" sz="34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400" b="0" i="0" u="none" strike="noStrike" cap="none" baseline="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pl" sz="34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4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', jest po bananie.</a:t>
            </a:r>
            <a:r>
              <a:rPr lang="pl" sz="3400" b="0" i="0" u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pl" sz="3400" b="0" i="0" u="none" baseline="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3400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pl" sz="34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else</a:t>
            </a:r>
            <a:r>
              <a:rPr lang="pl" sz="34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pl" sz="34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pl" sz="34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3400" b="0" i="0" u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34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'Okej, to banan.')</a:t>
            </a:r>
            <a:endParaRPr lang="pl" sz="3400" i="0" u="none" strike="noStrike" cap="none" dirty="0">
              <a:solidFill>
                <a:srgbClr val="FF7F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" name="Shape 451"/>
          <p:cNvSpPr txBox="1">
            <a:spLocks noGrp="1"/>
          </p:cNvSpPr>
          <p:nvPr>
            <p:ph type="title"/>
          </p:nvPr>
        </p:nvSpPr>
        <p:spPr>
          <a:xfrm>
            <a:off x="8272463" y="673718"/>
            <a:ext cx="6800950" cy="170618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7600" b="0" i="0" u="none" strike="noStrike" cap="none" baseline="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Biblioteka </a:t>
            </a:r>
            <a:r>
              <a:rPr lang="pl-PL" sz="7600" b="0" i="0" u="none" strike="noStrike" cap="none" baseline="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napisów</a:t>
            </a:r>
          </a:p>
        </p:txBody>
      </p:sp>
      <p:sp>
        <p:nvSpPr>
          <p:cNvPr id="452" name="Shape 452"/>
          <p:cNvSpPr txBox="1">
            <a:spLocks noGrp="1"/>
          </p:cNvSpPr>
          <p:nvPr>
            <p:ph type="body" idx="1"/>
          </p:nvPr>
        </p:nvSpPr>
        <p:spPr>
          <a:xfrm>
            <a:off x="1155700" y="1452218"/>
            <a:ext cx="6831013" cy="697716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583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4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 ma wiele </a:t>
            </a:r>
            <a:r>
              <a:rPr lang="pl" sz="34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funkcji</a:t>
            </a:r>
            <a:r>
              <a:rPr lang="pl" sz="34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zapisanych w</a:t>
            </a:r>
            <a:r>
              <a:rPr lang="pl" sz="34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pl" sz="3400" b="0" i="0" u="none" strike="noStrike" cap="none" baseline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bibliotece </a:t>
            </a:r>
            <a:r>
              <a:rPr lang="pl-PL" sz="3400" b="0" i="0" u="none" strike="noStrike" cap="none" baseline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napisów</a:t>
            </a:r>
          </a:p>
          <a:p>
            <a:pPr marL="749300" marR="0" lvl="0" indent="-3583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4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Są </a:t>
            </a:r>
            <a:r>
              <a:rPr lang="pl" sz="34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to </a:t>
            </a:r>
            <a:r>
              <a:rPr lang="pl" sz="34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funkcje</a:t>
            </a:r>
            <a:r>
              <a:rPr lang="pl" sz="34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pl" sz="34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wbudowane w </a:t>
            </a:r>
            <a:r>
              <a:rPr lang="pl" sz="34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pl" sz="34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każdy </a:t>
            </a:r>
            <a:r>
              <a:rPr lang="pl-PL" sz="34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napis</a:t>
            </a:r>
            <a:r>
              <a:rPr lang="pl" sz="34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pl" sz="3600" b="0" i="0" u="none" baseline="0" dirty="0">
                <a:solidFill>
                  <a:srgbClr val="FFFFFF"/>
                </a:solidFill>
                <a:sym typeface="Cabin"/>
              </a:rPr>
              <a:t>–</a:t>
            </a:r>
            <a:r>
              <a:rPr lang="pl" sz="34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wywołujemy je, dodając funkcję do zmiennej </a:t>
            </a:r>
            <a:r>
              <a:rPr lang="en-US" sz="34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 </a:t>
            </a:r>
            <a:r>
              <a:rPr lang="pl-PL" sz="34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napisem</a:t>
            </a:r>
          </a:p>
          <a:p>
            <a:pPr marL="749300" marR="0" lvl="0" indent="-3583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4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Te </a:t>
            </a:r>
            <a:r>
              <a:rPr lang="pl" sz="34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funkcje</a:t>
            </a:r>
            <a:r>
              <a:rPr lang="pl" sz="34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nie modyfikują </a:t>
            </a:r>
            <a:r>
              <a:rPr lang="pl" sz="34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oryginalnego </a:t>
            </a:r>
            <a:r>
              <a:rPr lang="pl-PL" sz="34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napisu</a:t>
            </a:r>
            <a:r>
              <a:rPr lang="pl" sz="34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</a:t>
            </a:r>
            <a:r>
              <a:rPr lang="pl" sz="34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zwracają nowy, </a:t>
            </a:r>
            <a:r>
              <a:rPr lang="pl" sz="34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zmodyfikowany </a:t>
            </a:r>
            <a:r>
              <a:rPr lang="pl-PL" sz="34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napis</a:t>
            </a:r>
          </a:p>
        </p:txBody>
      </p:sp>
      <p:sp>
        <p:nvSpPr>
          <p:cNvPr id="453" name="Shape 453"/>
          <p:cNvSpPr txBox="1"/>
          <p:nvPr/>
        </p:nvSpPr>
        <p:spPr>
          <a:xfrm>
            <a:off x="8484325" y="2379900"/>
            <a:ext cx="7557299" cy="5895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4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pl" sz="3400" b="0" i="0" u="none" strike="noStrike" cap="none" baseline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pl" sz="34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400" b="0" i="0" u="none" strike="noStrike" cap="none" baseline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'Witaj Bob'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4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zap</a:t>
            </a:r>
            <a:r>
              <a:rPr lang="pl" sz="3400" b="0" i="0" u="none" strike="noStrike" cap="none" baseline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pl" sz="3400" b="0" i="0" u="none" strike="noStrike" cap="none" baseline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4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pl" sz="3400" b="0" i="0" u="none" strike="noStrike" cap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.lower</a:t>
            </a:r>
            <a:r>
              <a:rPr lang="pl" sz="3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4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3400" b="0" i="0" u="none" baseline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34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zap</a:t>
            </a:r>
            <a:r>
              <a:rPr lang="pl" sz="3400" b="0" i="0" u="none" strike="noStrike" cap="none" baseline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34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witaj bob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4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3400" b="0" i="0" u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34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greet)</a:t>
            </a:r>
            <a:endParaRPr lang="pl" sz="34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Witaj Bob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4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3400" b="0" i="0" u="none" strike="noStrike" cap="none" baseline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3400" b="0" i="0" u="none" strike="noStrike" cap="none" baseline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'Hej Tam'</a:t>
            </a:r>
            <a:r>
              <a:rPr lang="pl" sz="3400" b="0" i="0" u="none" strike="noStrike" cap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.lower</a:t>
            </a:r>
            <a:r>
              <a:rPr lang="pl" sz="3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())</a:t>
            </a:r>
            <a:endParaRPr lang="pl" sz="34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hej tam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" name="Shape 458"/>
          <p:cNvSpPr txBox="1"/>
          <p:nvPr/>
        </p:nvSpPr>
        <p:spPr>
          <a:xfrm>
            <a:off x="902991" y="692855"/>
            <a:ext cx="14919599" cy="778876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pl" sz="30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'Witaj świecie</a:t>
            </a:r>
            <a:r>
              <a:rPr lang="pl" sz="3000" b="0" i="0" u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&lt;class 'str'&gt;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dir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lvl="0" algn="l" rtl="0">
              <a:buClr>
                <a:schemeClr val="lt1"/>
              </a:buClr>
              <a:buSzPct val="25000"/>
            </a:pPr>
            <a:r>
              <a:rPr lang="pl" sz="3000" b="0" i="0" u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['capitalize', 'casefold', 'center', 'count', 'encode', 'endswith', 'expandtabs', 'find', 'format', 'format_map', 'index', 'isalnum', 'isalpha', 'isdecimal', 'isdigit', 'isidentifier', 'islower', 'isnumeric', 'isprintable', 'isspace', 'istitle', 'isupper', 'join', 'ljust', 'lower', 'lstrip', 'maketrans', 'partition', 'replace', 'rfind', 'rindex', 'rjust', 'rpartition', 'rsplit', 'rstrip', 'split', 'splitlines', 'startswith', 'strip', 'swapcase', 'title', 'translate', 'upper', 'zfill']</a:t>
            </a:r>
            <a:endParaRPr lang="pl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bin"/>
              <a:buNone/>
            </a:pPr>
            <a:endParaRPr lang="pl" sz="2800" b="1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bin"/>
              <a:buNone/>
            </a:pPr>
            <a:endParaRPr sz="2800" b="1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800" b="1" i="0" u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   </a:t>
            </a:r>
            <a:r>
              <a:rPr lang="pl" sz="2800" b="0" i="0" u="sng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  <a:hlinkClick r:id="rId3"/>
              </a:rPr>
              <a:t>https://docs.python.org/3/library/stdtypes.html#string-methods</a:t>
            </a:r>
            <a:endParaRPr lang="pl" sz="2800" u="sng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  <a:hlinkClick r:id="rId4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8175" y="1023937"/>
            <a:ext cx="12026900" cy="69977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Shape 468"/>
          <p:cNvSpPr txBox="1"/>
          <p:nvPr/>
        </p:nvSpPr>
        <p:spPr>
          <a:xfrm>
            <a:off x="728663" y="2406640"/>
            <a:ext cx="7857886" cy="47879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2800" b="0" i="0" u="none" strike="noStrike" cap="none" baseline="0">
                <a:solidFill>
                  <a:srgbClr val="FF00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str.capitalize</a:t>
            </a:r>
            <a:r>
              <a:rPr lang="pl" sz="2800" b="0" i="0" u="none" strike="noStrike" cap="none" baseline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()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2800" b="0" i="0" u="none" strike="noStrike" cap="none" baseline="0">
                <a:solidFill>
                  <a:srgbClr val="FF00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str.center</a:t>
            </a:r>
            <a:r>
              <a:rPr lang="pl" sz="2800" b="0" i="0" u="none" strike="noStrike" cap="none" baseline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(width[, fillchar])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2800" b="0" i="0" u="none" strike="noStrike" cap="none" baseline="0">
                <a:solidFill>
                  <a:srgbClr val="FF00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str.endswith</a:t>
            </a:r>
            <a:r>
              <a:rPr lang="pl" sz="2800" b="0" i="0" u="none" strike="noStrike" cap="none" baseline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(suffix[, start[, end]])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2800" b="0" i="0" u="none" strike="noStrike" cap="none" baseline="0">
                <a:solidFill>
                  <a:srgbClr val="FF00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str.find</a:t>
            </a:r>
            <a:r>
              <a:rPr lang="pl" sz="2800" b="0" i="0" u="none" strike="noStrike" cap="none" baseline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(sub[, start[, end]])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2800" b="0" i="0" u="none" strike="noStrike" cap="none" baseline="0">
                <a:solidFill>
                  <a:srgbClr val="FF00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str.lstrip</a:t>
            </a:r>
            <a:r>
              <a:rPr lang="pl" sz="2800" b="0" i="0" u="none" strike="noStrike" cap="none" baseline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([chars])</a:t>
            </a:r>
          </a:p>
        </p:txBody>
      </p:sp>
      <p:sp>
        <p:nvSpPr>
          <p:cNvPr id="469" name="Shape 469"/>
          <p:cNvSpPr txBox="1"/>
          <p:nvPr/>
        </p:nvSpPr>
        <p:spPr>
          <a:xfrm>
            <a:off x="9080500" y="2406640"/>
            <a:ext cx="6721475" cy="47879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2800" b="0" i="0" u="none" strike="noStrike" cap="none" baseline="0">
                <a:solidFill>
                  <a:srgbClr val="FF00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str.replace</a:t>
            </a:r>
            <a:r>
              <a:rPr lang="pl" sz="2800" b="0" i="0" u="none" strike="noStrike" cap="none" baseline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(old, new[, count])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2800" b="0" i="0" u="none" strike="noStrike" cap="none" baseline="0">
                <a:solidFill>
                  <a:srgbClr val="FF00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str.lower</a:t>
            </a:r>
            <a:r>
              <a:rPr lang="pl" sz="2800" b="0" i="0" u="none" strike="noStrike" cap="none" baseline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()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2800" b="0" i="0" u="none" strike="noStrike" cap="none" baseline="0">
                <a:solidFill>
                  <a:srgbClr val="FF00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str.lstrip</a:t>
            </a:r>
            <a:r>
              <a:rPr lang="pl" sz="2800" b="0" i="0" u="none" strike="noStrike" cap="none" baseline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([chars])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2800" b="0" i="0" u="none" strike="noStrike" cap="none" baseline="0">
                <a:solidFill>
                  <a:srgbClr val="FF00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str.strip</a:t>
            </a:r>
            <a:r>
              <a:rPr lang="pl" sz="2800" b="0" i="0" u="none" strike="noStrike" cap="none" baseline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([chars])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2800" b="0" i="0" u="none" strike="noStrike" cap="none" baseline="0">
                <a:solidFill>
                  <a:srgbClr val="FF00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str.upper</a:t>
            </a:r>
            <a:r>
              <a:rPr lang="pl" sz="2800" b="0" i="0" u="none" strike="noStrike" cap="none" baseline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()</a:t>
            </a:r>
          </a:p>
        </p:txBody>
      </p:sp>
      <p:sp>
        <p:nvSpPr>
          <p:cNvPr id="470" name="Shape 470"/>
          <p:cNvSpPr txBox="1">
            <a:spLocks noGrp="1"/>
          </p:cNvSpPr>
          <p:nvPr>
            <p:ph type="title"/>
          </p:nvPr>
        </p:nvSpPr>
        <p:spPr>
          <a:xfrm>
            <a:off x="1155700" y="833718"/>
            <a:ext cx="12720895" cy="170618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7600" b="0" i="0" u="none" strike="noStrike" cap="none" baseline="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Biblioteka </a:t>
            </a:r>
            <a:r>
              <a:rPr lang="pl-PL" sz="7600" b="0" i="0" u="none" strike="noStrike" cap="none" baseline="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napisów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Shape 475"/>
          <p:cNvSpPr txBox="1">
            <a:spLocks noGrp="1"/>
          </p:cNvSpPr>
          <p:nvPr>
            <p:ph type="title"/>
          </p:nvPr>
        </p:nvSpPr>
        <p:spPr>
          <a:xfrm>
            <a:off x="1117600" y="643218"/>
            <a:ext cx="7635874" cy="170618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6700" b="0" i="0" u="none" strike="noStrike" cap="none" baseline="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Wyszukiwanie </a:t>
            </a:r>
            <a:r>
              <a:rPr lang="pl" sz="6700" b="0" i="0" u="none" strike="noStrike" cap="none" baseline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 </a:t>
            </a:r>
            <a:r>
              <a:rPr lang="pl-PL" sz="6700" b="0" i="0" u="none" strike="noStrike" cap="none" baseline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napisach</a:t>
            </a:r>
          </a:p>
        </p:txBody>
      </p:sp>
      <p:sp>
        <p:nvSpPr>
          <p:cNvPr id="476" name="Shape 476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7886700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583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4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Funkcji </a:t>
            </a:r>
            <a:r>
              <a:rPr lang="pl" sz="34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find()</a:t>
            </a:r>
            <a:r>
              <a:rPr lang="pl" sz="34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używamy do szukania jednego </a:t>
            </a:r>
            <a:r>
              <a:rPr lang="pl-PL" sz="34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napisu</a:t>
            </a:r>
            <a:r>
              <a:rPr lang="en-US" sz="34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(</a:t>
            </a:r>
            <a:r>
              <a:rPr lang="pl-PL" sz="34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podciągu</a:t>
            </a:r>
            <a:r>
              <a:rPr lang="en-US" sz="34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 </a:t>
            </a:r>
            <a:r>
              <a:rPr lang="pl" sz="34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 innym</a:t>
            </a:r>
            <a:endParaRPr lang="pl" sz="34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749300" marR="0" lvl="0" indent="-3583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endParaRPr lang="pl" sz="3400" b="0" i="0" u="none" strike="noStrike" cap="none" baseline="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749300" marR="0" lvl="0" indent="-3583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4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find()</a:t>
            </a:r>
            <a:r>
              <a:rPr lang="pl" sz="34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odnajduje pierwsze </a:t>
            </a:r>
            <a:r>
              <a:rPr lang="pl" sz="3400" b="0" i="0" u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wystąpienie</a:t>
            </a:r>
            <a:r>
              <a:rPr lang="pl" sz="34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podciągu</a:t>
            </a:r>
          </a:p>
          <a:p>
            <a:pPr marL="749300" marR="0" lvl="0" indent="-3583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4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Jeśli podciąg nie został znaleziony, </a:t>
            </a:r>
            <a:r>
              <a:rPr lang="pl" sz="34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find()</a:t>
            </a:r>
            <a:r>
              <a:rPr lang="pl" sz="34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zwraca </a:t>
            </a:r>
            <a:r>
              <a:rPr lang="pl" sz="34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-1</a:t>
            </a:r>
          </a:p>
          <a:p>
            <a:pPr marL="749300" marR="0" lvl="0" indent="-3583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rgbClr val="FFFF00"/>
              </a:buClr>
              <a:buSzPct val="100000"/>
              <a:buFont typeface="Cabin"/>
              <a:buChar char="•"/>
            </a:pPr>
            <a:r>
              <a:rPr lang="pl" sz="34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Pamiętaj, że pozycje w </a:t>
            </a:r>
            <a:r>
              <a:rPr lang="pl-PL" sz="34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napisach</a:t>
            </a:r>
            <a:r>
              <a:rPr lang="pl" sz="34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zaczynają się od zera</a:t>
            </a:r>
          </a:p>
        </p:txBody>
      </p:sp>
      <p:sp>
        <p:nvSpPr>
          <p:cNvPr id="477" name="Shape 477"/>
          <p:cNvSpPr txBox="1"/>
          <p:nvPr/>
        </p:nvSpPr>
        <p:spPr>
          <a:xfrm>
            <a:off x="9677400" y="3986200"/>
            <a:ext cx="6246600" cy="387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pl" sz="30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pl" sz="30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'banan'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pos</a:t>
            </a:r>
            <a:r>
              <a:rPr lang="pl" sz="30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fruit</a:t>
            </a:r>
            <a:r>
              <a:rPr lang="pl" sz="30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.find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30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'na'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3000" b="0" i="0" u="none" baseline="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pos</a:t>
            </a:r>
            <a:r>
              <a:rPr lang="pl" sz="3000" b="0" i="0" u="none" strike="noStrike" cap="none" baseline="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30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aa</a:t>
            </a:r>
            <a:r>
              <a:rPr lang="pl" sz="30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pl" sz="30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pl" sz="30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.find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30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'z'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3000" b="0" i="0" u="none" baseline="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aa</a:t>
            </a:r>
            <a:r>
              <a:rPr lang="pl" sz="3000" b="0" i="0" u="none" strike="noStrike" cap="none" baseline="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30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-1</a:t>
            </a:r>
          </a:p>
        </p:txBody>
      </p:sp>
      <p:cxnSp>
        <p:nvCxnSpPr>
          <p:cNvPr id="478" name="Shape 478"/>
          <p:cNvCxnSpPr/>
          <p:nvPr/>
        </p:nvCxnSpPr>
        <p:spPr>
          <a:xfrm flipH="1" flipV="1">
            <a:off x="10302875" y="1084262"/>
            <a:ext cx="1295910" cy="826299"/>
          </a:xfrm>
          <a:prstGeom prst="straightConnector1">
            <a:avLst/>
          </a:prstGeom>
          <a:noFill/>
          <a:ln w="635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79" name="Shape 479"/>
          <p:cNvSpPr txBox="1"/>
          <p:nvPr/>
        </p:nvSpPr>
        <p:spPr>
          <a:xfrm>
            <a:off x="9766300" y="2857500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40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</a:t>
            </a:r>
          </a:p>
        </p:txBody>
      </p:sp>
      <p:sp>
        <p:nvSpPr>
          <p:cNvPr id="480" name="Shape 480"/>
          <p:cNvSpPr txBox="1"/>
          <p:nvPr/>
        </p:nvSpPr>
        <p:spPr>
          <a:xfrm>
            <a:off x="9766300" y="21209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40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</a:t>
            </a:r>
          </a:p>
        </p:txBody>
      </p:sp>
      <p:sp>
        <p:nvSpPr>
          <p:cNvPr id="481" name="Shape 481"/>
          <p:cNvSpPr txBox="1"/>
          <p:nvPr/>
        </p:nvSpPr>
        <p:spPr>
          <a:xfrm>
            <a:off x="10515600" y="2857500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40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</a:t>
            </a:r>
          </a:p>
        </p:txBody>
      </p:sp>
      <p:sp>
        <p:nvSpPr>
          <p:cNvPr id="482" name="Shape 482"/>
          <p:cNvSpPr txBox="1"/>
          <p:nvPr/>
        </p:nvSpPr>
        <p:spPr>
          <a:xfrm>
            <a:off x="10515600" y="21209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40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</a:t>
            </a:r>
          </a:p>
        </p:txBody>
      </p:sp>
      <p:sp>
        <p:nvSpPr>
          <p:cNvPr id="483" name="Shape 483"/>
          <p:cNvSpPr txBox="1"/>
          <p:nvPr/>
        </p:nvSpPr>
        <p:spPr>
          <a:xfrm>
            <a:off x="11290300" y="2857500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40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</a:t>
            </a:r>
          </a:p>
        </p:txBody>
      </p:sp>
      <p:sp>
        <p:nvSpPr>
          <p:cNvPr id="484" name="Shape 484"/>
          <p:cNvSpPr txBox="1"/>
          <p:nvPr/>
        </p:nvSpPr>
        <p:spPr>
          <a:xfrm>
            <a:off x="11290300" y="21209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40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</a:t>
            </a:r>
          </a:p>
        </p:txBody>
      </p:sp>
      <p:sp>
        <p:nvSpPr>
          <p:cNvPr id="485" name="Shape 485"/>
          <p:cNvSpPr txBox="1"/>
          <p:nvPr/>
        </p:nvSpPr>
        <p:spPr>
          <a:xfrm>
            <a:off x="12039600" y="2857500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40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</p:txBody>
      </p:sp>
      <p:sp>
        <p:nvSpPr>
          <p:cNvPr id="486" name="Shape 486"/>
          <p:cNvSpPr txBox="1"/>
          <p:nvPr/>
        </p:nvSpPr>
        <p:spPr>
          <a:xfrm>
            <a:off x="12039600" y="21209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40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</a:t>
            </a:r>
          </a:p>
        </p:txBody>
      </p:sp>
      <p:sp>
        <p:nvSpPr>
          <p:cNvPr id="487" name="Shape 487"/>
          <p:cNvSpPr txBox="1"/>
          <p:nvPr/>
        </p:nvSpPr>
        <p:spPr>
          <a:xfrm>
            <a:off x="12763500" y="2857500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40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</a:t>
            </a:r>
          </a:p>
        </p:txBody>
      </p:sp>
      <p:sp>
        <p:nvSpPr>
          <p:cNvPr id="488" name="Shape 488"/>
          <p:cNvSpPr txBox="1"/>
          <p:nvPr/>
        </p:nvSpPr>
        <p:spPr>
          <a:xfrm>
            <a:off x="12763500" y="21209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40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" name="Shape 49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6000" b="0" i="0" u="none" strike="noStrike" cap="none" baseline="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Wszystko </a:t>
            </a:r>
            <a:r>
              <a:rPr lang="pl" sz="6000" b="0" i="0" u="none" strike="noStrike" cap="none" baseline="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DUŻYMI LITERAMI</a:t>
            </a:r>
          </a:p>
        </p:txBody>
      </p:sp>
      <p:sp>
        <p:nvSpPr>
          <p:cNvPr id="496" name="Shape 496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7173913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533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Możesz stworzyć kopię </a:t>
            </a:r>
            <a:r>
              <a:rPr lang="pl-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napisu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pisaną </a:t>
            </a:r>
            <a:r>
              <a:rPr lang="pl" sz="36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małymi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albo </a:t>
            </a:r>
            <a:r>
              <a:rPr lang="pl" sz="3600" b="0" i="0" u="none" strike="noStrike" cap="none" baseline="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dużymi literami</a:t>
            </a:r>
          </a:p>
          <a:p>
            <a:pPr marL="749300" marR="0" lvl="0" indent="-5334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Często gdy przeszukujemy </a:t>
            </a:r>
            <a:r>
              <a:rPr lang="pl-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napis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używając </a:t>
            </a:r>
            <a:r>
              <a:rPr lang="pl" sz="36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find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(), najpierw konwertujemy go na małe litery, żeby wyszukiwać bez względu na wielkość znaków</a:t>
            </a:r>
          </a:p>
        </p:txBody>
      </p:sp>
      <p:sp>
        <p:nvSpPr>
          <p:cNvPr id="497" name="Shape 497"/>
          <p:cNvSpPr txBox="1"/>
          <p:nvPr/>
        </p:nvSpPr>
        <p:spPr>
          <a:xfrm>
            <a:off x="9317825" y="3232150"/>
            <a:ext cx="6689699" cy="443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6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6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pl" sz="3600" b="0" i="0" u="none" strike="noStrike" cap="none" baseline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6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pl" sz="3600" b="0" i="0" u="none" strike="noStrike" cap="none" baseline="0"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600" b="0" i="0" u="none" strike="noStrike" cap="none" baseline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'Witaj Bob'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6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6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nnn</a:t>
            </a:r>
            <a:r>
              <a:rPr lang="pl" sz="3600" b="0" i="0" u="none" strike="noStrike" cap="none" baseline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6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 </a:t>
            </a:r>
            <a:r>
              <a:rPr lang="pl" sz="36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pl" sz="3600" b="0" i="0" u="none" strike="noStrike" cap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.upper</a:t>
            </a:r>
            <a:r>
              <a:rPr lang="pl" sz="36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6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6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3600" b="0" i="0" u="none" baseline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36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nnn</a:t>
            </a:r>
            <a:r>
              <a:rPr lang="pl" sz="3600" b="0" i="0" u="none" strike="noStrike" cap="none" baseline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36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6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WITAJ BOB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6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6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www</a:t>
            </a:r>
            <a:r>
              <a:rPr lang="pl" sz="3600" b="0" i="0" u="none" strike="noStrike" cap="none" baseline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6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pl" sz="3600" b="0" i="0" u="none" strike="noStrike" cap="none" baseline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6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pl" sz="3600" b="0" i="0" u="none" strike="noStrike" cap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.lower</a:t>
            </a:r>
            <a:r>
              <a:rPr lang="pl" sz="36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6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6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3600" b="0" i="0" u="none" baseline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36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www</a:t>
            </a:r>
            <a:r>
              <a:rPr lang="pl" sz="3600" b="0" i="0" u="none" strike="noStrike" cap="none" baseline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36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6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witaj bob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6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" name="Shape 50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7600" b="0" i="0" u="none" strike="noStrike" cap="none" baseline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Znajdź i zamień</a:t>
            </a:r>
          </a:p>
        </p:txBody>
      </p:sp>
      <p:sp>
        <p:nvSpPr>
          <p:cNvPr id="503" name="Shape 503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5659438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533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Funkcja</a:t>
            </a:r>
            <a:r>
              <a:rPr lang="pl" sz="36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pl" sz="36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replace()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jest podobna do operacji 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znajdź i zamień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w edytorze tekstu</a:t>
            </a:r>
          </a:p>
          <a:p>
            <a:pPr marL="749300" marR="0" lvl="0" indent="-5334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Zamienia </a:t>
            </a:r>
            <a:r>
              <a:rPr lang="pl" sz="36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wszystkie wystąpienia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wyszukiwanego </a:t>
            </a:r>
            <a:r>
              <a:rPr lang="pl" sz="36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ciągu</a:t>
            </a:r>
            <a:r>
              <a:rPr lang="en-US" sz="36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pl-PL" sz="36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znaków</a:t>
            </a:r>
            <a:r>
              <a:rPr lang="pl" sz="36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 </a:t>
            </a:r>
            <a:r>
              <a:rPr lang="pl" sz="3600" b="0" i="0" u="none" strike="noStrike" cap="none" baseline="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nowy</a:t>
            </a:r>
          </a:p>
        </p:txBody>
      </p:sp>
      <p:sp>
        <p:nvSpPr>
          <p:cNvPr id="504" name="Shape 504"/>
          <p:cNvSpPr txBox="1"/>
          <p:nvPr/>
        </p:nvSpPr>
        <p:spPr>
          <a:xfrm>
            <a:off x="7366000" y="3516300"/>
            <a:ext cx="8889899" cy="387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greet = 'Halo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Bob</a:t>
            </a:r>
            <a:r>
              <a:rPr lang="pl" sz="3000" b="0" i="0" u="none" strike="noStrike" cap="none" baseline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nstr = greet.</a:t>
            </a:r>
            <a:r>
              <a:rPr lang="pl" sz="3000" b="0" i="0" u="none" strike="noStrike" cap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replace</a:t>
            </a:r>
            <a:r>
              <a:rPr lang="pl" sz="3000" b="0" i="0" u="none" strike="noStrike" cap="none" baseline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'Bob'</a:t>
            </a:r>
            <a:r>
              <a:rPr lang="pl" sz="3000" b="0" i="0" u="none" strike="noStrike" cap="none" baseline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,</a:t>
            </a:r>
            <a:r>
              <a:rPr lang="pl" sz="3000" b="0" i="0" u="none" strike="noStrike" cap="none" baseline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'Jane'</a:t>
            </a:r>
            <a:r>
              <a:rPr lang="pl" sz="3000" b="0" i="0" u="none" strike="noStrike" cap="none" baseline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3000" b="0" i="0" u="none" baseline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3000" b="0" i="0" u="none" strike="noStrike" cap="none" baseline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nstr</a:t>
            </a:r>
            <a:r>
              <a:rPr lang="pl" sz="3000" b="0" i="0" u="none" strike="noStrike" cap="none" baseline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30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Halo </a:t>
            </a:r>
            <a:r>
              <a:rPr lang="pl" sz="3000" b="0" i="0" u="none" strike="noStrike" cap="none" baseline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Jane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nstr = greet.</a:t>
            </a:r>
            <a:r>
              <a:rPr lang="pl" sz="3000" b="0" i="0" u="none" strike="noStrike" cap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replace</a:t>
            </a:r>
            <a:r>
              <a:rPr lang="pl" sz="3000" b="0" i="0" u="none" strike="noStrike" cap="none" baseline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'o'</a:t>
            </a:r>
            <a:r>
              <a:rPr lang="pl" sz="3000" b="0" i="0" u="none" strike="noStrike" cap="none" baseline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,</a:t>
            </a:r>
            <a:r>
              <a:rPr lang="pl" sz="3000" b="0" i="0" u="none" strike="noStrike" cap="none" baseline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'X'</a:t>
            </a:r>
            <a:r>
              <a:rPr lang="pl" sz="3000" b="0" i="0" u="none" strike="noStrike" cap="none" baseline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3000" b="0" i="0" u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3000" b="0" i="0" u="none" strike="noStrike" cap="none" baseline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nstr</a:t>
            </a:r>
            <a:r>
              <a:rPr lang="pl" sz="3000" b="0" i="0" u="none" strike="noStrike" cap="none" baseline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30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Hal</a:t>
            </a:r>
            <a:r>
              <a:rPr lang="pl" sz="3000" b="0" i="0" u="none" strike="noStrike" cap="none" baseline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B</a:t>
            </a:r>
            <a:r>
              <a:rPr lang="pl" sz="3000" b="0" i="0" u="none" strike="noStrike" cap="none" baseline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b</a:t>
            </a:r>
            <a:endParaRPr lang="pl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" name="Shape 50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7600" b="0" i="0" u="none" strike="noStrike" cap="none" baseline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Usuwanie białych znaków</a:t>
            </a:r>
          </a:p>
        </p:txBody>
      </p:sp>
      <p:sp>
        <p:nvSpPr>
          <p:cNvPr id="510" name="Shape 510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6788150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533400" algn="l" rtl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Czasami chcemy usunąć białe znaki z początku/końca ciągu</a:t>
            </a:r>
          </a:p>
          <a:p>
            <a:pPr marL="749300" marR="0" lvl="0" indent="-533400" algn="l" rtl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lstrip()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 </a:t>
            </a:r>
            <a:r>
              <a:rPr lang="pl" sz="36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rstrip()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usuwają białe znaki </a:t>
            </a:r>
            <a:r>
              <a:rPr lang="pl" sz="3600" b="0" i="0" u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 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lewej </a:t>
            </a:r>
            <a:r>
              <a:rPr lang="pl" sz="3600" b="0" i="0" u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prawej strony</a:t>
            </a:r>
          </a:p>
          <a:p>
            <a:pPr marL="749300" marR="0" lvl="0" indent="-533400" algn="l" rtl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strip() 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usuwa białe znaki z początku i końca</a:t>
            </a:r>
          </a:p>
        </p:txBody>
      </p:sp>
      <p:sp>
        <p:nvSpPr>
          <p:cNvPr id="511" name="Shape 511"/>
          <p:cNvSpPr txBox="1"/>
          <p:nvPr/>
        </p:nvSpPr>
        <p:spPr>
          <a:xfrm>
            <a:off x="8818275" y="3244850"/>
            <a:ext cx="6863400" cy="443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pl" sz="3000" b="0" i="0" u="none" strike="noStrike" cap="none" baseline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pl" sz="3000" b="0" i="0" u="none" strike="noStrike" cap="none" baseline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'   Halo Bob  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pl" sz="3000" b="0" i="0" u="none" strike="noStrike" cap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.lstrip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'Halo Bob  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pl" sz="3000" b="0" i="0" u="none" strike="noStrike" cap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.rstrip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   Halo Bob'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pl" sz="3000" b="0" i="0" u="none" strike="noStrike" cap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.strip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'Halo Bob'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Shape 516"/>
          <p:cNvSpPr txBox="1"/>
          <p:nvPr/>
        </p:nvSpPr>
        <p:spPr>
          <a:xfrm>
            <a:off x="1411262" y="2946377"/>
            <a:ext cx="13010700" cy="2768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6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pl" sz="36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'Życzę miłego dnia</a:t>
            </a:r>
            <a:r>
              <a:rPr lang="pl" sz="3600" b="0" i="0" u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6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pl" sz="36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.startswith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36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'Życzę'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True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6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pl" sz="36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.startswith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36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'ż'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False</a:t>
            </a:r>
          </a:p>
        </p:txBody>
      </p:sp>
      <p:sp>
        <p:nvSpPr>
          <p:cNvPr id="517" name="Shape 517"/>
          <p:cNvSpPr txBox="1"/>
          <p:nvPr/>
        </p:nvSpPr>
        <p:spPr>
          <a:xfrm>
            <a:off x="1155700" y="241300"/>
            <a:ext cx="13931900" cy="22986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-PL" sz="7600" b="0" i="0" u="none" strike="noStrike" cap="none" baseline="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Przedrostki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 txBox="1">
            <a:spLocks noGrp="1"/>
          </p:cNvSpPr>
          <p:nvPr>
            <p:ph type="title"/>
          </p:nvPr>
        </p:nvSpPr>
        <p:spPr>
          <a:xfrm>
            <a:off x="1155700" y="833718"/>
            <a:ext cx="6416675" cy="170618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pl" sz="6700" b="0" i="0" u="none" strike="noStrike" cap="none" baseline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Wczytywanie i konwersja</a:t>
            </a:r>
          </a:p>
        </p:txBody>
      </p:sp>
      <p:sp>
        <p:nvSpPr>
          <p:cNvPr id="221" name="Shape 221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6416675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329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Najlepiej wczytywać dane jako </a:t>
            </a:r>
            <a:r>
              <a:rPr lang="pl-PL" sz="30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napisy</a:t>
            </a:r>
            <a:r>
              <a:rPr lang="pl" sz="3000" b="0" i="0" u="none" strike="noStrike" cap="none" baseline="0" dirty="0">
                <a:latin typeface="Arial" charset="0"/>
                <a:ea typeface="Arial" charset="0"/>
                <a:cs typeface="Arial" charset="0"/>
                <a:sym typeface="Cabin"/>
              </a:rPr>
              <a:t>,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 następnie parsować i konwertować według potrzeb</a:t>
            </a:r>
          </a:p>
          <a:p>
            <a:pPr marL="749300" marR="0" lvl="0" indent="-3329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Daje nam to więcej kontroli w przypadku błędów lub złego typu danych</a:t>
            </a:r>
          </a:p>
          <a:p>
            <a:pPr marL="749300" marR="0" lvl="0" indent="-3329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Liczby otrzymujemy, </a:t>
            </a:r>
            <a:r>
              <a:rPr lang="pl" sz="30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konwertując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pl-PL" sz="30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napisy</a:t>
            </a:r>
          </a:p>
        </p:txBody>
      </p:sp>
      <p:sp>
        <p:nvSpPr>
          <p:cNvPr id="222" name="Shape 222"/>
          <p:cNvSpPr txBox="1"/>
          <p:nvPr/>
        </p:nvSpPr>
        <p:spPr>
          <a:xfrm>
            <a:off x="8342311" y="869950"/>
            <a:ext cx="7099200" cy="73913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name</a:t>
            </a:r>
            <a:r>
              <a:rPr lang="pl" sz="30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pl" sz="30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input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30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'Wpisz:</a:t>
            </a:r>
            <a:r>
              <a:rPr lang="en-US" sz="30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Wpisz:</a:t>
            </a:r>
            <a:r>
              <a:rPr lang="en-US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Chuck</a:t>
            </a:r>
            <a:endParaRPr lang="pl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3000" b="0" i="0" u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30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name</a:t>
            </a:r>
            <a:r>
              <a:rPr lang="pl" sz="3000" b="0" i="0" u="none" strike="noStrike" cap="none" baseline="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30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Chuck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apple</a:t>
            </a:r>
            <a:r>
              <a:rPr lang="pl" sz="30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pl" sz="30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input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30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'Wpisz:</a:t>
            </a:r>
            <a:r>
              <a:rPr lang="en-US" sz="30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Wpisz:</a:t>
            </a:r>
            <a:r>
              <a:rPr lang="en-US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100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 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pl" sz="30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apple</a:t>
            </a:r>
            <a:r>
              <a:rPr lang="pl" sz="30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– </a:t>
            </a:r>
            <a:r>
              <a:rPr lang="pl" sz="30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10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Traceback (most recent call last):  File "&lt;stdin&gt;", line 1, in &lt;module&gt;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TypeError: unsupported operand type(s) for -: 'str' and 'int'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pl" sz="30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pl" sz="30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pl" sz="30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apple</a:t>
            </a:r>
            <a:r>
              <a:rPr lang="pl" sz="30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) </a:t>
            </a:r>
            <a:r>
              <a:rPr lang="pl" sz="3000" b="0" i="0" u="none" strike="noStrike" cap="none" baseline="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–</a:t>
            </a:r>
            <a:r>
              <a:rPr lang="pl" sz="30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10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3000" b="0" i="0" u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pl" sz="3000" b="0" i="0" u="none" strike="noStrike" cap="none" baseline="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30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90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Shape 522"/>
          <p:cNvSpPr txBox="1"/>
          <p:nvPr/>
        </p:nvSpPr>
        <p:spPr>
          <a:xfrm>
            <a:off x="832600" y="3383450"/>
            <a:ext cx="15316200" cy="55403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8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28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data</a:t>
            </a:r>
            <a:r>
              <a:rPr lang="pl" sz="28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pl" sz="2800" b="0" i="0" u="none" strike="noStrike" cap="none" baseline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'From stephen.marquard@uct.ac.za Sat Jan  5 09:14:16 2008</a:t>
            </a:r>
            <a:r>
              <a:rPr lang="pl" sz="2800" b="0" i="0" u="none" baseline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8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28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atpos</a:t>
            </a:r>
            <a:r>
              <a:rPr lang="pl" sz="28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pl" sz="28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data</a:t>
            </a:r>
            <a:r>
              <a:rPr lang="pl" sz="2800" b="0" i="0" u="none" strike="noStrike" cap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.find</a:t>
            </a:r>
            <a:r>
              <a:rPr lang="pl" sz="28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2800" b="0" i="0" u="none" strike="noStrike" cap="none" baseline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'@</a:t>
            </a:r>
            <a:r>
              <a:rPr lang="pl" sz="28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8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28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pl" sz="28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atpos</a:t>
            </a:r>
            <a:r>
              <a:rPr lang="pl" sz="28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28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8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21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8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28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sppos</a:t>
            </a:r>
            <a:r>
              <a:rPr lang="pl" sz="28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pl" sz="28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data</a:t>
            </a:r>
            <a:r>
              <a:rPr lang="pl" sz="2800" b="0" i="0" u="none" strike="noStrike" cap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.find</a:t>
            </a:r>
            <a:r>
              <a:rPr lang="pl" sz="28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2800" b="0" i="0" u="none" strike="noStrike" cap="none" baseline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 '</a:t>
            </a:r>
            <a:r>
              <a:rPr lang="pl" sz="28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,</a:t>
            </a:r>
            <a:r>
              <a:rPr lang="pl" sz="28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atpos</a:t>
            </a:r>
            <a:r>
              <a:rPr lang="pl" sz="28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algn="l" rtl="0">
              <a:buClr>
                <a:schemeClr val="lt1"/>
              </a:buClr>
              <a:buSzPct val="25000"/>
            </a:pPr>
            <a:r>
              <a:rPr lang="pl" sz="28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28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pl" sz="28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sppos</a:t>
            </a:r>
            <a:r>
              <a:rPr lang="pl" sz="2800" b="0" i="0" u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28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8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31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8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28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host</a:t>
            </a:r>
            <a:r>
              <a:rPr lang="pl" sz="28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pl" sz="28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data</a:t>
            </a:r>
            <a:r>
              <a:rPr lang="pl" sz="2800" b="0" i="0" u="none" strike="noStrike" cap="none" baseline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pl" sz="28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atpos</a:t>
            </a:r>
            <a:r>
              <a:rPr lang="pl" sz="2800" b="0" i="0" u="none" strike="noStrike" cap="none" baseline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pl" sz="2800" b="0" i="0" u="none" strike="noStrike" cap="none" baseline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1</a:t>
            </a:r>
            <a:r>
              <a:rPr lang="pl" sz="2800" b="0" i="0" u="none" strike="noStrike" cap="none" baseline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: </a:t>
            </a:r>
            <a:r>
              <a:rPr lang="pl" sz="28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sppos</a:t>
            </a:r>
            <a:r>
              <a:rPr lang="pl" sz="2800" b="0" i="0" u="none" strike="noStrike" cap="none" baseline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</a:p>
          <a:p>
            <a:pPr algn="l" rtl="0">
              <a:buClr>
                <a:schemeClr val="lt1"/>
              </a:buClr>
              <a:buSzPct val="25000"/>
            </a:pPr>
            <a:r>
              <a:rPr lang="pl" sz="28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28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pl" sz="28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host</a:t>
            </a:r>
            <a:r>
              <a:rPr lang="pl" sz="2800" b="0" i="0" u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28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8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uct.ac.za</a:t>
            </a:r>
            <a:endParaRPr lang="pl" sz="28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523" name="Shape 523"/>
          <p:cNvSpPr txBox="1"/>
          <p:nvPr/>
        </p:nvSpPr>
        <p:spPr>
          <a:xfrm>
            <a:off x="1016000" y="2749550"/>
            <a:ext cx="14649899" cy="673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From stephen.marquard</a:t>
            </a: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@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uct.ac.za Sat Jan  5 09:14:16 2008</a:t>
            </a:r>
          </a:p>
        </p:txBody>
      </p:sp>
      <p:sp>
        <p:nvSpPr>
          <p:cNvPr id="524" name="Shape 524"/>
          <p:cNvSpPr txBox="1"/>
          <p:nvPr/>
        </p:nvSpPr>
        <p:spPr>
          <a:xfrm>
            <a:off x="5599987" y="1764575"/>
            <a:ext cx="5373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3600" b="0" i="0" u="none" strike="noStrike" cap="none" baseline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21</a:t>
            </a:r>
          </a:p>
        </p:txBody>
      </p:sp>
      <p:sp>
        <p:nvSpPr>
          <p:cNvPr id="525" name="Shape 525"/>
          <p:cNvSpPr txBox="1"/>
          <p:nvPr/>
        </p:nvSpPr>
        <p:spPr>
          <a:xfrm>
            <a:off x="7917521" y="1816100"/>
            <a:ext cx="5373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3600" b="0" i="0" u="none" strike="noStrike" cap="none" baseline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31</a:t>
            </a:r>
          </a:p>
        </p:txBody>
      </p:sp>
      <p:cxnSp>
        <p:nvCxnSpPr>
          <p:cNvPr id="526" name="Shape 526"/>
          <p:cNvCxnSpPr/>
          <p:nvPr/>
        </p:nvCxnSpPr>
        <p:spPr>
          <a:xfrm rot="10800000">
            <a:off x="5859764" y="2395399"/>
            <a:ext cx="17700" cy="373199"/>
          </a:xfrm>
          <a:prstGeom prst="straightConnector1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527" name="Shape 527"/>
          <p:cNvCxnSpPr/>
          <p:nvPr/>
        </p:nvCxnSpPr>
        <p:spPr>
          <a:xfrm rot="10800000">
            <a:off x="8180110" y="2476361"/>
            <a:ext cx="16499" cy="373199"/>
          </a:xfrm>
          <a:prstGeom prst="straightConnector1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528" name="Shape 528"/>
          <p:cNvCxnSpPr/>
          <p:nvPr/>
        </p:nvCxnSpPr>
        <p:spPr>
          <a:xfrm rot="10800000" flipH="1">
            <a:off x="6116450" y="3362449"/>
            <a:ext cx="1877699" cy="17700"/>
          </a:xfrm>
          <a:prstGeom prst="straightConnector1">
            <a:avLst/>
          </a:prstGeom>
          <a:noFill/>
          <a:ln w="76200" cap="rnd" cmpd="sng">
            <a:solidFill>
              <a:srgbClr val="FF00FF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529" name="Shape 529"/>
          <p:cNvSpPr txBox="1"/>
          <p:nvPr/>
        </p:nvSpPr>
        <p:spPr>
          <a:xfrm>
            <a:off x="10159724" y="776149"/>
            <a:ext cx="5506176" cy="140025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6000" b="0" i="0" u="none" strike="noStrike" cap="none" baseline="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Parsowanie i wyodrębnianie</a:t>
            </a:r>
          </a:p>
        </p:txBody>
      </p:sp>
      <p:pic>
        <p:nvPicPr>
          <p:cNvPr id="530" name="Shape 53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102186" y="5241450"/>
            <a:ext cx="2186099" cy="23240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55700" y="833718"/>
            <a:ext cx="13360712" cy="1706182"/>
          </a:xfrm>
        </p:spPr>
        <p:txBody>
          <a:bodyPr/>
          <a:lstStyle/>
          <a:p>
            <a:pPr rtl="0"/>
            <a:r>
              <a:rPr lang="pl" sz="7200" b="0" i="0" u="none" baseline="0" dirty="0">
                <a:solidFill>
                  <a:srgbClr val="FFD966"/>
                </a:solidFill>
              </a:rPr>
              <a:t>Dwa </a:t>
            </a:r>
            <a:r>
              <a:rPr lang="pl" sz="7200" b="0" i="0" u="none" baseline="0">
                <a:solidFill>
                  <a:srgbClr val="FFD966"/>
                </a:solidFill>
              </a:rPr>
              <a:t>rodzaje </a:t>
            </a:r>
            <a:r>
              <a:rPr lang="pl-PL" sz="7200" b="0" i="0" u="none" baseline="0">
                <a:solidFill>
                  <a:srgbClr val="FFD966"/>
                </a:solidFill>
              </a:rPr>
              <a:t>napisów</a:t>
            </a:r>
            <a:endParaRPr lang="pl-PL" sz="7200">
              <a:solidFill>
                <a:srgbClr val="FFD966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719694" y="2723853"/>
            <a:ext cx="6284186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pl" sz="3200" b="0" i="0" u="none" baseline="0" dirty="0">
                <a:solidFill>
                  <a:srgbClr val="FF40FF"/>
                </a:solidFill>
                <a:latin typeface="Courier" charset="0"/>
                <a:ea typeface="Courier" charset="0"/>
                <a:cs typeface="Courier" charset="0"/>
              </a:rPr>
              <a:t>Python 3</a:t>
            </a:r>
          </a:p>
          <a:p>
            <a:pPr algn="l" rtl="0"/>
            <a:r>
              <a:rPr lang="pl" sz="3200" b="0" i="0" u="none" baseline="0" dirty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&gt;&gt;&gt; x = '이광춘'</a:t>
            </a:r>
          </a:p>
          <a:p>
            <a:pPr algn="l" rtl="0"/>
            <a:r>
              <a:rPr lang="pl" sz="3200" b="0" i="0" u="none" baseline="0" dirty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&gt;&gt;&gt; type(x)</a:t>
            </a:r>
          </a:p>
          <a:p>
            <a:pPr algn="l" rtl="0"/>
            <a:r>
              <a:rPr lang="pl" sz="3200" b="0" i="0" u="none" baseline="0" dirty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&lt;class 'str'&gt;</a:t>
            </a:r>
          </a:p>
          <a:p>
            <a:pPr algn="l" rtl="0"/>
            <a:r>
              <a:rPr lang="pl" sz="3200" b="0" i="0" u="none" baseline="0" dirty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&gt;&gt;&gt; x = u'이광춘'</a:t>
            </a:r>
          </a:p>
          <a:p>
            <a:pPr algn="l" rtl="0"/>
            <a:r>
              <a:rPr lang="pl" sz="3200" b="0" i="0" u="none" baseline="0" dirty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&gt;&gt;&gt; type(x)</a:t>
            </a:r>
          </a:p>
          <a:p>
            <a:pPr algn="l" rtl="0"/>
            <a:r>
              <a:rPr lang="pl" sz="3200" b="0" i="0" u="none" baseline="0" dirty="0">
                <a:solidFill>
                  <a:srgbClr val="00FA00"/>
                </a:solidFill>
                <a:latin typeface="Courier" charset="0"/>
                <a:ea typeface="Courier" charset="0"/>
                <a:cs typeface="Courier" charset="0"/>
              </a:rPr>
              <a:t>&lt;class 'str'&gt;</a:t>
            </a:r>
          </a:p>
          <a:p>
            <a:pPr algn="l" rtl="0"/>
            <a:r>
              <a:rPr lang="pl" sz="3200" b="0" i="0" u="none" baseline="0" dirty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&gt;&gt;&gt; </a:t>
            </a:r>
            <a:endParaRPr lang="pl" sz="3200" dirty="0">
              <a:solidFill>
                <a:schemeClr val="bg1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27137" y="2723853"/>
            <a:ext cx="636016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pl" sz="3200" b="0" i="0" u="none" baseline="0" dirty="0">
                <a:solidFill>
                  <a:srgbClr val="FF40FF"/>
                </a:solidFill>
                <a:latin typeface="Courier" charset="0"/>
                <a:ea typeface="Courier" charset="0"/>
                <a:cs typeface="Courier" charset="0"/>
              </a:rPr>
              <a:t>Python 2 </a:t>
            </a:r>
          </a:p>
          <a:p>
            <a:pPr algn="l" rtl="0"/>
            <a:r>
              <a:rPr lang="pl" sz="3200" b="0" i="0" u="none" baseline="0" dirty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&gt;&gt;&gt; x = '이광춘'</a:t>
            </a:r>
          </a:p>
          <a:p>
            <a:pPr algn="l" rtl="0"/>
            <a:r>
              <a:rPr lang="pl" sz="3200" b="0" i="0" u="none" baseline="0" dirty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&gt;&gt;&gt; type(x)</a:t>
            </a:r>
          </a:p>
          <a:p>
            <a:pPr algn="l" rtl="0"/>
            <a:r>
              <a:rPr lang="pl" sz="3200" b="0" i="0" u="none" baseline="0" dirty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&lt;type 'str'&gt;</a:t>
            </a:r>
          </a:p>
          <a:p>
            <a:pPr algn="l" rtl="0"/>
            <a:r>
              <a:rPr lang="pl" sz="3200" b="0" i="0" u="none" baseline="0" dirty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&gt;&gt;&gt; x = u'이광춘'</a:t>
            </a:r>
          </a:p>
          <a:p>
            <a:pPr algn="l" rtl="0"/>
            <a:r>
              <a:rPr lang="pl" sz="3200" b="0" i="0" u="none" baseline="0" dirty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&gt;&gt;&gt; type(x)</a:t>
            </a:r>
          </a:p>
          <a:p>
            <a:pPr algn="l" rtl="0"/>
            <a:r>
              <a:rPr lang="pl" sz="3200" b="0" i="0" u="none" baseline="0" dirty="0">
                <a:solidFill>
                  <a:srgbClr val="00FA00"/>
                </a:solidFill>
                <a:latin typeface="Courier" charset="0"/>
                <a:ea typeface="Courier" charset="0"/>
                <a:cs typeface="Courier" charset="0"/>
              </a:rPr>
              <a:t>&lt;type 'unicode'&gt;</a:t>
            </a:r>
          </a:p>
          <a:p>
            <a:pPr algn="l" rtl="0"/>
            <a:r>
              <a:rPr lang="pl" sz="3200" b="0" i="0" u="none" baseline="0" dirty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&gt;&gt;&gt; </a:t>
            </a:r>
            <a:endParaRPr lang="pl" sz="3200" dirty="0">
              <a:solidFill>
                <a:schemeClr val="bg1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27137" y="7366599"/>
            <a:ext cx="115697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pl" sz="3600" b="0" i="0" u="none" baseline="0" dirty="0">
                <a:solidFill>
                  <a:srgbClr val="00FA00"/>
                </a:solidFill>
              </a:rPr>
              <a:t>W Pythonie 3 wszystkie </a:t>
            </a:r>
            <a:r>
              <a:rPr lang="pl-PL" sz="3600" b="0" i="0" u="none" baseline="0" dirty="0">
                <a:solidFill>
                  <a:srgbClr val="00FA00"/>
                </a:solidFill>
              </a:rPr>
              <a:t>napisy</a:t>
            </a:r>
            <a:r>
              <a:rPr lang="pl" sz="3600" b="0" i="0" u="none" baseline="0" dirty="0">
                <a:solidFill>
                  <a:srgbClr val="00FA00"/>
                </a:solidFill>
              </a:rPr>
              <a:t> stosują Unicode</a:t>
            </a:r>
            <a:endParaRPr lang="pl" sz="3600" dirty="0">
              <a:solidFill>
                <a:srgbClr val="00FA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96214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" name="Shape 535"/>
          <p:cNvSpPr txBox="1">
            <a:spLocks noGrp="1"/>
          </p:cNvSpPr>
          <p:nvPr>
            <p:ph type="title"/>
          </p:nvPr>
        </p:nvSpPr>
        <p:spPr>
          <a:xfrm>
            <a:off x="1155700" y="833718"/>
            <a:ext cx="13151715" cy="170618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7600" b="0" i="0" u="none" strike="noStrike" cap="none" baseline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Podsumowanie</a:t>
            </a:r>
          </a:p>
        </p:txBody>
      </p:sp>
      <p:sp>
        <p:nvSpPr>
          <p:cNvPr id="536" name="Shape 53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685800" marR="0" lvl="0" indent="-329311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2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Typ danych</a:t>
            </a:r>
            <a:r>
              <a:rPr lang="pl" sz="32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 </a:t>
            </a:r>
            <a:r>
              <a:rPr lang="pl-PL" sz="32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napis</a:t>
            </a:r>
          </a:p>
          <a:p>
            <a:pPr marL="685800" marR="0" lvl="0" indent="-329311" algn="l" rtl="0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2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Czytanie</a:t>
            </a:r>
            <a:r>
              <a:rPr lang="pl" sz="32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/Konwersja</a:t>
            </a:r>
          </a:p>
          <a:p>
            <a:pPr marL="685800" marR="0" lvl="0" indent="-329311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2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Indeksowanie </a:t>
            </a:r>
            <a:r>
              <a:rPr lang="pl-PL" sz="32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napisów</a:t>
            </a:r>
            <a:r>
              <a:rPr lang="pl" sz="32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pl" sz="3200" b="0" i="0" u="none" strike="noStrike" cap="none" baseline="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[]</a:t>
            </a:r>
          </a:p>
          <a:p>
            <a:pPr marL="685800" marR="0" lvl="0" indent="-329311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2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Wycinki ciągów </a:t>
            </a:r>
            <a:r>
              <a:rPr lang="pl" sz="3200" b="0" i="0" u="none" strike="noStrike" cap="none" baseline="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[</a:t>
            </a:r>
            <a:r>
              <a:rPr lang="pl" sz="32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</a:t>
            </a:r>
            <a:r>
              <a:rPr lang="pl" sz="3200" b="0" i="0" u="none" strike="noStrike" cap="none" baseline="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:4]</a:t>
            </a:r>
          </a:p>
          <a:p>
            <a:pPr marL="685800" marR="0" lvl="0" indent="-329311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200" b="0" i="0" u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Przechodzenie </a:t>
            </a:r>
            <a:r>
              <a:rPr lang="pl" sz="3200" b="0" i="0" u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przez </a:t>
            </a:r>
            <a:r>
              <a:rPr lang="pl-PL" sz="3200" b="0" i="0" u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napis</a:t>
            </a:r>
            <a:r>
              <a:rPr lang="pl" sz="3200" b="0" i="0" u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br>
              <a:rPr lang="pl" sz="32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r>
              <a:rPr lang="pl" sz="3200" b="0" i="0" u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pętlą </a:t>
            </a:r>
            <a:r>
              <a:rPr lang="pl" sz="3200" b="0" i="0" u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for</a:t>
            </a:r>
            <a:r>
              <a:rPr lang="pl" sz="3200" b="0" i="0" u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 </a:t>
            </a:r>
            <a:r>
              <a:rPr lang="pl" sz="3200" b="0" i="0" u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while</a:t>
            </a:r>
          </a:p>
          <a:p>
            <a:pPr marL="685800" marR="0" lvl="0" indent="-329311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200" b="0" i="0" u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Konkatenacja </a:t>
            </a:r>
            <a:r>
              <a:rPr lang="pl-PL" sz="3200" b="0" i="0" u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napisów</a:t>
            </a:r>
            <a:r>
              <a:rPr lang="pl" sz="3200" b="0" i="0" u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pl" sz="3200" b="0" i="0" u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opertorem </a:t>
            </a:r>
            <a:r>
              <a:rPr lang="pl" sz="3200" b="0" i="0" u="none" baseline="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+</a:t>
            </a:r>
          </a:p>
        </p:txBody>
      </p:sp>
      <p:sp>
        <p:nvSpPr>
          <p:cNvPr id="537" name="Shape 537"/>
          <p:cNvSpPr txBox="1">
            <a:spLocks noGrp="1"/>
          </p:cNvSpPr>
          <p:nvPr>
            <p:ph type="body" idx="4294967295"/>
          </p:nvPr>
        </p:nvSpPr>
        <p:spPr>
          <a:xfrm>
            <a:off x="9110663" y="2655720"/>
            <a:ext cx="5977037" cy="5627688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685800" marR="0" lvl="0" indent="-329311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Operacje na </a:t>
            </a:r>
            <a:r>
              <a:rPr lang="pl-PL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napisach</a:t>
            </a:r>
          </a:p>
          <a:p>
            <a:pPr marL="685800" marR="0" lvl="0" indent="-329311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b="0" i="0" u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Biblioteka </a:t>
            </a:r>
            <a:r>
              <a:rPr lang="pl-PL" b="0" i="0" u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napisów</a:t>
            </a:r>
          </a:p>
          <a:p>
            <a:pPr marL="685800" marR="0" lvl="0" indent="-329311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b="0" i="0" u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Porównywanie </a:t>
            </a:r>
            <a:r>
              <a:rPr lang="pl-PL" b="0" i="0" u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napisów</a:t>
            </a:r>
          </a:p>
          <a:p>
            <a:pPr marL="685800" marR="0" lvl="0" indent="-329311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b="0" i="0" u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Wyszukiwanie w </a:t>
            </a:r>
            <a:r>
              <a:rPr lang="pl-PL" b="0" i="0" u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napisie</a:t>
            </a:r>
          </a:p>
          <a:p>
            <a:pPr marL="685800" marR="0" lvl="0" indent="-329311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b="0" i="0" u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Zamienianie tekstu</a:t>
            </a:r>
          </a:p>
          <a:p>
            <a:pPr marL="685800" marR="0" lvl="0" indent="-329311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b="0" i="0" u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Usuwanie białych znaków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4" name="Shape 794"/>
          <p:cNvSpPr txBox="1">
            <a:spLocks noGrp="1"/>
          </p:cNvSpPr>
          <p:nvPr>
            <p:ph type="title" idx="4294967295"/>
          </p:nvPr>
        </p:nvSpPr>
        <p:spPr>
          <a:xfrm>
            <a:off x="1462700" y="946150"/>
            <a:ext cx="12469200" cy="811213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pl" sz="3600" b="0" i="0" u="none" baseline="0">
                <a:solidFill>
                  <a:srgbClr val="FFFF00"/>
                </a:solidFill>
              </a:rPr>
              <a:t>Podziękowania dla współpracowników</a:t>
            </a:r>
          </a:p>
        </p:txBody>
      </p:sp>
      <p:pic>
        <p:nvPicPr>
          <p:cNvPr id="797" name="Shape 79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37900" y="839500"/>
            <a:ext cx="1024800" cy="1024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98" name="Shape 79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3897687" y="1017700"/>
            <a:ext cx="1968599" cy="668400"/>
          </a:xfrm>
          <a:prstGeom prst="rect">
            <a:avLst/>
          </a:prstGeom>
          <a:noFill/>
          <a:ln>
            <a:noFill/>
          </a:ln>
        </p:spPr>
      </p:pic>
      <p:sp>
        <p:nvSpPr>
          <p:cNvPr id="799" name="Shape 799"/>
          <p:cNvSpPr txBox="1"/>
          <p:nvPr/>
        </p:nvSpPr>
        <p:spPr>
          <a:xfrm>
            <a:off x="8704400" y="2217051"/>
            <a:ext cx="6797699" cy="56315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r>
              <a:rPr lang="pl" sz="1800" b="0" i="0" u="none" baseline="0">
                <a:solidFill>
                  <a:srgbClr val="FFFFFF"/>
                </a:solidFill>
              </a:rPr>
              <a:t>...</a:t>
            </a:r>
          </a:p>
        </p:txBody>
      </p:sp>
      <p:sp>
        <p:nvSpPr>
          <p:cNvPr id="7" name="Shape 502">
            <a:extLst>
              <a:ext uri="{FF2B5EF4-FFF2-40B4-BE49-F238E27FC236}">
                <a16:creationId xmlns:a16="http://schemas.microsoft.com/office/drawing/2014/main" id="{CEF5E0F8-6601-4183-B7F6-313E4C9DD536}"/>
              </a:ext>
            </a:extLst>
          </p:cNvPr>
          <p:cNvSpPr txBox="1"/>
          <p:nvPr/>
        </p:nvSpPr>
        <p:spPr>
          <a:xfrm>
            <a:off x="1206100" y="2296123"/>
            <a:ext cx="6797699" cy="55334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r>
              <a:rPr lang="pl" sz="1800" b="0" i="0" u="none" baseline="0" dirty="0">
                <a:solidFill>
                  <a:srgbClr val="FFFFFF"/>
                </a:solidFill>
              </a:rPr>
              <a:t>Copyright slajdów 2010 - Charles R. Severance </a:t>
            </a:r>
            <a:br>
              <a:rPr lang="pl" sz="1800" b="0" i="0" u="none" baseline="0" dirty="0">
                <a:solidFill>
                  <a:srgbClr val="FFFFFF"/>
                </a:solidFill>
              </a:rPr>
            </a:br>
            <a:r>
              <a:rPr lang="pl" sz="1800" b="0" i="0" u="none" baseline="0" dirty="0">
                <a:solidFill>
                  <a:srgbClr val="FFFFFF"/>
                </a:solidFill>
              </a:rPr>
              <a:t>(</a:t>
            </a:r>
            <a:r>
              <a:rPr lang="pl" sz="1800" b="0" i="0" u="sng" baseline="0" dirty="0">
                <a:solidFill>
                  <a:srgbClr val="FFFF00"/>
                </a:solidFill>
                <a:hlinkClick r:id="rId5"/>
              </a:rPr>
              <a:t>www.dr-chuck.com</a:t>
            </a:r>
            <a:r>
              <a:rPr lang="pl" sz="1800" b="0" i="0" u="none" baseline="0" dirty="0">
                <a:solidFill>
                  <a:srgbClr val="FFFFFF"/>
                </a:solidFill>
              </a:rPr>
              <a:t>)</a:t>
            </a:r>
            <a:r>
              <a:rPr lang="pl" sz="1800" b="0" i="0" u="none" baseline="0" dirty="0">
                <a:solidFill>
                  <a:schemeClr val="bg1"/>
                </a:solidFill>
              </a:rPr>
              <a:t> University of Michigan School of Information i</a:t>
            </a:r>
            <a:r>
              <a:rPr lang="pl" sz="1800" b="0" i="0" u="none" baseline="0" dirty="0">
                <a:solidFill>
                  <a:srgbClr val="FFFF00"/>
                </a:solidFill>
              </a:rPr>
              <a:t> </a:t>
            </a:r>
            <a:r>
              <a:rPr lang="pl" sz="1800" b="0" i="0" u="sng" baseline="0" dirty="0">
                <a:solidFill>
                  <a:srgbClr val="FFFF00"/>
                </a:solidFill>
                <a:hlinkClick r:id="rId6"/>
              </a:rPr>
              <a:t>open.umich.edu</a:t>
            </a:r>
            <a:r>
              <a:rPr lang="pl" sz="1800" b="0" i="0" baseline="0" dirty="0">
                <a:solidFill>
                  <a:srgbClr val="FFFF00"/>
                </a:solidFill>
              </a:rPr>
              <a:t> </a:t>
            </a:r>
            <a:r>
              <a:rPr lang="pl" sz="1800" b="0" i="0" u="none" baseline="0" dirty="0">
                <a:solidFill>
                  <a:srgbClr val="FFFFFF"/>
                </a:solidFill>
              </a:rPr>
              <a:t>dostępne na licencji Creative Commons Attribution 4.0.  Aby zachować zgodność z wymaganiami licencji należy pozostawić ten slajd na końcu każdej kopii tego dokumentu.  Po dokonaniu zmian, przy ponownej publikacji tych materiałów można dodać swoje nazwisko i nazwę organizacji do listy współpracowników</a:t>
            </a:r>
          </a:p>
          <a:p>
            <a:pPr lvl="0" algn="l" rtl="0">
              <a:spcBef>
                <a:spcPts val="0"/>
              </a:spcBef>
              <a:buNone/>
            </a:pPr>
            <a:endParaRPr sz="1800" dirty="0">
              <a:solidFill>
                <a:srgbClr val="FFFFFF"/>
              </a:solidFill>
            </a:endParaRPr>
          </a:p>
          <a:p>
            <a:pPr lvl="0" algn="l" rtl="0">
              <a:spcBef>
                <a:spcPts val="0"/>
              </a:spcBef>
              <a:buNone/>
            </a:pPr>
            <a:r>
              <a:rPr lang="pl" sz="1800" b="0" i="0" u="none" baseline="0" dirty="0">
                <a:solidFill>
                  <a:srgbClr val="FFFFFF"/>
                </a:solidFill>
              </a:rPr>
              <a:t>Autorstwo pierwszej wersji: Charles Severance, </a:t>
            </a:r>
            <a:br>
              <a:rPr lang="en-US" sz="1800" b="0" i="0" u="none" baseline="0" dirty="0">
                <a:solidFill>
                  <a:srgbClr val="FFFFFF"/>
                </a:solidFill>
              </a:rPr>
            </a:br>
            <a:r>
              <a:rPr lang="pl" sz="1800" b="0" i="0" u="none" baseline="0" dirty="0">
                <a:solidFill>
                  <a:srgbClr val="FFFFFF"/>
                </a:solidFill>
              </a:rPr>
              <a:t>University of Michigan School of Information</a:t>
            </a:r>
            <a:endParaRPr lang="en-US" sz="1800" b="0" i="0" u="none" baseline="0" dirty="0">
              <a:solidFill>
                <a:srgbClr val="FFFFFF"/>
              </a:solidFill>
            </a:endParaRPr>
          </a:p>
          <a:p>
            <a:pPr lvl="0" algn="l" rtl="0">
              <a:spcBef>
                <a:spcPts val="0"/>
              </a:spcBef>
              <a:buNone/>
            </a:pPr>
            <a:endParaRPr lang="en-US" sz="1800" dirty="0">
              <a:solidFill>
                <a:srgbClr val="FFFFFF"/>
              </a:solidFill>
            </a:endParaRPr>
          </a:p>
          <a:p>
            <a:pPr lvl="0" algn="l" rtl="0">
              <a:spcBef>
                <a:spcPts val="0"/>
              </a:spcBef>
              <a:buNone/>
            </a:pPr>
            <a:r>
              <a:rPr lang="pl-PL" sz="1800" dirty="0">
                <a:solidFill>
                  <a:srgbClr val="FFFFFF"/>
                </a:solidFill>
              </a:rPr>
              <a:t>Polska wersja powstała z inicjatywy Wydziału Matematyki </a:t>
            </a:r>
            <a:br>
              <a:rPr lang="en-US" sz="1800" dirty="0">
                <a:solidFill>
                  <a:srgbClr val="FFFFFF"/>
                </a:solidFill>
              </a:rPr>
            </a:br>
            <a:r>
              <a:rPr lang="pl-PL" sz="1800" dirty="0">
                <a:solidFill>
                  <a:srgbClr val="FFFFFF"/>
                </a:solidFill>
              </a:rPr>
              <a:t>i Informatyki Uniwersytetu im. </a:t>
            </a:r>
            <a:r>
              <a:rPr lang="pl-PL" sz="1800">
                <a:solidFill>
                  <a:srgbClr val="FFFFFF"/>
                </a:solidFill>
              </a:rPr>
              <a:t>Adama Mickiewicza w Poznaniu</a:t>
            </a:r>
            <a:endParaRPr lang="en-US" sz="1800" dirty="0">
              <a:solidFill>
                <a:srgbClr val="FFFFFF"/>
              </a:solidFill>
            </a:endParaRPr>
          </a:p>
          <a:p>
            <a:pPr lvl="0" algn="l" rtl="0">
              <a:spcBef>
                <a:spcPts val="0"/>
              </a:spcBef>
              <a:buNone/>
            </a:pPr>
            <a:endParaRPr sz="1800" dirty="0">
              <a:solidFill>
                <a:srgbClr val="FFFFFF"/>
              </a:solidFill>
            </a:endParaRPr>
          </a:p>
          <a:p>
            <a:pPr lvl="0" algn="l" rtl="0">
              <a:spcBef>
                <a:spcPts val="0"/>
              </a:spcBef>
              <a:buNone/>
            </a:pPr>
            <a:r>
              <a:rPr lang="pl" sz="1800" b="0" i="0" u="none" baseline="0" dirty="0">
                <a:solidFill>
                  <a:srgbClr val="FFFFFF"/>
                </a:solidFill>
              </a:rPr>
              <a:t>Tłumaczenie: Agata i Krzysztof Wierzbiccy, EnglishT.eu </a:t>
            </a:r>
          </a:p>
          <a:p>
            <a:pPr lvl="0" algn="l" rtl="0">
              <a:spcBef>
                <a:spcPts val="0"/>
              </a:spcBef>
              <a:buNone/>
            </a:pPr>
            <a:endParaRPr lang="pl" sz="1800" dirty="0">
              <a:solidFill>
                <a:srgbClr val="FFFFFF"/>
              </a:solidFill>
            </a:endParaRPr>
          </a:p>
          <a:p>
            <a:pPr lvl="0" algn="l" rtl="0">
              <a:spcBef>
                <a:spcPts val="0"/>
              </a:spcBef>
              <a:buNone/>
            </a:pPr>
            <a:r>
              <a:rPr lang="pl" sz="1800" b="0" i="0" u="none" baseline="0" dirty="0">
                <a:solidFill>
                  <a:srgbClr val="FFFFFF"/>
                </a:solidFill>
              </a:rPr>
              <a:t>... wstaw tu nowych współpracowników i tłumaczy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Shape 227"/>
          <p:cNvSpPr txBox="1">
            <a:spLocks noGrp="1"/>
          </p:cNvSpPr>
          <p:nvPr>
            <p:ph type="title"/>
          </p:nvPr>
        </p:nvSpPr>
        <p:spPr>
          <a:xfrm>
            <a:off x="3028950" y="833718"/>
            <a:ext cx="12058750" cy="170618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7600" b="0" i="0" u="none" strike="noStrike" cap="none" baseline="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Przyjrzyjmy się </a:t>
            </a:r>
            <a:r>
              <a:rPr lang="pl-PL" sz="7600" b="0" i="0" u="none" strike="noStrike" cap="none" baseline="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napisom</a:t>
            </a:r>
          </a:p>
        </p:txBody>
      </p:sp>
      <p:sp>
        <p:nvSpPr>
          <p:cNvPr id="228" name="Shape 228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8802688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533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Możemy wybrać dowolny pojedynczy znak z </a:t>
            </a:r>
            <a:r>
              <a:rPr lang="en-US" sz="3600" b="0" i="0" u="none" strike="noStrike" cap="none" baseline="0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napisu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za pomocą indeksu określonego w</a:t>
            </a:r>
            <a:r>
              <a:rPr lang="pl" sz="3600" b="0" i="0" u="none" strike="noStrike" cap="none" baseline="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nawiasach kwadratowych</a:t>
            </a:r>
          </a:p>
          <a:p>
            <a:pPr marL="749300" marR="0" lvl="0" indent="-5334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Wartość indeksu musi być liczbą całkowitą od zera wzwyż</a:t>
            </a:r>
          </a:p>
          <a:p>
            <a:pPr marL="749300" marR="0" lvl="0" indent="-5334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Wartość indeksu może być określona wyrażeniem matematycznym</a:t>
            </a:r>
          </a:p>
        </p:txBody>
      </p:sp>
      <p:sp>
        <p:nvSpPr>
          <p:cNvPr id="229" name="Shape 229"/>
          <p:cNvSpPr txBox="1"/>
          <p:nvPr/>
        </p:nvSpPr>
        <p:spPr>
          <a:xfrm>
            <a:off x="10867921" y="4517526"/>
            <a:ext cx="4878899" cy="378837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pl" sz="30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'banan'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letter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pl" sz="3000" b="0" i="0" u="none" strike="noStrike" cap="none" baseline="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pl" sz="30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1</a:t>
            </a:r>
            <a:r>
              <a:rPr lang="pl" sz="3000" b="0" i="0" u="none" strike="noStrike" cap="none" baseline="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3000" b="0" i="0" u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letter</a:t>
            </a:r>
            <a:r>
              <a:rPr lang="pl" sz="3000" b="0" i="0" u="none" strike="noStrike" cap="none" baseline="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30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a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000" b="0" i="0" u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pl" sz="30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pl" sz="3000" b="0" i="0" u="none" strike="noStrike" cap="none" baseline="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pl" sz="3000" b="0" i="0" u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pl" sz="3000" b="0" i="0" u="none" strike="noStrike" cap="none" baseline="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- </a:t>
            </a:r>
            <a:r>
              <a:rPr lang="pl" sz="30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1</a:t>
            </a:r>
            <a:r>
              <a:rPr lang="pl" sz="3000" b="0" i="0" u="none" strike="noStrike" cap="none" baseline="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3000" b="0" i="0" u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</a:t>
            </a:r>
            <a:r>
              <a:rPr lang="pl" sz="3000" b="0" i="0" u="none" strike="noStrike" cap="none" baseline="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30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n</a:t>
            </a:r>
          </a:p>
        </p:txBody>
      </p:sp>
      <p:pic>
        <p:nvPicPr>
          <p:cNvPr id="230" name="Shape 23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54050" y="908000"/>
            <a:ext cx="2489200" cy="1663317"/>
          </a:xfrm>
          <a:prstGeom prst="rect">
            <a:avLst/>
          </a:prstGeom>
          <a:noFill/>
          <a:ln>
            <a:noFill/>
          </a:ln>
        </p:spPr>
      </p:pic>
      <p:sp>
        <p:nvSpPr>
          <p:cNvPr id="231" name="Shape 231"/>
          <p:cNvSpPr txBox="1"/>
          <p:nvPr/>
        </p:nvSpPr>
        <p:spPr>
          <a:xfrm>
            <a:off x="10566400" y="3670300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40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</a:t>
            </a:r>
          </a:p>
        </p:txBody>
      </p:sp>
      <p:sp>
        <p:nvSpPr>
          <p:cNvPr id="232" name="Shape 232"/>
          <p:cNvSpPr txBox="1"/>
          <p:nvPr/>
        </p:nvSpPr>
        <p:spPr>
          <a:xfrm>
            <a:off x="10566400" y="29337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40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</a:t>
            </a:r>
          </a:p>
        </p:txBody>
      </p:sp>
      <p:sp>
        <p:nvSpPr>
          <p:cNvPr id="233" name="Shape 233"/>
          <p:cNvSpPr txBox="1"/>
          <p:nvPr/>
        </p:nvSpPr>
        <p:spPr>
          <a:xfrm>
            <a:off x="11315700" y="3670300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40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</a:t>
            </a:r>
          </a:p>
        </p:txBody>
      </p:sp>
      <p:sp>
        <p:nvSpPr>
          <p:cNvPr id="234" name="Shape 234"/>
          <p:cNvSpPr txBox="1"/>
          <p:nvPr/>
        </p:nvSpPr>
        <p:spPr>
          <a:xfrm>
            <a:off x="11315700" y="29337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40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</a:t>
            </a:r>
          </a:p>
        </p:txBody>
      </p:sp>
      <p:sp>
        <p:nvSpPr>
          <p:cNvPr id="235" name="Shape 235"/>
          <p:cNvSpPr txBox="1"/>
          <p:nvPr/>
        </p:nvSpPr>
        <p:spPr>
          <a:xfrm>
            <a:off x="12090400" y="3670300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40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</a:t>
            </a:r>
          </a:p>
        </p:txBody>
      </p:sp>
      <p:sp>
        <p:nvSpPr>
          <p:cNvPr id="236" name="Shape 236"/>
          <p:cNvSpPr txBox="1"/>
          <p:nvPr/>
        </p:nvSpPr>
        <p:spPr>
          <a:xfrm>
            <a:off x="12090400" y="29337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40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</a:t>
            </a:r>
          </a:p>
        </p:txBody>
      </p:sp>
      <p:sp>
        <p:nvSpPr>
          <p:cNvPr id="237" name="Shape 237"/>
          <p:cNvSpPr txBox="1"/>
          <p:nvPr/>
        </p:nvSpPr>
        <p:spPr>
          <a:xfrm>
            <a:off x="12839700" y="3670300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40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</p:txBody>
      </p:sp>
      <p:sp>
        <p:nvSpPr>
          <p:cNvPr id="238" name="Shape 238"/>
          <p:cNvSpPr txBox="1"/>
          <p:nvPr/>
        </p:nvSpPr>
        <p:spPr>
          <a:xfrm>
            <a:off x="12839700" y="29337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40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</a:t>
            </a:r>
          </a:p>
        </p:txBody>
      </p:sp>
      <p:sp>
        <p:nvSpPr>
          <p:cNvPr id="239" name="Shape 239"/>
          <p:cNvSpPr txBox="1"/>
          <p:nvPr/>
        </p:nvSpPr>
        <p:spPr>
          <a:xfrm>
            <a:off x="13563600" y="3670300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40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</a:t>
            </a:r>
          </a:p>
        </p:txBody>
      </p:sp>
      <p:sp>
        <p:nvSpPr>
          <p:cNvPr id="240" name="Shape 240"/>
          <p:cNvSpPr txBox="1"/>
          <p:nvPr/>
        </p:nvSpPr>
        <p:spPr>
          <a:xfrm>
            <a:off x="13563600" y="29337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40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Shape 24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66FF"/>
              </a:buClr>
              <a:buSzPct val="25000"/>
              <a:buFont typeface="Cabin"/>
              <a:buNone/>
            </a:pPr>
            <a:r>
              <a:rPr lang="pl" sz="7600" b="0" i="0" u="none" strike="noStrike" cap="none" baseline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 jeden znak za daleko</a:t>
            </a:r>
          </a:p>
        </p:txBody>
      </p:sp>
      <p:sp>
        <p:nvSpPr>
          <p:cNvPr id="248" name="Shape 248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6245225" cy="518830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533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 zwróci błąd</a:t>
            </a:r>
            <a:r>
              <a:rPr lang="pl" sz="3600" b="0" i="0" u="none" strike="noStrike" cap="none" baseline="0" dirty="0">
                <a:latin typeface="Arial" charset="0"/>
                <a:ea typeface="Arial" charset="0"/>
                <a:cs typeface="Arial" charset="0"/>
                <a:sym typeface="Cabin"/>
              </a:rPr>
              <a:t>,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jeśli spróbujesz indeksu wskazującego poza koniec </a:t>
            </a:r>
            <a:r>
              <a:rPr lang="en-US" sz="3600" b="0" i="0" u="none" strike="noStrike" cap="none" baseline="0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napisu</a:t>
            </a:r>
            <a:endParaRPr lang="pl" sz="3600" b="0" i="0" u="none" strike="noStrike" cap="none" baseline="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749300" marR="0" lvl="0" indent="-5334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Uważaj, tworząc wartości indeksów i wycinków</a:t>
            </a:r>
          </a:p>
        </p:txBody>
      </p:sp>
      <p:sp>
        <p:nvSpPr>
          <p:cNvPr id="249" name="Shape 249"/>
          <p:cNvSpPr txBox="1"/>
          <p:nvPr/>
        </p:nvSpPr>
        <p:spPr>
          <a:xfrm>
            <a:off x="8759825" y="3239110"/>
            <a:ext cx="6845400" cy="3746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</a:t>
            </a:r>
            <a:r>
              <a:rPr lang="pl" sz="3000" b="0" i="0" u="none" strike="noStrike" cap="none" baseline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zot</a:t>
            </a:r>
            <a:r>
              <a:rPr lang="pl" sz="3000" b="0" i="0" u="none" strike="noStrike" cap="none" baseline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pl" sz="3000" b="0" i="0" u="none" strike="noStrike" cap="none" baseline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'abc'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3000" b="0" i="0" u="none" strike="noStrike" cap="none" baseline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zot</a:t>
            </a:r>
            <a:r>
              <a:rPr lang="pl" sz="3000" b="0" i="0" u="none" strike="noStrike" cap="none" baseline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pl" sz="3000" b="0" i="0" u="none" strike="noStrike" cap="none" baseline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5</a:t>
            </a:r>
            <a:r>
              <a:rPr lang="pl" sz="3000" b="0" i="0" u="none" strike="noStrike" cap="none" baseline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  <a:r>
              <a:rPr lang="pl" sz="3000" b="0" i="0" u="none" strike="noStrike" cap="none" baseline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30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66FF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Traceback (most recent call last):  File "&lt;stdin&gt;", line 1, in &lt;module&gt;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66FF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IndexError: string index out of range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Shape 25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-PL" sz="7600" b="0" i="0" u="none" strike="noStrike" cap="none" baseline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Napisy</a:t>
            </a:r>
            <a:r>
              <a:rPr lang="pl" sz="7600" b="0" i="0" u="none" strike="noStrike" cap="none" baseline="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mają długość</a:t>
            </a:r>
          </a:p>
        </p:txBody>
      </p:sp>
      <p:sp>
        <p:nvSpPr>
          <p:cNvPr id="255" name="Shape 255"/>
          <p:cNvSpPr txBox="1">
            <a:spLocks noGrp="1"/>
          </p:cNvSpPr>
          <p:nvPr>
            <p:ph type="body" idx="1"/>
          </p:nvPr>
        </p:nvSpPr>
        <p:spPr>
          <a:xfrm>
            <a:off x="1155700" y="2603501"/>
            <a:ext cx="7386041" cy="4608474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215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None/>
            </a:pPr>
            <a:r>
              <a:rPr lang="pl" sz="40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Wbudowana funkcja </a:t>
            </a:r>
            <a:r>
              <a:rPr lang="pl" sz="40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len</a:t>
            </a:r>
            <a:r>
              <a:rPr lang="pl" sz="40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podaje nam długość </a:t>
            </a:r>
            <a:r>
              <a:rPr lang="pl-PL" sz="40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napisu</a:t>
            </a:r>
          </a:p>
        </p:txBody>
      </p:sp>
      <p:sp>
        <p:nvSpPr>
          <p:cNvPr id="256" name="Shape 256"/>
          <p:cNvSpPr txBox="1"/>
          <p:nvPr/>
        </p:nvSpPr>
        <p:spPr>
          <a:xfrm>
            <a:off x="9947700" y="5551475"/>
            <a:ext cx="6308099" cy="16604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6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pl" sz="36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'banan'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6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3600" b="0" i="0" u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36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36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))</a:t>
            </a:r>
            <a:endParaRPr lang="pl" sz="36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5</a:t>
            </a:r>
            <a:endParaRPr lang="pl" sz="3600" b="0" i="0" u="none" strike="noStrike" cap="none" baseline="0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257" name="Shape 257"/>
          <p:cNvSpPr txBox="1"/>
          <p:nvPr/>
        </p:nvSpPr>
        <p:spPr>
          <a:xfrm>
            <a:off x="10375900" y="4216400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40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</a:t>
            </a:r>
          </a:p>
        </p:txBody>
      </p:sp>
      <p:sp>
        <p:nvSpPr>
          <p:cNvPr id="258" name="Shape 258"/>
          <p:cNvSpPr txBox="1"/>
          <p:nvPr/>
        </p:nvSpPr>
        <p:spPr>
          <a:xfrm>
            <a:off x="10375900" y="34798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40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</a:t>
            </a:r>
          </a:p>
        </p:txBody>
      </p:sp>
      <p:sp>
        <p:nvSpPr>
          <p:cNvPr id="259" name="Shape 259"/>
          <p:cNvSpPr txBox="1"/>
          <p:nvPr/>
        </p:nvSpPr>
        <p:spPr>
          <a:xfrm>
            <a:off x="11125200" y="4216400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40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</a:t>
            </a:r>
          </a:p>
        </p:txBody>
      </p:sp>
      <p:sp>
        <p:nvSpPr>
          <p:cNvPr id="260" name="Shape 260"/>
          <p:cNvSpPr txBox="1"/>
          <p:nvPr/>
        </p:nvSpPr>
        <p:spPr>
          <a:xfrm>
            <a:off x="11125200" y="34798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40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</a:t>
            </a:r>
          </a:p>
        </p:txBody>
      </p:sp>
      <p:sp>
        <p:nvSpPr>
          <p:cNvPr id="261" name="Shape 261"/>
          <p:cNvSpPr txBox="1"/>
          <p:nvPr/>
        </p:nvSpPr>
        <p:spPr>
          <a:xfrm>
            <a:off x="11899900" y="4216400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40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</a:t>
            </a:r>
          </a:p>
        </p:txBody>
      </p:sp>
      <p:sp>
        <p:nvSpPr>
          <p:cNvPr id="262" name="Shape 262"/>
          <p:cNvSpPr txBox="1"/>
          <p:nvPr/>
        </p:nvSpPr>
        <p:spPr>
          <a:xfrm>
            <a:off x="11899900" y="34798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40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</a:t>
            </a:r>
          </a:p>
        </p:txBody>
      </p:sp>
      <p:sp>
        <p:nvSpPr>
          <p:cNvPr id="263" name="Shape 263"/>
          <p:cNvSpPr txBox="1"/>
          <p:nvPr/>
        </p:nvSpPr>
        <p:spPr>
          <a:xfrm>
            <a:off x="12649200" y="4216400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40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</p:txBody>
      </p:sp>
      <p:sp>
        <p:nvSpPr>
          <p:cNvPr id="264" name="Shape 264"/>
          <p:cNvSpPr txBox="1"/>
          <p:nvPr/>
        </p:nvSpPr>
        <p:spPr>
          <a:xfrm>
            <a:off x="12649200" y="34798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40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</a:t>
            </a:r>
          </a:p>
        </p:txBody>
      </p:sp>
      <p:sp>
        <p:nvSpPr>
          <p:cNvPr id="265" name="Shape 265"/>
          <p:cNvSpPr txBox="1"/>
          <p:nvPr/>
        </p:nvSpPr>
        <p:spPr>
          <a:xfrm>
            <a:off x="13373100" y="4216400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40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</a:t>
            </a:r>
          </a:p>
        </p:txBody>
      </p:sp>
      <p:sp>
        <p:nvSpPr>
          <p:cNvPr id="266" name="Shape 266"/>
          <p:cNvSpPr txBox="1"/>
          <p:nvPr/>
        </p:nvSpPr>
        <p:spPr>
          <a:xfrm>
            <a:off x="13373100" y="34798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40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Shape 27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7600" b="0" i="0" u="none" strike="noStrike" cap="none" baseline="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Funkcja</a:t>
            </a:r>
            <a:r>
              <a:rPr lang="pl" sz="76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pl" sz="7600" b="0" i="0" u="none" strike="noStrike" cap="none" baseline="0" dirty="0">
                <a:solidFill>
                  <a:srgbClr val="FF4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len</a:t>
            </a:r>
            <a:r>
              <a:rPr lang="en-US" sz="7600" b="0" i="0" u="none" strike="noStrike" cap="none" baseline="0" dirty="0">
                <a:solidFill>
                  <a:srgbClr val="FF4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</a:t>
            </a:r>
            <a:endParaRPr lang="pl" sz="7600" b="0" i="0" u="none" strike="noStrike" cap="none" baseline="0" dirty="0">
              <a:solidFill>
                <a:srgbClr val="FF4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74" name="Shape 274"/>
          <p:cNvSpPr txBox="1"/>
          <p:nvPr/>
        </p:nvSpPr>
        <p:spPr>
          <a:xfrm>
            <a:off x="1200150" y="2539900"/>
            <a:ext cx="5645100" cy="2216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6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pl" sz="36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pl" sz="36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'banan'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6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pl" sz="36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 </a:t>
            </a:r>
            <a:r>
              <a:rPr lang="pl" sz="36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len(</a:t>
            </a:r>
            <a:r>
              <a:rPr lang="pl" sz="36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pl" sz="36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6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3600" b="0" i="0" u="none" baseline="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36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pl" sz="3600" b="0" i="0" u="none" strike="noStrike" cap="none" baseline="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36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5</a:t>
            </a:r>
            <a:endParaRPr lang="pl" sz="3600" b="0" i="0" u="none" strike="noStrike" cap="none" baseline="0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275" name="Shape 275"/>
          <p:cNvSpPr txBox="1"/>
          <p:nvPr/>
        </p:nvSpPr>
        <p:spPr>
          <a:xfrm>
            <a:off x="6845300" y="5168900"/>
            <a:ext cx="2819400" cy="2819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54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funkcja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-PL" sz="54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</a:t>
            </a:r>
            <a:r>
              <a:rPr lang="pl" sz="54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en()</a:t>
            </a:r>
          </a:p>
        </p:txBody>
      </p:sp>
      <p:cxnSp>
        <p:nvCxnSpPr>
          <p:cNvPr id="276" name="Shape 276"/>
          <p:cNvCxnSpPr/>
          <p:nvPr/>
        </p:nvCxnSpPr>
        <p:spPr>
          <a:xfrm flipH="1">
            <a:off x="5299074" y="6623050"/>
            <a:ext cx="1492250" cy="17461"/>
          </a:xfrm>
          <a:prstGeom prst="straightConnector1">
            <a:avLst/>
          </a:prstGeom>
          <a:noFill/>
          <a:ln w="889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77" name="Shape 277"/>
          <p:cNvSpPr txBox="1"/>
          <p:nvPr/>
        </p:nvSpPr>
        <p:spPr>
          <a:xfrm>
            <a:off x="2209798" y="6069012"/>
            <a:ext cx="2819400" cy="110807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'banan’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</a:t>
            </a:r>
            <a:r>
              <a:rPr lang="pl-PL" sz="36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napis</a:t>
            </a:r>
            <a:r>
              <a:rPr lang="pl" sz="36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</a:p>
        </p:txBody>
      </p:sp>
      <p:sp>
        <p:nvSpPr>
          <p:cNvPr id="278" name="Shape 278"/>
          <p:cNvSpPr txBox="1"/>
          <p:nvPr/>
        </p:nvSpPr>
        <p:spPr>
          <a:xfrm>
            <a:off x="11442699" y="6000750"/>
            <a:ext cx="3645001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</a:t>
            </a:r>
            <a:endParaRPr lang="pl" sz="3600" b="0" i="0" u="none" strike="noStrike" cap="none" baseline="0" dirty="0">
              <a:solidFill>
                <a:srgbClr val="00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wartość liczbowa</a:t>
            </a:r>
          </a:p>
        </p:txBody>
      </p:sp>
      <p:cxnSp>
        <p:nvCxnSpPr>
          <p:cNvPr id="279" name="Shape 279"/>
          <p:cNvCxnSpPr/>
          <p:nvPr/>
        </p:nvCxnSpPr>
        <p:spPr>
          <a:xfrm flipH="1">
            <a:off x="9680574" y="6572250"/>
            <a:ext cx="1492250" cy="17461"/>
          </a:xfrm>
          <a:prstGeom prst="straightConnector1">
            <a:avLst/>
          </a:prstGeom>
          <a:noFill/>
          <a:ln w="889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80" name="Shape 280"/>
          <p:cNvSpPr txBox="1"/>
          <p:nvPr/>
        </p:nvSpPr>
        <p:spPr>
          <a:xfrm>
            <a:off x="10283825" y="2710522"/>
            <a:ext cx="5130899" cy="2184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Funkcja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to </a:t>
            </a:r>
            <a:r>
              <a:rPr lang="pl" sz="36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zapisany kod</a:t>
            </a:r>
            <a:r>
              <a:rPr lang="pl" sz="3600" b="0" i="0" u="none" strike="noStrike" cap="none" baseline="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z którego korzystamy. Funkcja przyjmuje wartości </a:t>
            </a:r>
            <a:r>
              <a:rPr lang="pl" sz="36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wejściowe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 zwraca </a:t>
            </a:r>
            <a:r>
              <a:rPr lang="pl" sz="36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wyniki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Shape 27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7600" b="0" i="0" u="none" strike="noStrike" cap="none" baseline="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Funkcja</a:t>
            </a:r>
            <a:r>
              <a:rPr lang="pl" sz="76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pl" sz="7600" b="0" i="0" u="none" strike="noStrike" cap="none" baseline="0" dirty="0">
                <a:solidFill>
                  <a:srgbClr val="FF4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len</a:t>
            </a:r>
            <a:r>
              <a:rPr lang="en-US" sz="7600" b="0" i="0" u="none" strike="noStrike" cap="none" baseline="0" dirty="0">
                <a:solidFill>
                  <a:srgbClr val="FF4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</a:t>
            </a:r>
            <a:endParaRPr lang="pl" sz="7600" b="0" i="0" u="none" strike="noStrike" cap="none" baseline="0" dirty="0">
              <a:solidFill>
                <a:srgbClr val="FF4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75" name="Shape 275"/>
          <p:cNvSpPr txBox="1"/>
          <p:nvPr/>
        </p:nvSpPr>
        <p:spPr>
          <a:xfrm>
            <a:off x="6845300" y="5168900"/>
            <a:ext cx="2819400" cy="2819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 algn="l" rtl="0">
              <a:buClr>
                <a:srgbClr val="FFFF00"/>
              </a:buClr>
              <a:buSzPct val="25000"/>
            </a:pPr>
            <a:r>
              <a:rPr lang="pl" sz="2400" b="1" i="0" u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2400" b="0" i="0" u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def</a:t>
            </a:r>
            <a:r>
              <a:rPr lang="pl" sz="2400" b="0" i="0" u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len(inp):</a:t>
            </a:r>
          </a:p>
          <a:p>
            <a:pPr lvl="0" algn="l" rtl="0">
              <a:buClr>
                <a:schemeClr val="lt1"/>
              </a:buClr>
              <a:buSzPct val="25000"/>
            </a:pPr>
            <a:r>
              <a:rPr lang="pl" sz="2400" b="0" i="0" u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ble</a:t>
            </a:r>
          </a:p>
          <a:p>
            <a:pPr lvl="0" algn="l" rtl="0">
              <a:buClr>
                <a:schemeClr val="lt1"/>
              </a:buClr>
              <a:buSzPct val="25000"/>
            </a:pPr>
            <a:r>
              <a:rPr lang="pl" sz="2400" b="0" i="0" u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ble</a:t>
            </a:r>
          </a:p>
          <a:p>
            <a:pPr lvl="0" algn="l" rtl="0">
              <a:buClr>
                <a:schemeClr val="lt1"/>
              </a:buClr>
              <a:buSzPct val="25000"/>
            </a:pPr>
            <a:r>
              <a:rPr lang="pl" sz="2400" b="0" i="0" u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pl" sz="2400" b="0" i="0" u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pl" sz="2400" b="0" i="0" u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x </a:t>
            </a:r>
            <a:r>
              <a:rPr lang="pl" sz="2400" b="0" i="0" u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pl" sz="2400" b="0" i="0" u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y:</a:t>
            </a:r>
          </a:p>
          <a:p>
            <a:pPr lvl="0" algn="l" rtl="0">
              <a:buClr>
                <a:schemeClr val="lt1"/>
              </a:buClr>
              <a:buSzPct val="25000"/>
            </a:pPr>
            <a:r>
              <a:rPr lang="pl" sz="2400" b="0" i="0" u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ble</a:t>
            </a:r>
          </a:p>
          <a:p>
            <a:pPr lvl="0" algn="l" rtl="0">
              <a:buClr>
                <a:schemeClr val="lt1"/>
              </a:buClr>
              <a:buSzPct val="25000"/>
            </a:pPr>
            <a:r>
              <a:rPr lang="pl" sz="2400" b="0" i="0" u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ble</a:t>
            </a:r>
          </a:p>
        </p:txBody>
      </p:sp>
      <p:cxnSp>
        <p:nvCxnSpPr>
          <p:cNvPr id="276" name="Shape 276"/>
          <p:cNvCxnSpPr/>
          <p:nvPr/>
        </p:nvCxnSpPr>
        <p:spPr>
          <a:xfrm flipH="1">
            <a:off x="5299074" y="6623050"/>
            <a:ext cx="1492250" cy="17461"/>
          </a:xfrm>
          <a:prstGeom prst="straightConnector1">
            <a:avLst/>
          </a:prstGeom>
          <a:noFill/>
          <a:ln w="889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79" name="Shape 279"/>
          <p:cNvCxnSpPr/>
          <p:nvPr/>
        </p:nvCxnSpPr>
        <p:spPr>
          <a:xfrm flipH="1">
            <a:off x="9680574" y="6572250"/>
            <a:ext cx="1492250" cy="17461"/>
          </a:xfrm>
          <a:prstGeom prst="straightConnector1">
            <a:avLst/>
          </a:prstGeom>
          <a:noFill/>
          <a:ln w="889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10" name="Shape 280"/>
          <p:cNvSpPr txBox="1"/>
          <p:nvPr/>
        </p:nvSpPr>
        <p:spPr>
          <a:xfrm>
            <a:off x="10283825" y="2710522"/>
            <a:ext cx="5130899" cy="2184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Funkcja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to </a:t>
            </a:r>
            <a:r>
              <a:rPr lang="pl" sz="36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zapisany kod</a:t>
            </a:r>
            <a:r>
              <a:rPr lang="pl" sz="3600" b="0" i="0" u="none" strike="noStrike" cap="none" baseline="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z którego korzystamy. Funkcja przyjmuje wartości </a:t>
            </a:r>
            <a:r>
              <a:rPr lang="pl" sz="36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wejściowe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 zwraca </a:t>
            </a:r>
            <a:r>
              <a:rPr lang="pl" sz="36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wyniki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</a:t>
            </a:r>
          </a:p>
        </p:txBody>
      </p:sp>
      <p:sp>
        <p:nvSpPr>
          <p:cNvPr id="11" name="Shape 274"/>
          <p:cNvSpPr txBox="1"/>
          <p:nvPr/>
        </p:nvSpPr>
        <p:spPr>
          <a:xfrm>
            <a:off x="1200150" y="2539900"/>
            <a:ext cx="5645100" cy="2216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6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pl" sz="36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pl" sz="36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'banan'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6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pl" sz="36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 </a:t>
            </a:r>
            <a:r>
              <a:rPr lang="pl" sz="36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len(</a:t>
            </a:r>
            <a:r>
              <a:rPr lang="pl" sz="36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pl" sz="36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6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3600" b="0" i="0" u="none" baseline="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36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pl" sz="3600" b="0" i="0" u="none" strike="noStrike" cap="none" baseline="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36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5</a:t>
            </a:r>
            <a:endParaRPr lang="pl" sz="3600" b="0" i="0" u="none" strike="noStrike" cap="none" baseline="0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12" name="Shape 277">
            <a:extLst>
              <a:ext uri="{FF2B5EF4-FFF2-40B4-BE49-F238E27FC236}">
                <a16:creationId xmlns:a16="http://schemas.microsoft.com/office/drawing/2014/main" id="{CBAE14B6-92C8-4569-BA9C-A6CE0FFFF0D0}"/>
              </a:ext>
            </a:extLst>
          </p:cNvPr>
          <p:cNvSpPr txBox="1"/>
          <p:nvPr/>
        </p:nvSpPr>
        <p:spPr>
          <a:xfrm>
            <a:off x="2209798" y="6069012"/>
            <a:ext cx="2819400" cy="110807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'banan’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</a:t>
            </a:r>
            <a:r>
              <a:rPr lang="pl-PL" sz="36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napis</a:t>
            </a:r>
            <a:r>
              <a:rPr lang="pl" sz="36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</a:p>
        </p:txBody>
      </p:sp>
      <p:sp>
        <p:nvSpPr>
          <p:cNvPr id="13" name="Shape 278">
            <a:extLst>
              <a:ext uri="{FF2B5EF4-FFF2-40B4-BE49-F238E27FC236}">
                <a16:creationId xmlns:a16="http://schemas.microsoft.com/office/drawing/2014/main" id="{3D30BB91-11CB-46C7-A189-D2BEE3AE4BEA}"/>
              </a:ext>
            </a:extLst>
          </p:cNvPr>
          <p:cNvSpPr txBox="1"/>
          <p:nvPr/>
        </p:nvSpPr>
        <p:spPr>
          <a:xfrm>
            <a:off x="11442699" y="6000750"/>
            <a:ext cx="3645001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</a:t>
            </a:r>
            <a:endParaRPr lang="pl" sz="3600" b="0" i="0" u="none" strike="noStrike" cap="none" baseline="0" dirty="0">
              <a:solidFill>
                <a:srgbClr val="00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wartość liczbowa</a:t>
            </a:r>
          </a:p>
        </p:txBody>
      </p:sp>
    </p:spTree>
    <p:extLst>
      <p:ext uri="{BB962C8B-B14F-4D97-AF65-F5344CB8AC3E}">
        <p14:creationId xmlns:p14="http://schemas.microsoft.com/office/powerpoint/2010/main" val="5271962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Shape 298"/>
          <p:cNvSpPr txBox="1">
            <a:spLocks noGrp="1"/>
          </p:cNvSpPr>
          <p:nvPr>
            <p:ph type="title"/>
          </p:nvPr>
        </p:nvSpPr>
        <p:spPr>
          <a:xfrm>
            <a:off x="889348" y="833718"/>
            <a:ext cx="14464704" cy="170618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7600" b="0" i="0" u="none" strike="noStrike" cap="none" baseline="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Przechodzenie pętlą przez </a:t>
            </a:r>
            <a:r>
              <a:rPr lang="pl-PL" sz="7600" b="0" i="0" u="none" strike="noStrike" cap="none" baseline="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napis</a:t>
            </a:r>
          </a:p>
        </p:txBody>
      </p:sp>
      <p:sp>
        <p:nvSpPr>
          <p:cNvPr id="299" name="Shape 299"/>
          <p:cNvSpPr txBox="1">
            <a:spLocks noGrp="1"/>
          </p:cNvSpPr>
          <p:nvPr>
            <p:ph type="body" idx="1"/>
          </p:nvPr>
        </p:nvSpPr>
        <p:spPr>
          <a:xfrm>
            <a:off x="1155701" y="2603500"/>
            <a:ext cx="5711410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215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None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Korzystając z instrukcji </a:t>
            </a:r>
            <a:r>
              <a:rPr lang="pl" sz="36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while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</a:t>
            </a:r>
            <a:r>
              <a:rPr lang="pl" sz="36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zmiennej sterującej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i funkcji </a:t>
            </a:r>
            <a:r>
              <a:rPr lang="pl" sz="36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len</a:t>
            </a:r>
            <a:r>
              <a:rPr lang="en-US" sz="36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</a:t>
            </a:r>
            <a:r>
              <a:rPr lang="pl" sz="3600" b="0" i="0" u="none" strike="noStrike" cap="none" baseline="0" dirty="0">
                <a:latin typeface="Arial" charset="0"/>
                <a:ea typeface="Arial" charset="0"/>
                <a:cs typeface="Arial" charset="0"/>
                <a:sym typeface="Cabin"/>
              </a:rPr>
              <a:t>,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możemy stworzyć pętlę, która przyjrzy się każdej literze z osobna</a:t>
            </a:r>
          </a:p>
        </p:txBody>
      </p:sp>
      <p:sp>
        <p:nvSpPr>
          <p:cNvPr id="300" name="Shape 300"/>
          <p:cNvSpPr txBox="1"/>
          <p:nvPr/>
        </p:nvSpPr>
        <p:spPr>
          <a:xfrm>
            <a:off x="8239813" y="3690900"/>
            <a:ext cx="5945399" cy="3324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 = 'banan'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index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pl" sz="30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while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index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&lt; </a:t>
            </a:r>
            <a:r>
              <a:rPr lang="pl" sz="30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):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letter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pl" sz="3000" b="0" i="0" u="none" strike="noStrike" cap="none" baseline="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index</a:t>
            </a:r>
            <a:r>
              <a:rPr lang="pl" sz="3000" b="0" i="0" u="none" strike="noStrike" cap="none" baseline="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3000" b="0" i="0" u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index, 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letter</a:t>
            </a:r>
            <a:r>
              <a:rPr lang="pl" sz="3000" b="0" i="0" u="none" strike="noStrike" cap="none" baseline="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30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index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index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1</a:t>
            </a:r>
          </a:p>
        </p:txBody>
      </p:sp>
      <p:sp>
        <p:nvSpPr>
          <p:cNvPr id="301" name="Shape 301"/>
          <p:cNvSpPr txBox="1"/>
          <p:nvPr/>
        </p:nvSpPr>
        <p:spPr>
          <a:xfrm>
            <a:off x="14728825" y="3740150"/>
            <a:ext cx="698400" cy="32258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 b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 a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 n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 a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 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itle &amp; Subtitle">
  <a:themeElements>
    <a:clrScheme name="">
      <a:dk1>
        <a:srgbClr val="808080"/>
      </a:dk1>
      <a:lt1>
        <a:srgbClr val="FFFFFF"/>
      </a:lt1>
      <a:dk2>
        <a:srgbClr val="000000"/>
      </a:dk2>
      <a:lt2>
        <a:srgbClr val="000000"/>
      </a:lt2>
      <a:accent1>
        <a:srgbClr val="BBE0E3"/>
      </a:accent1>
      <a:accent2>
        <a:srgbClr val="333399"/>
      </a:accent2>
      <a:accent3>
        <a:srgbClr val="AAAAAA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</TotalTime>
  <Words>2220</Words>
  <Application>Microsoft Office PowerPoint</Application>
  <PresentationFormat>Custom</PresentationFormat>
  <Paragraphs>437</Paragraphs>
  <Slides>33</Slides>
  <Notes>31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8" baseType="lpstr">
      <vt:lpstr>Arial</vt:lpstr>
      <vt:lpstr>Cabin</vt:lpstr>
      <vt:lpstr>Courier</vt:lpstr>
      <vt:lpstr>Gill Sans</vt:lpstr>
      <vt:lpstr>Title &amp; Subtitle</vt:lpstr>
      <vt:lpstr>Napisy</vt:lpstr>
      <vt:lpstr>Typ danych: napis</vt:lpstr>
      <vt:lpstr>Wczytywanie i konwersja</vt:lpstr>
      <vt:lpstr>Przyjrzyjmy się napisom</vt:lpstr>
      <vt:lpstr>O jeden znak za daleko</vt:lpstr>
      <vt:lpstr>Napisy mają długość</vt:lpstr>
      <vt:lpstr>Funkcja len()</vt:lpstr>
      <vt:lpstr>Funkcja len()</vt:lpstr>
      <vt:lpstr>Przechodzenie pętlą przez napis</vt:lpstr>
      <vt:lpstr>Przechodzenie pętlą przez napis</vt:lpstr>
      <vt:lpstr>Przechodzenie pętlą przez napis</vt:lpstr>
      <vt:lpstr>Pętle i liczenie</vt:lpstr>
      <vt:lpstr>Bliższe spojrzenie na in</vt:lpstr>
      <vt:lpstr>PowerPoint Presentation</vt:lpstr>
      <vt:lpstr>Więcej operacji na napisach</vt:lpstr>
      <vt:lpstr>Wycinki napisów</vt:lpstr>
      <vt:lpstr>PowerPoint Presentation</vt:lpstr>
      <vt:lpstr>Konkatenacja napisów</vt:lpstr>
      <vt:lpstr>Użycie in jako operatora logicznego</vt:lpstr>
      <vt:lpstr>Porównywanie napisów</vt:lpstr>
      <vt:lpstr>Biblioteka napisów</vt:lpstr>
      <vt:lpstr>PowerPoint Presentation</vt:lpstr>
      <vt:lpstr>PowerPoint Presentation</vt:lpstr>
      <vt:lpstr>Biblioteka napisów</vt:lpstr>
      <vt:lpstr>Wyszukiwanie w napisach</vt:lpstr>
      <vt:lpstr>Wszystko DUŻYMI LITERAMI</vt:lpstr>
      <vt:lpstr>Znajdź i zamień</vt:lpstr>
      <vt:lpstr>Usuwanie białych znaków</vt:lpstr>
      <vt:lpstr>PowerPoint Presentation</vt:lpstr>
      <vt:lpstr>PowerPoint Presentation</vt:lpstr>
      <vt:lpstr>Dwa rodzaje napisów</vt:lpstr>
      <vt:lpstr>Podsumowanie</vt:lpstr>
      <vt:lpstr>Podziękowania dla współpracowników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Ciągi znaków</dc:title>
  <cp:lastModifiedBy>Andrzej Wójtowicz</cp:lastModifiedBy>
  <cp:revision>75</cp:revision>
  <dcterms:modified xsi:type="dcterms:W3CDTF">2022-08-25T20:29:26Z</dcterms:modified>
</cp:coreProperties>
</file>