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  <p:sldId id="315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6"/>
    <p:restoredTop sz="94301"/>
  </p:normalViewPr>
  <p:slideViewPr>
    <p:cSldViewPr snapToGrid="0" snapToObjects="1">
      <p:cViewPr varScale="1">
        <p:scale>
          <a:sx n="77" d="100"/>
          <a:sy n="77" d="100"/>
        </p:scale>
        <p:origin x="978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pl" b="0" i="0" u="none" baseline="0" dirty="0">
                <a:solidFill>
                  <a:schemeClr val="dk2"/>
                </a:solidFill>
              </a:rPr>
              <a:t>Notka od Chucka</a:t>
            </a:r>
            <a:r>
              <a:rPr lang="en-US" b="0" i="0" u="none" baseline="0" dirty="0">
                <a:solidFill>
                  <a:schemeClr val="dk2"/>
                </a:solidFill>
              </a:rPr>
              <a:t>:</a:t>
            </a:r>
            <a:r>
              <a:rPr lang="pl" b="0" i="0" u="none" baseline="0" dirty="0">
                <a:solidFill>
                  <a:schemeClr val="dk2"/>
                </a:solidFill>
              </a:rPr>
              <a:t> </a:t>
            </a:r>
            <a:r>
              <a:rPr lang="en-US" b="0" i="0" u="none" baseline="0" dirty="0" err="1">
                <a:solidFill>
                  <a:schemeClr val="dk2"/>
                </a:solidFill>
              </a:rPr>
              <a:t>uż</a:t>
            </a:r>
            <a:r>
              <a:rPr lang="pl" b="0" i="0" u="none" baseline="0" dirty="0">
                <a:solidFill>
                  <a:schemeClr val="dk2"/>
                </a:solidFill>
              </a:rPr>
              <a:t>ywając tych materiałów masz prawo usunąć logo UM i zastąpić je własnym</a:t>
            </a:r>
            <a:r>
              <a:rPr lang="en-US" b="0" i="0" u="none" baseline="0" dirty="0">
                <a:solidFill>
                  <a:schemeClr val="dk2"/>
                </a:solidFill>
              </a:rPr>
              <a:t>,</a:t>
            </a:r>
            <a:r>
              <a:rPr lang="pl" b="0" i="0" u="none" baseline="0" dirty="0">
                <a:solidFill>
                  <a:schemeClr val="dk2"/>
                </a:solidFill>
              </a:rPr>
              <a:t>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55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75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6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string-method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python.org/2/library/stdtypes.html#string-method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6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65625" y="6973885"/>
            <a:ext cx="79263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39812" y="733266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899016" y="833718"/>
            <a:ext cx="14445368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Przechodzenie pętlą przez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5947431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Skończona pętla korzystająca z instrukcji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bardziej elegancka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Zmienną sterującą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zajmie się za nas pętla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873964" y="833718"/>
            <a:ext cx="14495472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Przechodzenie pętlą przez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891236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Skończona pętla korzystająca z instrukcji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bardziej elegancka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Zmienną sterującą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zajmie się za nas pętla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Pętle i liczenie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3025790"/>
            <a:ext cx="627380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Oto prosta pętla, która przechodzi przez każdą literę w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napisie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liczy, ile razy pętla napotkała znak 'a'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b="0" i="0" u="none" strike="noStrike" cap="none" baseline="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banan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Bliższe spojrzenie na </a:t>
            </a:r>
            <a:r>
              <a:rPr lang="pl" sz="7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881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przez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sekwencję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(uporządkowany zbiór)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Blok (ciało)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kodu jest wykonywany jeden raz dla każdego elementu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 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 przez wszystkie elementy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 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'banan'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print(letter)</a:t>
            </a:r>
            <a:endParaRPr lang="pl" sz="36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sterująca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1887200" y="3248202"/>
            <a:ext cx="4139804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-PL" sz="3600" b="0" i="0" u="none" strike="noStrike" cap="none" baseline="0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pięcio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znakowy 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cxnSp>
        <p:nvCxnSpPr>
          <p:cNvPr id="336" name="Shape 336"/>
          <p:cNvCxnSpPr/>
          <p:nvPr/>
        </p:nvCxnSpPr>
        <p:spPr>
          <a:xfrm rot="10800000">
            <a:off x="9577502" y="4511775"/>
            <a:ext cx="9847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rot="10800000" flipH="1">
            <a:off x="13544454" y="4403739"/>
            <a:ext cx="727345" cy="8223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Zrobione?</a:t>
            </a:r>
            <a:endParaRPr lang="pl" sz="3400" b="0" i="0" u="none" strike="noStrike" cap="none" baseline="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H="1" flipV="1">
            <a:off x="6686600" y="2768699"/>
            <a:ext cx="14238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 flipH="1">
            <a:off x="66975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596099" cy="4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pl" sz="3500" b="0" i="0" u="none" strike="noStrike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1115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Kolejny </a:t>
            </a:r>
            <a:r>
              <a:rPr lang="pl" sz="35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'banan'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print(letter)</a:t>
            </a:r>
            <a:endParaRPr lang="pl" sz="36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71575" y="6978788"/>
            <a:ext cx="14530388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Zmienna sterująca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przez 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 (ciąg znaków)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blok (ciało)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kodu jest wykonywany jeden raz dla każdego elementu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sekwencji</a:t>
            </a: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275137" y="1638300"/>
            <a:ext cx="7253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sz="7200" b="0" i="0" u="none" baseline="0" dirty="0">
                <a:solidFill>
                  <a:srgbClr val="FFD966"/>
                </a:solidFill>
              </a:rPr>
              <a:t>Więcej operacji na </a:t>
            </a:r>
            <a:r>
              <a:rPr lang="en-US" sz="7200" b="0" i="0" u="none" baseline="0" dirty="0" err="1">
                <a:solidFill>
                  <a:srgbClr val="FFD966"/>
                </a:solidFill>
              </a:rPr>
              <a:t>napisach</a:t>
            </a:r>
            <a:endParaRPr lang="pl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265108" y="833718"/>
            <a:ext cx="594995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Wycinki </a:t>
            </a:r>
            <a:r>
              <a:rPr lang="pl-PL" sz="60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46088" y="2749737"/>
            <a:ext cx="717391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też spojrzeć na kilka kolejnych znaków w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napisie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używając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operatora dwukropka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Druga wartość jest o jeden większa niż koniec wycinka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do, ale nie razem z</a:t>
            </a:r>
            <a:r>
              <a:rPr lang="pl" sz="34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druga wartość jest większa niż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koniec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to zatrzymujemy się na nim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61667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lvl="0" indent="0" algn="l" rtl="0">
              <a:spcBef>
                <a:spcPts val="0"/>
              </a:spcBef>
              <a:buSzPct val="171000"/>
              <a:buNone/>
            </a:pP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opuścimy pierwszą (lub drugą) wartość określającą wycinek, to Python zacznie od początku (albo końca) </a:t>
            </a:r>
            <a:r>
              <a:rPr lang="pl-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1" name="Shape 370">
            <a:extLst>
              <a:ext uri="{FF2B5EF4-FFF2-40B4-BE49-F238E27FC236}">
                <a16:creationId xmlns:a16="http://schemas.microsoft.com/office/drawing/2014/main" id="{3E85AEEB-E58F-4A1A-A9BA-AD8F2C7B107B}"/>
              </a:ext>
            </a:extLst>
          </p:cNvPr>
          <p:cNvSpPr txBox="1">
            <a:spLocks/>
          </p:cNvSpPr>
          <p:nvPr/>
        </p:nvSpPr>
        <p:spPr>
          <a:xfrm>
            <a:off x="265108" y="833718"/>
            <a:ext cx="594995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Wycinki </a:t>
            </a:r>
            <a:r>
              <a:rPr lang="pl-PL" sz="60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Konkatenacja </a:t>
            </a:r>
            <a:r>
              <a:rPr lang="pl-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05948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Zastosowanie operatora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oznacza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konkatenację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”, czyli łączenie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'Hej'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'tam'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pl" sz="36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Hejtam</a:t>
            </a:r>
            <a:endParaRPr lang="pl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600" b="0" i="0" u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'tam'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pl" sz="36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Hej tam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600" b="1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1" y="833718"/>
            <a:ext cx="162560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Użycie</a:t>
            </a:r>
            <a:r>
              <a:rPr lang="pl" sz="7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pl" sz="7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jako</a:t>
            </a:r>
            <a:r>
              <a:rPr lang="pl" sz="7600" b="0" i="0" u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operatora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logicznego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Słowo kluczowe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 też służyć do sprawdzenia, czy jeden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innym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napisie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wyrażeniem logicznym,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zwraca wartość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lub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może być używane w instrukcji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</a:t>
            </a:r>
            <a:r>
              <a:rPr lang="pl" sz="30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'Jest!</a:t>
            </a:r>
            <a:r>
              <a:rPr lang="pl" sz="30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Jest!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212850" y="662268"/>
            <a:ext cx="74168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 danych: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68740" y="2832100"/>
            <a:ext cx="777517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pl-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sekwencja znaków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Literał </a:t>
            </a:r>
            <a:r>
              <a:rPr lang="pl-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zapisuje się w </a:t>
            </a:r>
            <a:r>
              <a:rPr lang="en-US" sz="3000" b="0" i="0" u="none" strike="noStrike" cap="none" baseline="0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apostrofach</a:t>
            </a:r>
            <a:r>
              <a:rPr lang="en-US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Witaj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lub cudzysłowach </a:t>
            </a:r>
            <a:r>
              <a:rPr lang="pl" sz="3000" b="0" i="0" u="none" baseline="0" dirty="0">
                <a:solidFill>
                  <a:srgbClr val="FF00FF"/>
                </a:solidFill>
              </a:rPr>
              <a:t>"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Witaj</a:t>
            </a:r>
            <a:r>
              <a:rPr lang="pl" sz="3000" b="0" i="0" u="none" baseline="0" dirty="0">
                <a:solidFill>
                  <a:srgbClr val="FF00FF"/>
                </a:solidFill>
              </a:rPr>
              <a:t>"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przypadku </a:t>
            </a:r>
            <a:r>
              <a:rPr lang="pl-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+ oznacza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konkatenację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pl-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zawierający cyfry nadal jest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-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napisem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ciągiem znaków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000" b="0" i="0" u="none" strike="noStrike" cap="none" baseline="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Można skonwertować go do liczby</a:t>
            </a:r>
            <a:r>
              <a:rPr lang="en-US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-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całkowitej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korzystając z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9040811" y="833718"/>
            <a:ext cx="6959599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"Hej</a:t>
            </a:r>
            <a:r>
              <a:rPr lang="pl" sz="28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'tam'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pl" sz="28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Hejtam</a:t>
            </a:r>
            <a:endParaRPr lang="pl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TypeError: cannot concatenate 'str' and 'int'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8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Porównywanie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'banan'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'Okej, to banan.'</a:t>
            </a:r>
            <a:r>
              <a:rPr lang="pl" sz="34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'banan'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'Twoje słowo,'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jest przed bananem.</a:t>
            </a:r>
            <a:r>
              <a:rPr lang="pl" sz="34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4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4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'banan'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'Twoje słowo,'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jest po bananie.</a:t>
            </a:r>
            <a:r>
              <a:rPr lang="pl" sz="34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4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4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'Okej, to banan.')</a:t>
            </a:r>
            <a:endParaRPr lang="pl" sz="3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8272463" y="673718"/>
            <a:ext cx="68009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Biblioteka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ma wiele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zapisanych w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bibliotece </a:t>
            </a:r>
            <a:r>
              <a:rPr lang="pl-PL" sz="34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Są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wbudowane w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każdy </a:t>
            </a:r>
            <a:r>
              <a:rPr lang="pl-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wywołujemy je, dodając funkcję do zmiennej </a:t>
            </a:r>
            <a:r>
              <a:rPr lang="en-US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 </a:t>
            </a:r>
            <a:r>
              <a:rPr lang="pl-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napisem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nie modyfikują 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oryginalnego </a:t>
            </a:r>
            <a:r>
              <a:rPr lang="pl-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zwracają nowy, 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zmodyfikowany </a:t>
            </a:r>
            <a:r>
              <a:rPr lang="pl-PL" sz="3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'Witaj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pl" sz="34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  <a:endParaRPr lang="pl" sz="3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'Hej Tam'</a:t>
            </a:r>
            <a:r>
              <a:rPr lang="pl" sz="3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  <a:endParaRPr lang="pl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hej tam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'Witaj świecie</a:t>
            </a:r>
            <a:r>
              <a:rPr lang="pl" sz="30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'str'&gt;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['capitalize', 'casefold', 'center', 'count', 'encode', 'endswith', 'expandtabs', 'find', 'format', 'format_map', 'index', 'isalnum', 'isalpha', 'isdecimal', 'isdigit', 'isidentifier', 'islower', 'isnumeric', 'isprintable', 'isspace', 'istitle', 'isupper', 'join', 'ljust', 'lower', 'lstrip', 'maketrans', 'partition', 'replace', 'rfind', 'rindex', 'rjust', 'rpartition', 'rsplit', 'rstrip', 'split', 'splitlines', 'startswith', 'strip', 'swapcase', 'title', 'translate', 'upper', 'zfill']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pl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1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pl" sz="2800" b="0" i="0" u="sng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https://docs.python.org/3/library/stdtypes.html#string-methods</a:t>
            </a:r>
            <a:endParaRPr lang="pl" sz="2800" u="sng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fillchar])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Biblioteka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17600" y="6432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7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Wyszukiwanie </a:t>
            </a:r>
            <a:r>
              <a:rPr lang="pl" sz="67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</a:t>
            </a:r>
            <a:r>
              <a:rPr lang="pl-PL" sz="67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napisach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88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używamy do szukania jednego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en-US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podciągu</a:t>
            </a:r>
            <a:r>
              <a:rPr lang="en-US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innym</a:t>
            </a:r>
            <a:endParaRPr lang="pl" sz="34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endParaRPr lang="pl" sz="34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odnajduje pierwsze 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wystąpienie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podciągu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podciąg nie został znaleziony, </a:t>
            </a:r>
            <a:r>
              <a:rPr lang="pl" sz="34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zwraca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Pamiętaj, że pozycje w </a:t>
            </a:r>
            <a:r>
              <a:rPr lang="pl-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napisach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zaczynają się od zera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fruit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Wszystko </a:t>
            </a:r>
            <a:r>
              <a:rPr lang="pl" sz="60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DUŻYMI LITERAMI</a:t>
            </a: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Możesz stworzyć kopię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pisaną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małymi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albo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dużymi literami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Często gdy przeszukujemy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używając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(), najpierw konwertujemy go na małe litery, żeby wyszukiwać bez względu na wielkość znaków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600" b="0" i="0" u="none" strike="noStrike" cap="none" baseline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'Witaj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pl" sz="36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pl" sz="36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Znajdź i zamień</a:t>
            </a: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podobna do operacji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znajdź i zamień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edytorze tekstu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Zamienia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wszystkie wystąpienia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wyszukiwanego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ciągu</a:t>
            </a:r>
            <a:r>
              <a:rPr lang="en-US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-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znaków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nowy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'Halo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 = greet.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'Bob'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'Jane'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Halo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Jane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 = greet.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'o'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'X'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Hal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Usuwanie białych znaków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Czasami chcemy usunąć białe znaki z początku/końca ciągu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lstrip()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usuwają białe znaki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lewej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prawej strony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strip()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usuwa białe znaki z początku i końca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Halo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Halo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'Życzę miłego dnia</a:t>
            </a:r>
            <a:r>
              <a:rPr lang="pl" sz="36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'Życzę'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'ż'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Przedrostki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641667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67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Wczytywanie i konwersja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4166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Najlepiej wczytywać dane jako </a:t>
            </a:r>
            <a:r>
              <a:rPr lang="pl-PL" sz="30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  <a:r>
              <a:rPr lang="pl" sz="30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następnie parsować i konwertować według potrzeb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Daje nam to więcej kontroli w przypadku błędów lub złego typu danych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Liczby otrzymujemy,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konwertując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-PL" sz="3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342311" y="869950"/>
            <a:ext cx="7099200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'Wpisz: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Wpisz: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'Wpisz:</a:t>
            </a:r>
            <a:r>
              <a:rPr lang="en-US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Wpisz: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TypeError: unsupported operand type(s) for -: 'str' and 'int'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stephen.marquard@uct.ac.za Sat Jan  5 09:14:16 2008</a:t>
            </a:r>
            <a:r>
              <a:rPr lang="pl" sz="2800" b="0" i="0" u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pl" sz="28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pl" sz="28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stephen.marquard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10159724" y="776149"/>
            <a:ext cx="5506176" cy="140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Parsowanie i wyodrębnianie</a:t>
            </a: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700" y="833718"/>
            <a:ext cx="13360712" cy="1706182"/>
          </a:xfrm>
        </p:spPr>
        <p:txBody>
          <a:bodyPr/>
          <a:lstStyle/>
          <a:p>
            <a:pPr rtl="0"/>
            <a:r>
              <a:rPr lang="pl" sz="7200" b="0" i="0" u="none" baseline="0" dirty="0">
                <a:solidFill>
                  <a:srgbClr val="FFD966"/>
                </a:solidFill>
              </a:rPr>
              <a:t>Dwa </a:t>
            </a:r>
            <a:r>
              <a:rPr lang="pl" sz="7200" b="0" i="0" u="none" baseline="0">
                <a:solidFill>
                  <a:srgbClr val="FFD966"/>
                </a:solidFill>
              </a:rPr>
              <a:t>rodzaje </a:t>
            </a:r>
            <a:r>
              <a:rPr lang="pl-PL" sz="7200" b="0" i="0" u="none" baseline="0">
                <a:solidFill>
                  <a:srgbClr val="FFD966"/>
                </a:solidFill>
              </a:rPr>
              <a:t>napisów</a:t>
            </a:r>
            <a:endParaRPr lang="pl-PL" sz="7200">
              <a:solidFill>
                <a:srgbClr val="FFD9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l" sz="3200" b="0" i="0" u="none" baseline="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3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&lt;class 'str'&gt;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u'이광춘'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pPr algn="l" rtl="0"/>
            <a:r>
              <a:rPr lang="pl" sz="3200" b="0" i="0" u="none" baseline="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&lt;class 'str'&gt;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endParaRPr lang="pl" sz="32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l" sz="3200" b="0" i="0" u="none" baseline="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 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&lt;type 'str'&gt;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u'이광춘'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pPr algn="l" rtl="0"/>
            <a:r>
              <a:rPr lang="pl" sz="3200" b="0" i="0" u="none" baseline="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&lt;type 'unicode'&gt;</a:t>
            </a:r>
          </a:p>
          <a:p>
            <a:pPr algn="l" rtl="0"/>
            <a:r>
              <a:rPr lang="pl" sz="32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endParaRPr lang="pl" sz="32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137" y="7366599"/>
            <a:ext cx="11569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" sz="3600" b="0" i="0" u="none" baseline="0" dirty="0">
                <a:solidFill>
                  <a:srgbClr val="00FA00"/>
                </a:solidFill>
              </a:rPr>
              <a:t>W Pythonie 3 wszystkie </a:t>
            </a:r>
            <a:r>
              <a:rPr lang="pl-PL" sz="3600" b="0" i="0" u="none" baseline="0" dirty="0">
                <a:solidFill>
                  <a:srgbClr val="00FA00"/>
                </a:solidFill>
              </a:rPr>
              <a:t>napisy</a:t>
            </a:r>
            <a:r>
              <a:rPr lang="pl" sz="3600" b="0" i="0" u="none" baseline="0" dirty="0">
                <a:solidFill>
                  <a:srgbClr val="00FA00"/>
                </a:solidFill>
              </a:rPr>
              <a:t> stosują Unicode</a:t>
            </a:r>
            <a:endParaRPr lang="pl" sz="3600" dirty="0">
              <a:solidFill>
                <a:srgbClr val="00F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 danych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pl-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Czytanie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/Konwersja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Indeksowanie </a:t>
            </a:r>
            <a:r>
              <a:rPr lang="pl-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Wycinki ciągów 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pl" sz="32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pl" sz="32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Przechodzenie </a:t>
            </a:r>
            <a:r>
              <a:rPr lang="pl" sz="32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przez </a:t>
            </a:r>
            <a:r>
              <a:rPr lang="pl-PL" sz="32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2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pl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pętlą </a:t>
            </a:r>
            <a:r>
              <a:rPr lang="pl" sz="32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2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Konkatenacja </a:t>
            </a:r>
            <a:r>
              <a:rPr lang="pl-PL" sz="32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2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opertorem </a:t>
            </a:r>
            <a:r>
              <a:rPr lang="pl" sz="32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9110663" y="2655720"/>
            <a:ext cx="5977037" cy="56276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Operacje na </a:t>
            </a:r>
            <a:r>
              <a:rPr lang="pl-PL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napisach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Biblioteka </a:t>
            </a:r>
            <a:r>
              <a:rPr lang="pl-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Porównywanie </a:t>
            </a:r>
            <a:r>
              <a:rPr lang="pl-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Wyszukiwanie w </a:t>
            </a:r>
            <a:r>
              <a:rPr lang="pl-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napisie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Zamienianie tekstu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Usuwanie białych znaków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Przyjrzyjmy się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napisom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880268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wybrać dowolny pojedynczy znak z </a:t>
            </a:r>
            <a:r>
              <a:rPr lang="en-US" sz="3600" b="0" i="0" u="none" strike="noStrike" cap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 pomocą indeksu określonego w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nawiasach kwadratowych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 indeksu musi być liczbą całkowitą od zera wzwyż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 indeksu może być określona wyrażeniem matematycznym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jeden znak za daleko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245225" cy="51883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zwróci błąd</a:t>
            </a:r>
            <a:r>
              <a:rPr lang="pl" sz="36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jeśli spróbujesz indeksu wskazującego poza koniec </a:t>
            </a:r>
            <a:r>
              <a:rPr lang="en-US" sz="3600" b="0" i="0" u="none" strike="noStrike" cap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endParaRPr lang="pl" sz="36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Uważaj, tworząc wartości indeksów i wycinków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-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mają długość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4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Wbudowana funkcja </a:t>
            </a:r>
            <a:r>
              <a:rPr lang="pl" sz="40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pl" sz="4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podaje nam długość </a:t>
            </a:r>
            <a:r>
              <a:rPr lang="pl-PL" sz="40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endParaRPr lang="pl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endParaRPr lang="pl" sz="3600" b="0" i="0" u="none" strike="noStrike" cap="none" baseline="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pl" sz="7600" b="0" i="0" u="none" strike="noStrike" cap="none" baseline="0" dirty="0">
              <a:solidFill>
                <a:srgbClr val="FF4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endParaRPr lang="pl" sz="3600" b="0" i="0" u="none" strike="noStrike" cap="none" baseline="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5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-PL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</a:t>
            </a:r>
            <a:r>
              <a:rPr lang="pl" sz="5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en()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2209798" y="6069012"/>
            <a:ext cx="2819400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'banan’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3645001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endParaRPr lang="pl" sz="3600" b="0" i="0" u="none" strike="noStrike" cap="none" baseline="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 liczbowa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zapisany kod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 którego korzystamy. Funkcja przyjmuje wartości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wejściowe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 zwraca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pl" sz="7600" b="0" i="0" u="none" strike="noStrike" cap="none" baseline="0" dirty="0">
              <a:solidFill>
                <a:srgbClr val="FF4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rgbClr val="FFFF00"/>
              </a:buClr>
              <a:buSzPct val="25000"/>
            </a:pPr>
            <a:r>
              <a:rPr lang="pl" sz="2400" b="1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len(inp):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ble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zapisany kod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 którego korzystamy. Funkcja przyjmuje wartości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wejściowe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 zwraca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600" b="0" i="0" u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endParaRPr lang="pl" sz="3600" b="0" i="0" u="none" strike="noStrike" cap="none" baseline="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2" name="Shape 277">
            <a:extLst>
              <a:ext uri="{FF2B5EF4-FFF2-40B4-BE49-F238E27FC236}">
                <a16:creationId xmlns:a16="http://schemas.microsoft.com/office/drawing/2014/main" id="{CBAE14B6-92C8-4569-BA9C-A6CE0FFFF0D0}"/>
              </a:ext>
            </a:extLst>
          </p:cNvPr>
          <p:cNvSpPr txBox="1"/>
          <p:nvPr/>
        </p:nvSpPr>
        <p:spPr>
          <a:xfrm>
            <a:off x="2209798" y="6069012"/>
            <a:ext cx="2819400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'banan’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13" name="Shape 278">
            <a:extLst>
              <a:ext uri="{FF2B5EF4-FFF2-40B4-BE49-F238E27FC236}">
                <a16:creationId xmlns:a16="http://schemas.microsoft.com/office/drawing/2014/main" id="{3D30BB91-11CB-46C7-A189-D2BEE3AE4BEA}"/>
              </a:ext>
            </a:extLst>
          </p:cNvPr>
          <p:cNvSpPr txBox="1"/>
          <p:nvPr/>
        </p:nvSpPr>
        <p:spPr>
          <a:xfrm>
            <a:off x="11442699" y="6000750"/>
            <a:ext cx="3645001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endParaRPr lang="pl" sz="3600" b="0" i="0" u="none" strike="noStrike" cap="none" baseline="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 liczbowa</a:t>
            </a: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889348" y="833718"/>
            <a:ext cx="1446470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Przechodzenie pętlą przez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571141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Korzystając z instrukcji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zmiennej sterującej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i funkcji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pl" sz="36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możemy stworzyć pętlę, która przyjrzy się każdej literze z osobna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index,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2220</Words>
  <Application>Microsoft Office PowerPoint</Application>
  <PresentationFormat>Custom</PresentationFormat>
  <Paragraphs>437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Cabin</vt:lpstr>
      <vt:lpstr>Courier</vt:lpstr>
      <vt:lpstr>Gill Sans</vt:lpstr>
      <vt:lpstr>Title &amp; Subtitle</vt:lpstr>
      <vt:lpstr>Napisy</vt:lpstr>
      <vt:lpstr>Typ danych: napis</vt:lpstr>
      <vt:lpstr>Wczytywanie i konwersja</vt:lpstr>
      <vt:lpstr>Przyjrzyjmy się napisom</vt:lpstr>
      <vt:lpstr>O jeden znak za daleko</vt:lpstr>
      <vt:lpstr>Napisy mają długość</vt:lpstr>
      <vt:lpstr>Funkcja len()</vt:lpstr>
      <vt:lpstr>Funkcja len()</vt:lpstr>
      <vt:lpstr>Przechodzenie pętlą przez napis</vt:lpstr>
      <vt:lpstr>Przechodzenie pętlą przez napis</vt:lpstr>
      <vt:lpstr>Przechodzenie pętlą przez napis</vt:lpstr>
      <vt:lpstr>Pętle i liczenie</vt:lpstr>
      <vt:lpstr>Bliższe spojrzenie na in</vt:lpstr>
      <vt:lpstr>PowerPoint Presentation</vt:lpstr>
      <vt:lpstr>Więcej operacji na napisach</vt:lpstr>
      <vt:lpstr>Wycinki napisów</vt:lpstr>
      <vt:lpstr>PowerPoint Presentation</vt:lpstr>
      <vt:lpstr>Konkatenacja napisów</vt:lpstr>
      <vt:lpstr>Użycie in jako operatora logicznego</vt:lpstr>
      <vt:lpstr>Porównywanie napisów</vt:lpstr>
      <vt:lpstr>Biblioteka napisów</vt:lpstr>
      <vt:lpstr>PowerPoint Presentation</vt:lpstr>
      <vt:lpstr>PowerPoint Presentation</vt:lpstr>
      <vt:lpstr>Biblioteka napisów</vt:lpstr>
      <vt:lpstr>Wyszukiwanie w napisach</vt:lpstr>
      <vt:lpstr>Wszystko DUŻYMI LITERAMI</vt:lpstr>
      <vt:lpstr>Znajdź i zamień</vt:lpstr>
      <vt:lpstr>Usuwanie białych znaków</vt:lpstr>
      <vt:lpstr>PowerPoint Presentation</vt:lpstr>
      <vt:lpstr>PowerPoint Presentation</vt:lpstr>
      <vt:lpstr>Dwa rodzaje napisów</vt:lpstr>
      <vt:lpstr>Podsumowanie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Ciągi znaków</dc:title>
  <cp:lastModifiedBy>Andrzej Wójtowicz</cp:lastModifiedBy>
  <cp:revision>75</cp:revision>
  <dcterms:modified xsi:type="dcterms:W3CDTF">2022-08-25T20:29:26Z</dcterms:modified>
</cp:coreProperties>
</file>