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3" r:id="rId1"/>
  </p:sldMasterIdLst>
  <p:notesMasterIdLst>
    <p:notesMasterId r:id="rId55"/>
  </p:notesMasterIdLst>
  <p:sldIdLst>
    <p:sldId id="256" r:id="rId2"/>
    <p:sldId id="257" r:id="rId3"/>
    <p:sldId id="258" r:id="rId4"/>
    <p:sldId id="30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318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309" r:id="rId33"/>
    <p:sldId id="310" r:id="rId34"/>
    <p:sldId id="311" r:id="rId35"/>
    <p:sldId id="312" r:id="rId36"/>
    <p:sldId id="313" r:id="rId37"/>
    <p:sldId id="314" r:id="rId38"/>
    <p:sldId id="315" r:id="rId39"/>
    <p:sldId id="316" r:id="rId40"/>
    <p:sldId id="295" r:id="rId41"/>
    <p:sldId id="319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17" r:id="rId50"/>
    <p:sldId id="304" r:id="rId51"/>
    <p:sldId id="305" r:id="rId52"/>
    <p:sldId id="306" r:id="rId53"/>
    <p:sldId id="320" r:id="rId54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22" autoAdjust="0"/>
    <p:restoredTop sz="94519"/>
  </p:normalViewPr>
  <p:slideViewPr>
    <p:cSldViewPr snapToGrid="0" snapToObjects="1">
      <p:cViewPr varScale="1">
        <p:scale>
          <a:sx n="77" d="100"/>
          <a:sy n="77" d="100"/>
        </p:scale>
        <p:origin x="1116" y="96"/>
      </p:cViewPr>
      <p:guideLst>
        <p:guide orient="horz" pos="2880"/>
        <p:guide pos="5120"/>
      </p:guideLst>
    </p:cSldViewPr>
  </p:slideViewPr>
  <p:outlineViewPr>
    <p:cViewPr>
      <p:scale>
        <a:sx n="33" d="100"/>
        <a:sy n="33" d="100"/>
      </p:scale>
      <p:origin x="0" y="-2720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0" d="100"/>
          <a:sy n="70" d="100"/>
        </p:scale>
        <p:origin x="336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0918718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pl" b="0" i="0" u="none" baseline="0">
                <a:solidFill>
                  <a:schemeClr val="dk2"/>
                </a:solidFill>
              </a:rPr>
              <a:t>Notka od Chucka  Używając tych materiałów masz prawo usunąć logo UM i zastąpić je własnym ale zostaw proszę logo CC-BY na pierwszej stronie oraz strony z podziękowaniami dla współtwórców.</a:t>
            </a:r>
            <a:endParaRPr lang="pl" dirty="0">
              <a:solidFill>
                <a:schemeClr val="dk2"/>
              </a:solidFill>
            </a:endParaRPr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6737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56" name="Shape 3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06877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Shape 3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84" name="Shape 3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6182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90" name="Shape 3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2372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Shape 3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96" name="Shape 3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02655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Shape 4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03" name="Shape 4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55679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Shape 4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14" name="Shape 4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10686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Shape 4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38" name="Shape 4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04610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49" name="Shape 4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65045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Shape 4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470" name="Shape 4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35453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Shape 5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15" name="Shape 51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1203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4424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20" name="Shape 5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311616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Shape 5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30" name="Shape 5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71059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Shape 5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37" name="Shape 5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51591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Shape 5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42" name="Shape 5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8823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48" name="Shape 5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047657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54" name="Shape 5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263865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Shape 5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60" name="Shape 5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69372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Shape 5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66" name="Shape 5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979571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72" name="Shape 5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44646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Shape 5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78" name="Shape 5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7512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666509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Shape 5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83" name="Shape 5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110920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Shape 5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37" name="Shape 53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89806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Shape 5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42" name="Shape 5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442443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Shape 5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48" name="Shape 5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567794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54" name="Shape 5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389630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Shape 5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60" name="Shape 56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125358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Shape 5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66" name="Shape 5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221361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72" name="Shape 5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08580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Shape 5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583" name="Shape 5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071216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Shape 6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670" name="Shape 6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40302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79985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"/>
          </a:p>
        </p:txBody>
      </p:sp>
    </p:spTree>
    <p:extLst>
      <p:ext uri="{BB962C8B-B14F-4D97-AF65-F5344CB8AC3E}">
        <p14:creationId xmlns:p14="http://schemas.microsoft.com/office/powerpoint/2010/main" val="204183918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Shape 6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678" name="Shape 6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544006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Shape 6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686" name="Shape 6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647482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Shape 6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694" name="Shape 69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8173838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Shape 7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702" name="Shape 7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169591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Shape 7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710" name="Shape 7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313299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" name="Shape 7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718" name="Shape 7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544698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Shape 7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726" name="Shape 7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487318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Shape 7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726" name="Shape 7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773170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" name="Shape 7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741" name="Shape 74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0426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90" name="Shape 2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90418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Shape 7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749" name="Shape 7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134568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" name="Shape 7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756" name="Shape 7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4002326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Shape 7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2" name="Shape 7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319545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Shape 2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98" name="Shape 2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0970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08" name="Shape 3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1361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38" name="Shape 3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02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46" name="Shape 34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75044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Bump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>
                <a:solidFill>
                  <a:srgbClr val="FFFF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342900" algn="ctr" rtl="0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</a:defRPr>
            </a:lvl1pPr>
            <a:lvl2pPr marL="742950" lvl="1" indent="-285750" algn="ctr" rtl="0">
              <a:spcBef>
                <a:spcPts val="0"/>
              </a:spcBef>
              <a:spcAft>
                <a:spcPts val="0"/>
              </a:spcAft>
              <a:defRPr/>
            </a:lvl2pPr>
            <a:lvl3pPr marL="1143000" lvl="2" indent="-228600" algn="ctr" rtl="0">
              <a:spcBef>
                <a:spcPts val="0"/>
              </a:spcBef>
              <a:spcAft>
                <a:spcPts val="0"/>
              </a:spcAft>
              <a:defRPr/>
            </a:lvl3pPr>
            <a:lvl4pPr marL="1600200" lvl="3" indent="-228600" algn="ctr" rtl="0">
              <a:spcBef>
                <a:spcPts val="0"/>
              </a:spcBef>
              <a:spcAft>
                <a:spcPts val="0"/>
              </a:spcAft>
              <a:defRPr/>
            </a:lvl4pPr>
            <a:lvl5pPr marL="2057400" lvl="4" indent="-22860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Bullets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1155700" y="817418"/>
            <a:ext cx="13932000" cy="17224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>
                <a:solidFill>
                  <a:srgbClr val="FFFF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5702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711200" lvl="0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 sz="3200">
                <a:solidFill>
                  <a:schemeClr val="bg1"/>
                </a:solidFill>
              </a:defRPr>
            </a:lvl1pPr>
            <a:lvl2pPr marL="1003300" lvl="1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2pPr>
            <a:lvl3pPr marL="1295400" lvl="2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3pPr>
            <a:lvl4pPr marL="1600200" lvl="3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4pPr>
            <a:lvl5pPr marL="1892300" lvl="4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5pPr>
            <a:lvl6pPr marL="2349500" lvl="5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6pPr>
            <a:lvl7pPr marL="2806700" lvl="6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7pPr>
            <a:lvl8pPr marL="3263900" lvl="7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8pPr>
            <a:lvl9pPr marL="3721100" lvl="8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1155700" y="817418"/>
            <a:ext cx="13932000" cy="17224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>
                <a:solidFill>
                  <a:srgbClr val="FFFF00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60293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3018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342900" algn="ctr" rtl="0">
              <a:spcBef>
                <a:spcPts val="0"/>
              </a:spcBef>
              <a:spcAft>
                <a:spcPts val="0"/>
              </a:spcAft>
              <a:defRPr/>
            </a:lvl1pPr>
            <a:lvl2pPr marL="742950" marR="0" lvl="1" indent="-285750" algn="ctr" rtl="0">
              <a:spcBef>
                <a:spcPts val="0"/>
              </a:spcBef>
              <a:spcAft>
                <a:spcPts val="0"/>
              </a:spcAft>
              <a:defRPr/>
            </a:lvl2pPr>
            <a:lvl3pPr marL="1143000" marR="0" lvl="2" indent="-228600" algn="ctr" rtl="0">
              <a:spcBef>
                <a:spcPts val="0"/>
              </a:spcBef>
              <a:spcAft>
                <a:spcPts val="0"/>
              </a:spcAft>
              <a:defRPr/>
            </a:lvl3pPr>
            <a:lvl4pPr marL="1600200" marR="0" lvl="3" indent="-228600" algn="ctr" rtl="0">
              <a:spcBef>
                <a:spcPts val="0"/>
              </a:spcBef>
              <a:spcAft>
                <a:spcPts val="0"/>
              </a:spcAft>
              <a:defRPr/>
            </a:lvl4pPr>
            <a:lvl5pPr marL="2057400" marR="0" lvl="4" indent="-22860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701" r:id="rId2"/>
    <p:sldLayoutId id="2147483704" r:id="rId3"/>
    <p:sldLayoutId id="214748370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7200" b="0" i="0" u="none" strike="noStrike" cap="none">
          <a:solidFill>
            <a:srgbClr val="FFFF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3200" b="0" i="0" u="none" strike="noStrike" cap="none">
          <a:solidFill>
            <a:schemeClr val="bg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y4e.p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hyperlink" Target="www.pythonlearn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open.umich.edu/" TargetMode="External"/><Relationship Id="rId5" Type="http://schemas.openxmlformats.org/officeDocument/2006/relationships/hyperlink" Target="http://www.dr-chuck.com/" TargetMode="Externa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en.wikipedia.org/wiki/Transporter_(Star_Trek)" TargetMode="External"/><Relationship Id="rId4" Type="http://schemas.openxmlformats.org/officeDocument/2006/relationships/hyperlink" Target="https://pl.wikipedia.org/wiki/Transporter_(Star_Trek)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Pętle i iteracje</a:t>
            </a:r>
          </a:p>
        </p:txBody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48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Rozdział 5</a:t>
            </a:r>
          </a:p>
        </p:txBody>
      </p:sp>
      <p:sp>
        <p:nvSpPr>
          <p:cNvPr id="205" name="Shape 205"/>
          <p:cNvSpPr txBox="1"/>
          <p:nvPr/>
        </p:nvSpPr>
        <p:spPr>
          <a:xfrm>
            <a:off x="3934250" y="6959474"/>
            <a:ext cx="8374799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dla wszystkich</a:t>
            </a:r>
            <a:endParaRPr lang="pl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200" b="0" i="0" u="sng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www.py4e.</a:t>
            </a:r>
            <a:r>
              <a:rPr lang="en-US" sz="3200" b="0" i="0" u="sng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pl</a:t>
            </a:r>
            <a:endParaRPr lang="pl" sz="3200" u="sng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4"/>
            </a:endParaRPr>
          </a:p>
        </p:txBody>
      </p:sp>
      <p:pic>
        <p:nvPicPr>
          <p:cNvPr id="206" name="Shape 20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3740562" y="7307173"/>
            <a:ext cx="1968599" cy="6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hape 20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5250" y="6947585"/>
            <a:ext cx="1024800" cy="102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8" name="Shape 358"/>
          <p:cNvCxnSpPr/>
          <p:nvPr/>
        </p:nvCxnSpPr>
        <p:spPr>
          <a:xfrm rot="10800000">
            <a:off x="10991736" y="938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59" name="Shape 359"/>
          <p:cNvSpPr/>
          <p:nvPr/>
        </p:nvSpPr>
        <p:spPr>
          <a:xfrm>
            <a:off x="9575800" y="1498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Prawda?</a:t>
            </a:r>
          </a:p>
        </p:txBody>
      </p:sp>
      <p:cxnSp>
        <p:nvCxnSpPr>
          <p:cNvPr id="360" name="Shape 360"/>
          <p:cNvCxnSpPr/>
          <p:nvPr/>
        </p:nvCxnSpPr>
        <p:spPr>
          <a:xfrm flipH="1" flipV="1">
            <a:off x="10995701" y="2681851"/>
            <a:ext cx="34625" cy="392055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61" name="Shape 361"/>
          <p:cNvCxnSpPr/>
          <p:nvPr/>
        </p:nvCxnSpPr>
        <p:spPr>
          <a:xfrm rot="10800000">
            <a:off x="12433374" y="2127325"/>
            <a:ext cx="678900" cy="10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62" name="Shape 362"/>
          <p:cNvCxnSpPr/>
          <p:nvPr/>
        </p:nvCxnSpPr>
        <p:spPr>
          <a:xfrm>
            <a:off x="10991725" y="6602410"/>
            <a:ext cx="21783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63" name="Shape 363"/>
          <p:cNvCxnSpPr/>
          <p:nvPr/>
        </p:nvCxnSpPr>
        <p:spPr>
          <a:xfrm flipH="1">
            <a:off x="9220174" y="2143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64" name="Shape 364"/>
          <p:cNvCxnSpPr/>
          <p:nvPr/>
        </p:nvCxnSpPr>
        <p:spPr>
          <a:xfrm rot="10800000" flipH="1">
            <a:off x="10917236" y="7027978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5" name="Shape 365"/>
          <p:cNvCxnSpPr/>
          <p:nvPr/>
        </p:nvCxnSpPr>
        <p:spPr>
          <a:xfrm flipV="1">
            <a:off x="9245749" y="2133612"/>
            <a:ext cx="33237" cy="4911703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66" name="Shape 366"/>
          <p:cNvCxnSpPr/>
          <p:nvPr/>
        </p:nvCxnSpPr>
        <p:spPr>
          <a:xfrm>
            <a:off x="9161461" y="7045315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67" name="Shape 367"/>
          <p:cNvSpPr txBox="1"/>
          <p:nvPr/>
        </p:nvSpPr>
        <p:spPr>
          <a:xfrm>
            <a:off x="8696325" y="13843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</a:t>
            </a:r>
          </a:p>
        </p:txBody>
      </p:sp>
      <p:sp>
        <p:nvSpPr>
          <p:cNvPr id="368" name="Shape 368"/>
          <p:cNvSpPr txBox="1"/>
          <p:nvPr/>
        </p:nvSpPr>
        <p:spPr>
          <a:xfrm>
            <a:off x="9161461" y="7643804"/>
            <a:ext cx="3983087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5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print('Zrobione')</a:t>
            </a:r>
            <a:endParaRPr lang="pl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69" name="Shape 369"/>
          <p:cNvSpPr txBox="1"/>
          <p:nvPr/>
        </p:nvSpPr>
        <p:spPr>
          <a:xfrm>
            <a:off x="13295312" y="1828800"/>
            <a:ext cx="877888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Tak</a:t>
            </a:r>
          </a:p>
        </p:txBody>
      </p:sp>
      <p:cxnSp>
        <p:nvCxnSpPr>
          <p:cNvPr id="370" name="Shape 370"/>
          <p:cNvCxnSpPr/>
          <p:nvPr/>
        </p:nvCxnSpPr>
        <p:spPr>
          <a:xfrm rot="10800000" flipH="1">
            <a:off x="11563350" y="1304775"/>
            <a:ext cx="3002099" cy="2858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71" name="Shape 371"/>
          <p:cNvSpPr txBox="1"/>
          <p:nvPr/>
        </p:nvSpPr>
        <p:spPr>
          <a:xfrm>
            <a:off x="2057400" y="2355850"/>
            <a:ext cx="62909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pl" sz="3000" b="0" i="0" u="none" strike="noStrike" cap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</a:t>
            </a:r>
            <a:r>
              <a:rPr lang="pl" sz="3000" b="0" i="0" u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line[0]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 </a:t>
            </a:r>
            <a:r>
              <a:rPr lang="pl" sz="3000" b="0" i="0" u="none" strike="noStrike" cap="none" baseline="0" dirty="0">
                <a:solidFill>
                  <a:srgbClr val="F3F3F3"/>
                </a:solidFill>
                <a:latin typeface="Courier"/>
                <a:ea typeface="Courier"/>
                <a:cs typeface="Courier"/>
                <a:sym typeface="Courier New"/>
              </a:rPr>
              <a:t>'#'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'zrobione'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'Zrobione!')</a:t>
            </a:r>
            <a:endParaRPr lang="pl" sz="30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cxnSp>
        <p:nvCxnSpPr>
          <p:cNvPr id="372" name="Shape 372"/>
          <p:cNvCxnSpPr>
            <a:cxnSpLocks/>
          </p:cNvCxnSpPr>
          <p:nvPr/>
        </p:nvCxnSpPr>
        <p:spPr>
          <a:xfrm flipH="1">
            <a:off x="1703325" y="3029550"/>
            <a:ext cx="265199" cy="8375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3" name="Shape 373"/>
          <p:cNvCxnSpPr>
            <a:cxnSpLocks/>
          </p:cNvCxnSpPr>
          <p:nvPr/>
        </p:nvCxnSpPr>
        <p:spPr>
          <a:xfrm>
            <a:off x="1701738" y="3878074"/>
            <a:ext cx="1237200" cy="4643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74" name="Shape 374"/>
          <p:cNvSpPr txBox="1"/>
          <p:nvPr/>
        </p:nvSpPr>
        <p:spPr>
          <a:xfrm>
            <a:off x="11696700" y="54991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5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</a:p>
        </p:txBody>
      </p:sp>
      <p:cxnSp>
        <p:nvCxnSpPr>
          <p:cNvPr id="375" name="Shape 375"/>
          <p:cNvCxnSpPr/>
          <p:nvPr/>
        </p:nvCxnSpPr>
        <p:spPr>
          <a:xfrm>
            <a:off x="14546262" y="1285875"/>
            <a:ext cx="846000" cy="29177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6" name="Shape 376"/>
          <p:cNvCxnSpPr>
            <a:endCxn id="377" idx="2"/>
          </p:cNvCxnSpPr>
          <p:nvPr/>
        </p:nvCxnSpPr>
        <p:spPr>
          <a:xfrm rot="10800000">
            <a:off x="13144549" y="3573512"/>
            <a:ext cx="1454100" cy="739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77" name="Shape 377"/>
          <p:cNvSpPr txBox="1"/>
          <p:nvPr/>
        </p:nvSpPr>
        <p:spPr>
          <a:xfrm>
            <a:off x="11684000" y="2824112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5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....</a:t>
            </a:r>
          </a:p>
        </p:txBody>
      </p:sp>
      <p:sp>
        <p:nvSpPr>
          <p:cNvPr id="378" name="Shape 378"/>
          <p:cNvSpPr txBox="1"/>
          <p:nvPr/>
        </p:nvSpPr>
        <p:spPr>
          <a:xfrm>
            <a:off x="13500100" y="4330700"/>
            <a:ext cx="2184300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5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</a:p>
        </p:txBody>
      </p:sp>
      <p:cxnSp>
        <p:nvCxnSpPr>
          <p:cNvPr id="379" name="Shape 379"/>
          <p:cNvCxnSpPr>
            <a:endCxn id="377" idx="2"/>
          </p:cNvCxnSpPr>
          <p:nvPr/>
        </p:nvCxnSpPr>
        <p:spPr>
          <a:xfrm rot="10800000">
            <a:off x="13144549" y="3573512"/>
            <a:ext cx="25500" cy="19257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80" name="Shape 380"/>
          <p:cNvCxnSpPr/>
          <p:nvPr/>
        </p:nvCxnSpPr>
        <p:spPr>
          <a:xfrm flipH="1" flipV="1">
            <a:off x="13213562" y="6226200"/>
            <a:ext cx="16663" cy="4032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81" name="Shape 381"/>
          <p:cNvCxnSpPr/>
          <p:nvPr/>
        </p:nvCxnSpPr>
        <p:spPr>
          <a:xfrm rot="10800000">
            <a:off x="13128537" y="21867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Nieokreślone pętle</a:t>
            </a:r>
          </a:p>
        </p:txBody>
      </p:sp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Pętle 'while' nazywamy </a:t>
            </a:r>
            <a:r>
              <a:rPr lang="pl" sz="3600" b="0" i="0" u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pętlami nieokreślonymi</a:t>
            </a:r>
            <a:r>
              <a:rPr lang="pl" sz="3600" b="0" i="0" u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r>
              <a:rPr lang="pl" sz="3600" b="0" i="0" u="none" baseline="0" dirty="0"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ponieważ powtarzają się tak długo, aż określony warunek logiczny stanie się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fałszywy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 pętlach, które widzieliśmy do tej pory, dość łatwo stwierdzić, czy się zakończą, czy będą 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pętlami nieskończonymi</a:t>
            </a:r>
            <a:r>
              <a:rPr lang="pl" sz="36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Czasami jest nieco trudniej stwierdzić, czy pętla się zakończy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pl" b="0" i="0" u="none" baseline="0">
                <a:solidFill>
                  <a:srgbClr val="FFD966"/>
                </a:solidFill>
              </a:rPr>
              <a:t>Określone pętle</a:t>
            </a:r>
            <a:endParaRPr lang="pl" dirty="0">
              <a:solidFill>
                <a:srgbClr val="FFD966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pl" b="0" i="0" u="none" baseline="0">
                <a:solidFill>
                  <a:schemeClr val="bg1"/>
                </a:solidFill>
              </a:rPr>
              <a:t>Iteracja po zbiorze elementów</a:t>
            </a:r>
            <a:endParaRPr lang="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892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Określone pętle</a:t>
            </a:r>
          </a:p>
        </p:txBody>
      </p:sp>
      <p:sp>
        <p:nvSpPr>
          <p:cNvPr id="393" name="Shape 39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Często mamy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listę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elementów,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linii w pliku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baseline="0" dirty="0">
                <a:solidFill>
                  <a:srgbClr val="FFFFFF"/>
                </a:solidFill>
                <a:sym typeface="Cabin"/>
              </a:rPr>
              <a:t>–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czyli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skończony zbiór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elementów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Możemy napisać pętlę, która wykona jedną iterację dla każdego elementu zbioru za pomocą konstrukcji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Takie pętle nazywamy </a:t>
            </a:r>
            <a:r>
              <a:rPr lang="pl" sz="3600" b="0" i="0" u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określonymi</a:t>
            </a:r>
            <a:r>
              <a:rPr lang="pl" sz="3600" b="0" i="0" u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r>
              <a:rPr lang="pl" sz="3600" b="0" i="0" u="none" baseline="0" dirty="0"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bo są wykonywane określoną liczbę razy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Mówimy, że </a:t>
            </a:r>
            <a:r>
              <a:rPr lang="pl" sz="3600" b="0" i="0" u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pętle określone przeprocesowują elementy zbioru</a:t>
            </a:r>
            <a:r>
              <a:rPr lang="pl" sz="3600" b="0" i="0" u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Shape 39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Prosta pętla określona</a:t>
            </a:r>
          </a:p>
        </p:txBody>
      </p:sp>
      <p:sp>
        <p:nvSpPr>
          <p:cNvPr id="399" name="Shape 399"/>
          <p:cNvSpPr txBox="1"/>
          <p:nvPr/>
        </p:nvSpPr>
        <p:spPr>
          <a:xfrm>
            <a:off x="1926625" y="3414325"/>
            <a:ext cx="7524599" cy="2540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600" i="0" u="none" strike="noStrike" cap="none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6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'Odpalamy!'</a:t>
            </a:r>
            <a:r>
              <a:rPr lang="pl" sz="36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00" name="Shape 400"/>
          <p:cNvSpPr txBox="1"/>
          <p:nvPr/>
        </p:nvSpPr>
        <p:spPr>
          <a:xfrm>
            <a:off x="11091860" y="3003550"/>
            <a:ext cx="3709989" cy="4902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48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48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48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48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48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48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Odpalamy!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Pętla określona z </a:t>
            </a:r>
            <a:r>
              <a:rPr lang="en-US" sz="7600" b="0" i="0" u="none" strike="noStrike" cap="none" baseline="0" dirty="0" err="1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napisami</a:t>
            </a:r>
            <a:endParaRPr lang="pl" sz="7600" b="0" i="0" u="none" strike="noStrike" cap="none" baseline="0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06" name="Shape 406"/>
          <p:cNvSpPr txBox="1"/>
          <p:nvPr/>
        </p:nvSpPr>
        <p:spPr>
          <a:xfrm>
            <a:off x="374275" y="4144325"/>
            <a:ext cx="10044774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8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['Józek', 'Gienek', 'Staszek']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8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8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8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friends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8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8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8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8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'Szczęśliwego Nowego Roku:'</a:t>
            </a:r>
            <a:r>
              <a:rPr lang="pl" sz="28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pl" sz="28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friend</a:t>
            </a:r>
            <a:r>
              <a:rPr lang="pl" sz="28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8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8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8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'Zrobione!')</a:t>
            </a:r>
            <a:endParaRPr lang="pl" sz="28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07" name="Shape 407"/>
          <p:cNvSpPr txBox="1"/>
          <p:nvPr/>
        </p:nvSpPr>
        <p:spPr>
          <a:xfrm>
            <a:off x="10607875" y="2762250"/>
            <a:ext cx="5447100" cy="48196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endParaRPr lang="en-US" sz="2400" b="0" i="0" u="none" strike="noStrike" cap="none" baseline="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endParaRPr lang="en-US" sz="240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Szczęśliwego Nowego Roku: Józek</a:t>
            </a:r>
            <a:br>
              <a:rPr lang="pl" sz="24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pl" sz="24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Szczęśliwego Nowego Roku: Gienek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Szczęśliwego Nowego Roku: Staszek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sz="2400" dirty="0">
              <a:solidFill>
                <a:srgbClr val="FF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Zrobione!</a:t>
            </a:r>
          </a:p>
        </p:txBody>
      </p:sp>
      <p:cxnSp>
        <p:nvCxnSpPr>
          <p:cNvPr id="408" name="Shape 408"/>
          <p:cNvCxnSpPr>
            <a:cxnSpLocks/>
          </p:cNvCxnSpPr>
          <p:nvPr/>
        </p:nvCxnSpPr>
        <p:spPr>
          <a:xfrm flipH="1">
            <a:off x="9829775" y="5022376"/>
            <a:ext cx="589274" cy="149698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09" name="Shape 409"/>
          <p:cNvCxnSpPr>
            <a:cxnSpLocks/>
          </p:cNvCxnSpPr>
          <p:nvPr/>
        </p:nvCxnSpPr>
        <p:spPr>
          <a:xfrm flipH="1" flipV="1">
            <a:off x="4362451" y="5972177"/>
            <a:ext cx="6056598" cy="292145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 txBox="1">
            <a:spLocks noGrp="1"/>
          </p:cNvSpPr>
          <p:nvPr>
            <p:ph type="title"/>
          </p:nvPr>
        </p:nvSpPr>
        <p:spPr>
          <a:xfrm>
            <a:off x="1155700" y="817418"/>
            <a:ext cx="13932000" cy="113545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Prosta pętla określona</a:t>
            </a:r>
          </a:p>
        </p:txBody>
      </p:sp>
      <p:sp>
        <p:nvSpPr>
          <p:cNvPr id="417" name="Shape 417"/>
          <p:cNvSpPr txBox="1"/>
          <p:nvPr/>
        </p:nvSpPr>
        <p:spPr>
          <a:xfrm>
            <a:off x="8786700" y="3524225"/>
            <a:ext cx="5106600" cy="1660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4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4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pl" sz="2400" b="0" i="0" u="none" strike="noStrike" cap="none" baseline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4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4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4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4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'Odpalamy!'</a:t>
            </a:r>
            <a:r>
              <a:rPr lang="pl" sz="2400" b="0" i="0" u="none" strike="noStrike" cap="none" baseline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4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18" name="Shape 418"/>
          <p:cNvSpPr txBox="1"/>
          <p:nvPr/>
        </p:nvSpPr>
        <p:spPr>
          <a:xfrm>
            <a:off x="13754106" y="3059375"/>
            <a:ext cx="2076619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Odpalamy!</a:t>
            </a:r>
          </a:p>
        </p:txBody>
      </p:sp>
      <p:cxnSp>
        <p:nvCxnSpPr>
          <p:cNvPr id="419" name="Shape 419"/>
          <p:cNvCxnSpPr/>
          <p:nvPr/>
        </p:nvCxnSpPr>
        <p:spPr>
          <a:xfrm rot="10800000">
            <a:off x="3041537" y="21879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20" name="Shape 420"/>
          <p:cNvSpPr/>
          <p:nvPr/>
        </p:nvSpPr>
        <p:spPr>
          <a:xfrm>
            <a:off x="1625600" y="27483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Zrobione?</a:t>
            </a:r>
            <a:endParaRPr lang="pl" sz="3400" b="0" i="0" u="none" strike="noStrike" cap="none" baseline="0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21" name="Shape 421"/>
          <p:cNvCxnSpPr/>
          <p:nvPr/>
        </p:nvCxnSpPr>
        <p:spPr>
          <a:xfrm rot="10800000">
            <a:off x="3060712" y="4018399"/>
            <a:ext cx="11100" cy="1498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22" name="Shape 422"/>
          <p:cNvCxnSpPr/>
          <p:nvPr/>
        </p:nvCxnSpPr>
        <p:spPr>
          <a:xfrm rot="10800000">
            <a:off x="6426637" y="3757925"/>
            <a:ext cx="26999" cy="6509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3" name="Shape 423"/>
          <p:cNvCxnSpPr>
            <a:stCxn id="424" idx="2"/>
          </p:cNvCxnSpPr>
          <p:nvPr/>
        </p:nvCxnSpPr>
        <p:spPr>
          <a:xfrm>
            <a:off x="6451649" y="5047099"/>
            <a:ext cx="0" cy="491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25" name="Shape 425"/>
          <p:cNvCxnSpPr/>
          <p:nvPr/>
        </p:nvCxnSpPr>
        <p:spPr>
          <a:xfrm>
            <a:off x="3068637" y="5502612"/>
            <a:ext cx="3396299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26" name="Shape 426"/>
          <p:cNvCxnSpPr/>
          <p:nvPr/>
        </p:nvCxnSpPr>
        <p:spPr>
          <a:xfrm flipH="1">
            <a:off x="1269974" y="33928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27" name="Shape 427"/>
          <p:cNvCxnSpPr/>
          <p:nvPr/>
        </p:nvCxnSpPr>
        <p:spPr>
          <a:xfrm rot="10800000" flipH="1">
            <a:off x="3055937" y="62345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8" name="Shape 428"/>
          <p:cNvCxnSpPr/>
          <p:nvPr/>
        </p:nvCxnSpPr>
        <p:spPr>
          <a:xfrm rot="10800000">
            <a:off x="1300036" y="3446712"/>
            <a:ext cx="3299" cy="2779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9" name="Shape 429"/>
          <p:cNvCxnSpPr/>
          <p:nvPr/>
        </p:nvCxnSpPr>
        <p:spPr>
          <a:xfrm>
            <a:off x="1300161" y="6251912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30" name="Shape 430"/>
          <p:cNvSpPr txBox="1"/>
          <p:nvPr/>
        </p:nvSpPr>
        <p:spPr>
          <a:xfrm>
            <a:off x="698076" y="2634000"/>
            <a:ext cx="1175905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Tak</a:t>
            </a:r>
          </a:p>
        </p:txBody>
      </p:sp>
      <p:sp>
        <p:nvSpPr>
          <p:cNvPr id="431" name="Shape 431"/>
          <p:cNvSpPr txBox="1"/>
          <p:nvPr/>
        </p:nvSpPr>
        <p:spPr>
          <a:xfrm>
            <a:off x="1155700" y="6812300"/>
            <a:ext cx="3835400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5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print('Odpalamy!')</a:t>
            </a:r>
            <a:endParaRPr lang="pl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24" name="Shape 424"/>
          <p:cNvSpPr txBox="1"/>
          <p:nvPr/>
        </p:nvSpPr>
        <p:spPr>
          <a:xfrm>
            <a:off x="4991100" y="42977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5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pl" sz="35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pl" sz="3500" b="0" i="0" u="none" strike="noStrike" cap="none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pl" sz="35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32" name="Shape 432"/>
          <p:cNvSpPr txBox="1"/>
          <p:nvPr/>
        </p:nvSpPr>
        <p:spPr>
          <a:xfrm>
            <a:off x="4165600" y="25705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</a:t>
            </a:r>
          </a:p>
        </p:txBody>
      </p:sp>
      <p:sp>
        <p:nvSpPr>
          <p:cNvPr id="433" name="Shape 433"/>
          <p:cNvSpPr txBox="1"/>
          <p:nvPr/>
        </p:nvSpPr>
        <p:spPr>
          <a:xfrm>
            <a:off x="4950100" y="3015000"/>
            <a:ext cx="3114600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3500" b="0" i="0" u="none" strike="noStrike" cap="none" baseline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Przenieś </a:t>
            </a:r>
            <a:r>
              <a:rPr lang="pl" sz="35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pl" sz="3500" b="0" i="0" u="none" strike="noStrike" cap="none" baseline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dalej</a:t>
            </a:r>
          </a:p>
        </p:txBody>
      </p:sp>
      <p:sp>
        <p:nvSpPr>
          <p:cNvPr id="434" name="Shape 434"/>
          <p:cNvSpPr txBox="1"/>
          <p:nvPr/>
        </p:nvSpPr>
        <p:spPr>
          <a:xfrm>
            <a:off x="5435294" y="6444862"/>
            <a:ext cx="10134600" cy="1663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Pętle określone (pętle for) mają zdefiniowane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zmienne sterujące</a:t>
            </a:r>
            <a:r>
              <a:rPr lang="pl" sz="3200" b="0" i="0" u="none" strike="noStrike" cap="none" baseline="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zmieniające się z każdym przejściem pętli. Te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zmienne sterujące 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przechodzą po kolei przez sekwencję lub zbiór. </a:t>
            </a:r>
          </a:p>
        </p:txBody>
      </p:sp>
      <p:cxnSp>
        <p:nvCxnSpPr>
          <p:cNvPr id="435" name="Shape 435"/>
          <p:cNvCxnSpPr/>
          <p:nvPr/>
        </p:nvCxnSpPr>
        <p:spPr>
          <a:xfrm>
            <a:off x="4559325" y="33928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 txBox="1">
            <a:spLocks noGrp="1"/>
          </p:cNvSpPr>
          <p:nvPr>
            <p:ph type="title"/>
          </p:nvPr>
        </p:nvSpPr>
        <p:spPr>
          <a:xfrm>
            <a:off x="1155700" y="645968"/>
            <a:ext cx="13932000" cy="17224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Przyjrzyjmy 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się </a:t>
            </a:r>
            <a:r>
              <a:rPr lang="pl" sz="7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'in'...</a:t>
            </a:r>
          </a:p>
        </p:txBody>
      </p:sp>
      <p:sp>
        <p:nvSpPr>
          <p:cNvPr id="441" name="Shape 441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386575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4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zmienna sterująca 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przechodzi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przez </a:t>
            </a:r>
            <a:r>
              <a:rPr lang="pl" sz="34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sekwencję 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(uporządkowany zbiór)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Blok (ciało)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kodu jest wykonywany jeden raz dla każdego elementu </a:t>
            </a:r>
            <a:r>
              <a:rPr lang="pl" sz="34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4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sekwencji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4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Zmienna sterująca 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przechodzi przez wszystkie elementy </a:t>
            </a:r>
            <a:r>
              <a:rPr lang="pl" sz="34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4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sekwencji</a:t>
            </a:r>
          </a:p>
        </p:txBody>
      </p:sp>
      <p:sp>
        <p:nvSpPr>
          <p:cNvPr id="442" name="Shape 442"/>
          <p:cNvSpPr txBox="1"/>
          <p:nvPr/>
        </p:nvSpPr>
        <p:spPr>
          <a:xfrm>
            <a:off x="9055105" y="5280013"/>
            <a:ext cx="6364200" cy="1332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print(i)</a:t>
            </a:r>
            <a:endParaRPr lang="pl" sz="3000" i="0" u="none" strike="noStrike" cap="none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443" name="Shape 443"/>
          <p:cNvSpPr txBox="1"/>
          <p:nvPr/>
        </p:nvSpPr>
        <p:spPr>
          <a:xfrm>
            <a:off x="8289135" y="3908525"/>
            <a:ext cx="3449638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Zmienna sterująca</a:t>
            </a:r>
            <a:endParaRPr lang="pl" sz="3600" b="0" i="0" u="none" strike="noStrike" cap="none" baseline="0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44" name="Shape 444"/>
          <p:cNvSpPr txBox="1"/>
          <p:nvPr/>
        </p:nvSpPr>
        <p:spPr>
          <a:xfrm>
            <a:off x="11985630" y="3114676"/>
            <a:ext cx="3973508" cy="103971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Pięcioelementowa sekwencja</a:t>
            </a:r>
            <a:endParaRPr lang="pl" sz="3600" b="0" i="0" u="none" strike="noStrike" cap="none" baseline="0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45" name="Shape 445"/>
          <p:cNvCxnSpPr/>
          <p:nvPr/>
        </p:nvCxnSpPr>
        <p:spPr>
          <a:xfrm rot="10800000">
            <a:off x="9979030" y="4530724"/>
            <a:ext cx="34924" cy="677861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46" name="Shape 446"/>
          <p:cNvCxnSpPr/>
          <p:nvPr/>
        </p:nvCxnSpPr>
        <p:spPr>
          <a:xfrm rot="10800000" flipH="1">
            <a:off x="12987800" y="4341217"/>
            <a:ext cx="794999" cy="1078200"/>
          </a:xfrm>
          <a:prstGeom prst="straightConnector1">
            <a:avLst/>
          </a:prstGeom>
          <a:noFill/>
          <a:ln w="635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1" name="Shape 451"/>
          <p:cNvCxnSpPr/>
          <p:nvPr/>
        </p:nvCxnSpPr>
        <p:spPr>
          <a:xfrm rot="10800000">
            <a:off x="3143137" y="1192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52" name="Shape 452"/>
          <p:cNvSpPr/>
          <p:nvPr/>
        </p:nvSpPr>
        <p:spPr>
          <a:xfrm>
            <a:off x="1727200" y="1752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Zrobione?</a:t>
            </a:r>
            <a:endParaRPr lang="pl" sz="3400" b="0" i="0" u="none" strike="noStrike" cap="none" baseline="0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53" name="Shape 453"/>
          <p:cNvCxnSpPr/>
          <p:nvPr/>
        </p:nvCxnSpPr>
        <p:spPr>
          <a:xfrm rot="10800000">
            <a:off x="3162312" y="3022699"/>
            <a:ext cx="11100" cy="1498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54" name="Shape 454"/>
          <p:cNvCxnSpPr/>
          <p:nvPr/>
        </p:nvCxnSpPr>
        <p:spPr>
          <a:xfrm flipH="1" flipV="1">
            <a:off x="6468949" y="2768699"/>
            <a:ext cx="3301" cy="587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56" name="Shape 456"/>
          <p:cNvCxnSpPr>
            <a:stCxn id="457" idx="2"/>
          </p:cNvCxnSpPr>
          <p:nvPr/>
        </p:nvCxnSpPr>
        <p:spPr>
          <a:xfrm flipH="1">
            <a:off x="6468949" y="4051399"/>
            <a:ext cx="8100" cy="472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58" name="Shape 458"/>
          <p:cNvCxnSpPr/>
          <p:nvPr/>
        </p:nvCxnSpPr>
        <p:spPr>
          <a:xfrm rot="10800000" flipH="1">
            <a:off x="3170237" y="4502112"/>
            <a:ext cx="3328200" cy="4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59" name="Shape 459"/>
          <p:cNvCxnSpPr/>
          <p:nvPr/>
        </p:nvCxnSpPr>
        <p:spPr>
          <a:xfrm flipH="1">
            <a:off x="1371574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60" name="Shape 460"/>
          <p:cNvCxnSpPr/>
          <p:nvPr/>
        </p:nvCxnSpPr>
        <p:spPr>
          <a:xfrm rot="10800000" flipH="1">
            <a:off x="3157537" y="52388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61" name="Shape 461"/>
          <p:cNvCxnSpPr/>
          <p:nvPr/>
        </p:nvCxnSpPr>
        <p:spPr>
          <a:xfrm rot="10800000">
            <a:off x="1401636" y="2451012"/>
            <a:ext cx="3299" cy="2779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62" name="Shape 462"/>
          <p:cNvCxnSpPr/>
          <p:nvPr/>
        </p:nvCxnSpPr>
        <p:spPr>
          <a:xfrm>
            <a:off x="1401761" y="5225236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57" name="Shape 457"/>
          <p:cNvSpPr txBox="1"/>
          <p:nvPr/>
        </p:nvSpPr>
        <p:spPr>
          <a:xfrm>
            <a:off x="5016500" y="33020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5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pl" sz="35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pl" sz="3500" b="0" i="0" u="none" strike="noStrike" cap="none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pl" sz="35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55" name="Shape 455"/>
          <p:cNvSpPr txBox="1"/>
          <p:nvPr/>
        </p:nvSpPr>
        <p:spPr>
          <a:xfrm>
            <a:off x="5016500" y="2019300"/>
            <a:ext cx="2997300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Przenieś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pl" sz="3200" b="0" i="0" u="none" strike="noStrike" cap="none" baseline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dalej</a:t>
            </a:r>
            <a:endParaRPr lang="pl" sz="3500" b="0" i="0" u="none" strike="noStrike" cap="none" baseline="0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65" name="Shape 465"/>
          <p:cNvSpPr txBox="1"/>
          <p:nvPr/>
        </p:nvSpPr>
        <p:spPr>
          <a:xfrm>
            <a:off x="8356600" y="1714500"/>
            <a:ext cx="7162799" cy="57022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495300" marR="0" lvl="0" indent="-3329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Zmienna sterująca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przechodzi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przez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sekwencję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(uporządkowany zbiór)</a:t>
            </a:r>
          </a:p>
          <a:p>
            <a:pPr marL="495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Blok (ciało)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kodu jest wykonywany jeden raz dla każdego elementu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sekwencji</a:t>
            </a:r>
          </a:p>
          <a:p>
            <a:pPr marL="495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Zmienna sterująca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przechodzi przez wszystkie elementy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sekwencji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1400175" y="6704000"/>
            <a:ext cx="6537300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 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baseline="0"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pl" sz="3000" b="0" i="0" u="none" strike="noStrike" cap="none" baseline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cxnSp>
        <p:nvCxnSpPr>
          <p:cNvPr id="467" name="Shape 467"/>
          <p:cNvCxnSpPr/>
          <p:nvPr/>
        </p:nvCxnSpPr>
        <p:spPr>
          <a:xfrm>
            <a:off x="4635525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triangle" w="med" len="med"/>
          </a:ln>
        </p:spPr>
      </p:cxnSp>
      <p:sp>
        <p:nvSpPr>
          <p:cNvPr id="19" name="Shape 463">
            <a:extLst>
              <a:ext uri="{FF2B5EF4-FFF2-40B4-BE49-F238E27FC236}">
                <a16:creationId xmlns:a16="http://schemas.microsoft.com/office/drawing/2014/main" id="{18C64E71-B038-4078-B75F-F2D8B6FACF3C}"/>
              </a:ext>
            </a:extLst>
          </p:cNvPr>
          <p:cNvSpPr txBox="1"/>
          <p:nvPr/>
        </p:nvSpPr>
        <p:spPr>
          <a:xfrm>
            <a:off x="846137" y="1581150"/>
            <a:ext cx="8810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Tak</a:t>
            </a:r>
          </a:p>
        </p:txBody>
      </p:sp>
      <p:sp>
        <p:nvSpPr>
          <p:cNvPr id="20" name="Shape 464">
            <a:extLst>
              <a:ext uri="{FF2B5EF4-FFF2-40B4-BE49-F238E27FC236}">
                <a16:creationId xmlns:a16="http://schemas.microsoft.com/office/drawing/2014/main" id="{7DD7A629-4C2E-4C57-AE1C-77F19598C962}"/>
              </a:ext>
            </a:extLst>
          </p:cNvPr>
          <p:cNvSpPr txBox="1"/>
          <p:nvPr/>
        </p:nvSpPr>
        <p:spPr>
          <a:xfrm>
            <a:off x="4168050" y="160665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1703050" y="814388"/>
            <a:ext cx="2984500" cy="7472362"/>
            <a:chOff x="11703050" y="381000"/>
            <a:chExt cx="2984500" cy="8278812"/>
          </a:xfrm>
        </p:grpSpPr>
        <p:cxnSp>
          <p:nvCxnSpPr>
            <p:cNvPr id="486" name="Shape 486"/>
            <p:cNvCxnSpPr/>
            <p:nvPr/>
          </p:nvCxnSpPr>
          <p:spPr>
            <a:xfrm rot="10800000" flipH="1">
              <a:off x="13185775" y="915987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487" name="Shape 487"/>
            <p:cNvSpPr txBox="1"/>
            <p:nvPr/>
          </p:nvSpPr>
          <p:spPr>
            <a:xfrm>
              <a:off x="11703050" y="1231900"/>
              <a:ext cx="2984500" cy="536575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pl" sz="3200" b="0" i="0" u="none" strike="noStrike" cap="none" baseline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print(</a:t>
              </a:r>
              <a:r>
                <a:rPr lang="pl" sz="3200" b="0" i="0" u="none" strike="noStrike" cap="none" baseline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pl" sz="3200" b="0" i="0" u="none" strike="noStrike" cap="none" baseline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  <a:endParaRPr lang="pl" sz="32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sp>
          <p:nvSpPr>
            <p:cNvPr id="488" name="Shape 488"/>
            <p:cNvSpPr txBox="1"/>
            <p:nvPr/>
          </p:nvSpPr>
          <p:spPr>
            <a:xfrm>
              <a:off x="11703050" y="381000"/>
              <a:ext cx="2984500" cy="523874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pl" sz="3200" b="0" i="0" u="none" strike="noStrike" cap="none" baseline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 = 5</a:t>
              </a:r>
            </a:p>
          </p:txBody>
        </p:sp>
        <p:cxnSp>
          <p:nvCxnSpPr>
            <p:cNvPr id="489" name="Shape 489"/>
            <p:cNvCxnSpPr/>
            <p:nvPr/>
          </p:nvCxnSpPr>
          <p:spPr>
            <a:xfrm rot="10800000" flipH="1">
              <a:off x="13181012" y="1825625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cxnSp>
          <p:nvCxnSpPr>
            <p:cNvPr id="490" name="Shape 490"/>
            <p:cNvCxnSpPr/>
            <p:nvPr/>
          </p:nvCxnSpPr>
          <p:spPr>
            <a:xfrm rot="10800000" flipH="1">
              <a:off x="13181012" y="2630486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491" name="Shape 491"/>
            <p:cNvSpPr txBox="1"/>
            <p:nvPr/>
          </p:nvSpPr>
          <p:spPr>
            <a:xfrm>
              <a:off x="11703050" y="2946400"/>
              <a:ext cx="2984500" cy="536575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pl" sz="3200" b="0" i="0" u="none" strike="noStrike" cap="none" baseline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print(</a:t>
              </a:r>
              <a:r>
                <a:rPr lang="pl" sz="3200" b="0" i="0" u="none" strike="noStrike" cap="none" baseline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pl" sz="3200" b="0" i="0" u="none" strike="noStrike" cap="none" baseline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  <a:endParaRPr lang="pl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sp>
          <p:nvSpPr>
            <p:cNvPr id="492" name="Shape 492"/>
            <p:cNvSpPr txBox="1"/>
            <p:nvPr/>
          </p:nvSpPr>
          <p:spPr>
            <a:xfrm>
              <a:off x="11703050" y="2093911"/>
              <a:ext cx="2984500" cy="525462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pl" sz="3200" b="0" i="0" u="none" strike="noStrike" cap="none" baseline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 = 4</a:t>
              </a:r>
            </a:p>
          </p:txBody>
        </p:sp>
        <p:cxnSp>
          <p:nvCxnSpPr>
            <p:cNvPr id="493" name="Shape 493"/>
            <p:cNvCxnSpPr/>
            <p:nvPr/>
          </p:nvCxnSpPr>
          <p:spPr>
            <a:xfrm rot="10800000" flipH="1">
              <a:off x="13181012" y="3459162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cxnSp>
          <p:nvCxnSpPr>
            <p:cNvPr id="494" name="Shape 494"/>
            <p:cNvCxnSpPr/>
            <p:nvPr/>
          </p:nvCxnSpPr>
          <p:spPr>
            <a:xfrm rot="10800000" flipH="1">
              <a:off x="13181012" y="4310062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495" name="Shape 495"/>
            <p:cNvSpPr txBox="1"/>
            <p:nvPr/>
          </p:nvSpPr>
          <p:spPr>
            <a:xfrm>
              <a:off x="11703050" y="4625975"/>
              <a:ext cx="2984500" cy="536575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pl" sz="3200" b="0" i="0" u="none" strike="noStrike" cap="none" baseline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print(</a:t>
              </a:r>
              <a:r>
                <a:rPr lang="pl" sz="3200" b="0" i="0" u="none" strike="noStrike" cap="none" baseline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pl" sz="3200" b="0" i="0" u="none" strike="noStrike" cap="none" baseline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  <a:endParaRPr lang="pl" sz="32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sp>
          <p:nvSpPr>
            <p:cNvPr id="496" name="Shape 496"/>
            <p:cNvSpPr txBox="1"/>
            <p:nvPr/>
          </p:nvSpPr>
          <p:spPr>
            <a:xfrm>
              <a:off x="11703050" y="3773487"/>
              <a:ext cx="2984500" cy="525462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pl" sz="3200" b="0" i="0" u="none" strike="noStrike" cap="none" baseline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 = 3</a:t>
              </a:r>
            </a:p>
          </p:txBody>
        </p:sp>
        <p:cxnSp>
          <p:nvCxnSpPr>
            <p:cNvPr id="497" name="Shape 497"/>
            <p:cNvCxnSpPr/>
            <p:nvPr/>
          </p:nvCxnSpPr>
          <p:spPr>
            <a:xfrm rot="10800000" flipH="1">
              <a:off x="13181012" y="5208587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cxnSp>
          <p:nvCxnSpPr>
            <p:cNvPr id="498" name="Shape 498"/>
            <p:cNvCxnSpPr/>
            <p:nvPr/>
          </p:nvCxnSpPr>
          <p:spPr>
            <a:xfrm rot="10800000" flipH="1">
              <a:off x="13181012" y="6107111"/>
              <a:ext cx="12699" cy="306386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499" name="Shape 499"/>
            <p:cNvSpPr txBox="1"/>
            <p:nvPr/>
          </p:nvSpPr>
          <p:spPr>
            <a:xfrm>
              <a:off x="11703050" y="6421437"/>
              <a:ext cx="2984500" cy="536575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pl" sz="3200" b="0" i="0" u="none" strike="noStrike" cap="none" baseline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</a:t>
              </a:r>
              <a:r>
                <a:rPr lang="pl" sz="3200" b="0" i="0" u="none" baseline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(</a:t>
              </a:r>
              <a:r>
                <a:rPr lang="pl" sz="3200" b="0" i="0" u="none" strike="noStrike" cap="none" baseline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</a:t>
              </a:r>
              <a:r>
                <a:rPr lang="pl" sz="3200" b="0" i="0" u="none" strike="noStrike" cap="none" baseline="0">
                  <a:solidFill>
                    <a:schemeClr val="bg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)</a:t>
              </a:r>
              <a:endParaRPr lang="pl" sz="32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sp>
          <p:nvSpPr>
            <p:cNvPr id="500" name="Shape 500"/>
            <p:cNvSpPr txBox="1"/>
            <p:nvPr/>
          </p:nvSpPr>
          <p:spPr>
            <a:xfrm>
              <a:off x="11703050" y="5570537"/>
              <a:ext cx="2984500" cy="523874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pl" sz="3200" b="0" i="0" u="none" strike="noStrike" cap="none" baseline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 = 2</a:t>
              </a:r>
            </a:p>
          </p:txBody>
        </p:sp>
        <p:cxnSp>
          <p:nvCxnSpPr>
            <p:cNvPr id="501" name="Shape 501"/>
            <p:cNvCxnSpPr/>
            <p:nvPr/>
          </p:nvCxnSpPr>
          <p:spPr>
            <a:xfrm rot="10800000" flipH="1">
              <a:off x="13181012" y="6934200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cxnSp>
          <p:nvCxnSpPr>
            <p:cNvPr id="502" name="Shape 502"/>
            <p:cNvCxnSpPr/>
            <p:nvPr/>
          </p:nvCxnSpPr>
          <p:spPr>
            <a:xfrm rot="10800000" flipH="1">
              <a:off x="13181012" y="7808911"/>
              <a:ext cx="12699" cy="307974"/>
            </a:xfrm>
            <a:prstGeom prst="straightConnector1">
              <a:avLst/>
            </a:prstGeom>
            <a:noFill/>
            <a:ln w="50800" cap="rnd" cmpd="sng">
              <a:solidFill>
                <a:srgbClr val="1155CC"/>
              </a:solidFill>
              <a:prstDash val="solid"/>
              <a:miter/>
              <a:headEnd type="stealth" w="med" len="med"/>
              <a:tailEnd type="none" w="med" len="med"/>
            </a:ln>
          </p:spPr>
        </p:cxnSp>
        <p:sp>
          <p:nvSpPr>
            <p:cNvPr id="503" name="Shape 503"/>
            <p:cNvSpPr txBox="1"/>
            <p:nvPr/>
          </p:nvSpPr>
          <p:spPr>
            <a:xfrm>
              <a:off x="11703050" y="8124825"/>
              <a:ext cx="2984500" cy="534987"/>
            </a:xfrm>
            <a:prstGeom prst="rect">
              <a:avLst/>
            </a:prstGeom>
            <a:noFill/>
            <a:ln w="76200" cap="flat" cmpd="sng">
              <a:solidFill>
                <a:srgbClr val="00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Cabin"/>
                <a:buNone/>
              </a:pPr>
              <a:r>
                <a:rPr lang="pl" sz="3200" b="0" i="0" u="none" strike="noStrike" cap="none" baseline="0">
                  <a:solidFill>
                    <a:schemeClr val="lt1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print(</a:t>
              </a:r>
              <a:r>
                <a:rPr lang="pl" sz="3200" b="0" i="0" u="none" strike="noStrike" cap="none" baseline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i)</a:t>
              </a:r>
              <a:endParaRPr lang="pl" sz="32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endParaRPr>
            </a:p>
          </p:txBody>
        </p:sp>
        <p:sp>
          <p:nvSpPr>
            <p:cNvPr id="504" name="Shape 504"/>
            <p:cNvSpPr txBox="1"/>
            <p:nvPr/>
          </p:nvSpPr>
          <p:spPr>
            <a:xfrm>
              <a:off x="11703050" y="7272336"/>
              <a:ext cx="2984500" cy="525462"/>
            </a:xfrm>
            <a:prstGeom prst="rect">
              <a:avLst/>
            </a:prstGeom>
            <a:noFill/>
            <a:ln w="76200" cap="flat" cmpd="sng">
              <a:solidFill>
                <a:srgbClr val="FFFF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ct val="25000"/>
                <a:buFont typeface="Cabin"/>
                <a:buNone/>
              </a:pPr>
              <a:r>
                <a:rPr lang="pl" sz="3200" b="0" i="0" u="none" strike="noStrike" cap="none" baseline="0">
                  <a:solidFill>
                    <a:srgbClr val="00FF00"/>
                  </a:solidFill>
                  <a:latin typeface="Arial" charset="0"/>
                  <a:ea typeface="Arial" charset="0"/>
                  <a:cs typeface="Arial" charset="0"/>
                  <a:sym typeface="Cabin"/>
                </a:rPr>
                <a:t>i = 1</a:t>
              </a:r>
            </a:p>
          </p:txBody>
        </p:sp>
      </p:grpSp>
      <p:sp>
        <p:nvSpPr>
          <p:cNvPr id="505" name="Shape 505"/>
          <p:cNvSpPr txBox="1"/>
          <p:nvPr/>
        </p:nvSpPr>
        <p:spPr>
          <a:xfrm>
            <a:off x="4481375" y="6254750"/>
            <a:ext cx="62682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[5, 4, 3, 2, 1]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</a:t>
            </a:r>
            <a:r>
              <a:rPr lang="pl" sz="3000" b="0" i="0" u="none" strike="noStrike" cap="none" baseline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cxnSp>
        <p:nvCxnSpPr>
          <p:cNvPr id="38" name="Shape 451"/>
          <p:cNvCxnSpPr/>
          <p:nvPr/>
        </p:nvCxnSpPr>
        <p:spPr>
          <a:xfrm rot="10800000">
            <a:off x="3143137" y="1192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9" name="Shape 452"/>
          <p:cNvSpPr/>
          <p:nvPr/>
        </p:nvSpPr>
        <p:spPr>
          <a:xfrm>
            <a:off x="1727200" y="1752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2400" b="0" i="0" u="none" strike="noStrike" cap="none" baseline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Zrobione?</a:t>
            </a:r>
            <a:endParaRPr lang="pl" sz="3400" b="0" i="0" u="none" strike="noStrike" cap="none" baseline="0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40" name="Shape 453"/>
          <p:cNvCxnSpPr/>
          <p:nvPr/>
        </p:nvCxnSpPr>
        <p:spPr>
          <a:xfrm rot="10800000">
            <a:off x="3162312" y="3022699"/>
            <a:ext cx="11100" cy="1498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1" name="Shape 454"/>
          <p:cNvCxnSpPr/>
          <p:nvPr/>
        </p:nvCxnSpPr>
        <p:spPr>
          <a:xfrm flipH="1" flipV="1">
            <a:off x="6468949" y="2768699"/>
            <a:ext cx="3301" cy="587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" name="Shape 456"/>
          <p:cNvCxnSpPr>
            <a:stCxn id="49" idx="2"/>
          </p:cNvCxnSpPr>
          <p:nvPr/>
        </p:nvCxnSpPr>
        <p:spPr>
          <a:xfrm flipH="1">
            <a:off x="6468949" y="4051399"/>
            <a:ext cx="8100" cy="472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3" name="Shape 458"/>
          <p:cNvCxnSpPr/>
          <p:nvPr/>
        </p:nvCxnSpPr>
        <p:spPr>
          <a:xfrm rot="10800000" flipH="1">
            <a:off x="3170237" y="4502112"/>
            <a:ext cx="3328200" cy="4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4" name="Shape 459"/>
          <p:cNvCxnSpPr/>
          <p:nvPr/>
        </p:nvCxnSpPr>
        <p:spPr>
          <a:xfrm flipH="1">
            <a:off x="1371574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45" name="Shape 460"/>
          <p:cNvCxnSpPr/>
          <p:nvPr/>
        </p:nvCxnSpPr>
        <p:spPr>
          <a:xfrm rot="10800000" flipH="1">
            <a:off x="3157537" y="52388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6" name="Shape 461"/>
          <p:cNvCxnSpPr/>
          <p:nvPr/>
        </p:nvCxnSpPr>
        <p:spPr>
          <a:xfrm rot="10800000">
            <a:off x="1401636" y="2451012"/>
            <a:ext cx="3299" cy="2779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7" name="Shape 462"/>
          <p:cNvCxnSpPr/>
          <p:nvPr/>
        </p:nvCxnSpPr>
        <p:spPr>
          <a:xfrm>
            <a:off x="1401761" y="5225236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8" name="Shape 463"/>
          <p:cNvSpPr txBox="1"/>
          <p:nvPr/>
        </p:nvSpPr>
        <p:spPr>
          <a:xfrm>
            <a:off x="846137" y="1581150"/>
            <a:ext cx="8810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Tak</a:t>
            </a:r>
          </a:p>
        </p:txBody>
      </p:sp>
      <p:sp>
        <p:nvSpPr>
          <p:cNvPr id="49" name="Shape 457"/>
          <p:cNvSpPr txBox="1"/>
          <p:nvPr/>
        </p:nvSpPr>
        <p:spPr>
          <a:xfrm>
            <a:off x="5016500" y="33020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5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pl" sz="35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pl" sz="3500" b="0" i="0" u="none" strike="noStrike" cap="none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pl" sz="35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0" name="Shape 464"/>
          <p:cNvSpPr txBox="1"/>
          <p:nvPr/>
        </p:nvSpPr>
        <p:spPr>
          <a:xfrm>
            <a:off x="4168050" y="160665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</a:t>
            </a:r>
          </a:p>
        </p:txBody>
      </p:sp>
      <p:sp>
        <p:nvSpPr>
          <p:cNvPr id="51" name="Shape 455"/>
          <p:cNvSpPr txBox="1"/>
          <p:nvPr/>
        </p:nvSpPr>
        <p:spPr>
          <a:xfrm>
            <a:off x="5016500" y="2019300"/>
            <a:ext cx="2997300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Przenieś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</a:t>
            </a:r>
            <a:r>
              <a:rPr lang="pl" sz="3200" b="0" i="0" u="none" strike="noStrike" cap="none" baseline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dalej</a:t>
            </a:r>
            <a:endParaRPr lang="pl" sz="3500" b="0" i="0" u="none" strike="noStrike" cap="none" baseline="0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52" name="Shape 467"/>
          <p:cNvCxnSpPr/>
          <p:nvPr/>
        </p:nvCxnSpPr>
        <p:spPr>
          <a:xfrm>
            <a:off x="4635525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 txBox="1">
            <a:spLocks noGrp="1"/>
          </p:cNvSpPr>
          <p:nvPr>
            <p:ph type="title"/>
          </p:nvPr>
        </p:nvSpPr>
        <p:spPr>
          <a:xfrm>
            <a:off x="4733894" y="817418"/>
            <a:ext cx="10353806" cy="119881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72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Powtarzane kroki</a:t>
            </a:r>
          </a:p>
        </p:txBody>
      </p:sp>
      <p:sp>
        <p:nvSpPr>
          <p:cNvPr id="213" name="Shape 213"/>
          <p:cNvSpPr txBox="1"/>
          <p:nvPr/>
        </p:nvSpPr>
        <p:spPr>
          <a:xfrm>
            <a:off x="7686665" y="2170112"/>
            <a:ext cx="4230904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Program: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1" u="none" strike="noStrike" cap="none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latin typeface="Courier"/>
                <a:ea typeface="Courier"/>
                <a:cs typeface="Courier"/>
                <a:sym typeface="Courier New"/>
              </a:rPr>
              <a:t>n = 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latin typeface="Courier"/>
                <a:ea typeface="Courier"/>
                <a:cs typeface="Courier"/>
                <a:sym typeface="Courier New"/>
              </a:rPr>
              <a:t>while n &gt; 0: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–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1</a:t>
            </a:r>
            <a:endParaRPr lang="en-US" sz="3000" b="0" i="0" u="none" strike="noStrike" cap="none" baseline="0" dirty="0">
              <a:solidFill>
                <a:srgbClr val="FF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'Odpalamy!'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cxnSp>
        <p:nvCxnSpPr>
          <p:cNvPr id="214" name="Shape 214"/>
          <p:cNvCxnSpPr/>
          <p:nvPr/>
        </p:nvCxnSpPr>
        <p:spPr>
          <a:xfrm rot="10800000">
            <a:off x="2552692" y="2001842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15" name="Shape 215"/>
          <p:cNvCxnSpPr/>
          <p:nvPr/>
        </p:nvCxnSpPr>
        <p:spPr>
          <a:xfrm flipH="1">
            <a:off x="11020426" y="3540124"/>
            <a:ext cx="1958974" cy="512762"/>
          </a:xfrm>
          <a:prstGeom prst="straightConnector1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16" name="Shape 216"/>
          <p:cNvSpPr/>
          <p:nvPr/>
        </p:nvSpPr>
        <p:spPr>
          <a:xfrm>
            <a:off x="1136643" y="256223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35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&gt; 0 ?</a:t>
            </a:r>
          </a:p>
        </p:txBody>
      </p:sp>
      <p:cxnSp>
        <p:nvCxnSpPr>
          <p:cNvPr id="217" name="Shape 217"/>
          <p:cNvCxnSpPr/>
          <p:nvPr/>
        </p:nvCxnSpPr>
        <p:spPr>
          <a:xfrm rot="10800000" flipH="1">
            <a:off x="2551104" y="3832230"/>
            <a:ext cx="20636" cy="231774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18" name="Shape 218"/>
          <p:cNvCxnSpPr/>
          <p:nvPr/>
        </p:nvCxnSpPr>
        <p:spPr>
          <a:xfrm rot="10800000">
            <a:off x="3994142" y="3190879"/>
            <a:ext cx="777875" cy="15875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19" name="Shape 219"/>
          <p:cNvCxnSpPr/>
          <p:nvPr/>
        </p:nvCxnSpPr>
        <p:spPr>
          <a:xfrm rot="10800000" flipH="1">
            <a:off x="4738680" y="319088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0" name="Shape 220"/>
          <p:cNvCxnSpPr/>
          <p:nvPr/>
        </p:nvCxnSpPr>
        <p:spPr>
          <a:xfrm flipH="1">
            <a:off x="4738693" y="5889730"/>
            <a:ext cx="4799" cy="3000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1" name="Shape 221"/>
          <p:cNvCxnSpPr/>
          <p:nvPr/>
        </p:nvCxnSpPr>
        <p:spPr>
          <a:xfrm>
            <a:off x="2566979" y="6192842"/>
            <a:ext cx="2187600" cy="1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2" name="Shape 222"/>
          <p:cNvCxnSpPr/>
          <p:nvPr/>
        </p:nvCxnSpPr>
        <p:spPr>
          <a:xfrm flipH="1">
            <a:off x="781043" y="3206755"/>
            <a:ext cx="396874" cy="317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23" name="Shape 223"/>
          <p:cNvCxnSpPr/>
          <p:nvPr/>
        </p:nvCxnSpPr>
        <p:spPr>
          <a:xfrm rot="10800000" flipH="1">
            <a:off x="2554279" y="6594480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4" name="Shape 224"/>
          <p:cNvCxnSpPr/>
          <p:nvPr/>
        </p:nvCxnSpPr>
        <p:spPr>
          <a:xfrm rot="10800000">
            <a:off x="777780" y="3254342"/>
            <a:ext cx="36599" cy="3433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25" name="Shape 225"/>
          <p:cNvCxnSpPr/>
          <p:nvPr/>
        </p:nvCxnSpPr>
        <p:spPr>
          <a:xfrm>
            <a:off x="798505" y="6611942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6" name="Shape 226"/>
          <p:cNvCxnSpPr/>
          <p:nvPr/>
        </p:nvCxnSpPr>
        <p:spPr>
          <a:xfrm rot="10800000">
            <a:off x="11001376" y="4433886"/>
            <a:ext cx="2035175" cy="1101725"/>
          </a:xfrm>
          <a:prstGeom prst="straightConnector1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27" name="Shape 227"/>
          <p:cNvSpPr txBox="1"/>
          <p:nvPr/>
        </p:nvSpPr>
        <p:spPr>
          <a:xfrm>
            <a:off x="5110150" y="6816824"/>
            <a:ext cx="10618799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Pętle (powtarzane kroki) mają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zmienne sterujące</a:t>
            </a:r>
            <a:r>
              <a:rPr lang="pl" sz="3200" b="0" i="0" u="none" strike="noStrike" cap="none" baseline="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zmieniające się z każdym przejściem pętli. Często te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zmienne sterujące 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przyjmują wartości kolejnych cyfr.</a:t>
            </a:r>
          </a:p>
        </p:txBody>
      </p:sp>
      <p:sp>
        <p:nvSpPr>
          <p:cNvPr id="228" name="Shape 228"/>
          <p:cNvSpPr txBox="1"/>
          <p:nvPr/>
        </p:nvSpPr>
        <p:spPr>
          <a:xfrm>
            <a:off x="257168" y="2447930"/>
            <a:ext cx="7239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777779" y="7210430"/>
            <a:ext cx="3956113" cy="1054301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5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print('Odpalamy!')</a:t>
            </a:r>
            <a:endParaRPr lang="pl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30" name="Shape 230"/>
          <p:cNvSpPr txBox="1"/>
          <p:nvPr/>
        </p:nvSpPr>
        <p:spPr>
          <a:xfrm>
            <a:off x="4373554" y="2447930"/>
            <a:ext cx="917271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Tak</a:t>
            </a:r>
          </a:p>
        </p:txBody>
      </p:sp>
      <p:sp>
        <p:nvSpPr>
          <p:cNvPr id="231" name="Shape 231"/>
          <p:cNvSpPr txBox="1"/>
          <p:nvPr/>
        </p:nvSpPr>
        <p:spPr>
          <a:xfrm>
            <a:off x="1111243" y="126683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5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5</a:t>
            </a:r>
          </a:p>
        </p:txBody>
      </p:sp>
      <p:sp>
        <p:nvSpPr>
          <p:cNvPr id="232" name="Shape 232"/>
          <p:cNvSpPr txBox="1"/>
          <p:nvPr/>
        </p:nvSpPr>
        <p:spPr>
          <a:xfrm>
            <a:off x="3295643" y="384493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5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pl" sz="35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  <a:r>
              <a:rPr lang="pl" sz="3500" b="0" i="0" u="none" strike="noStrike" cap="none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pl" sz="35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33" name="Shape 233"/>
          <p:cNvSpPr txBox="1"/>
          <p:nvPr/>
        </p:nvSpPr>
        <p:spPr>
          <a:xfrm>
            <a:off x="13201651" y="2005012"/>
            <a:ext cx="2587601" cy="4787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Wyjście: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Odpalamy!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x="3282943" y="506413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500" b="0" i="0" u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5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n -1</a:t>
            </a:r>
          </a:p>
        </p:txBody>
      </p:sp>
      <p:cxnSp>
        <p:nvCxnSpPr>
          <p:cNvPr id="235" name="Shape 235"/>
          <p:cNvCxnSpPr/>
          <p:nvPr/>
        </p:nvCxnSpPr>
        <p:spPr>
          <a:xfrm flipH="1">
            <a:off x="4733893" y="4679130"/>
            <a:ext cx="4799" cy="3000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Shape 517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50355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Idiomy pętli:</a:t>
            </a:r>
            <a:br>
              <a:rPr lang="pl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pl" sz="760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 robimy w pętlach</a:t>
            </a:r>
            <a:b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endParaRPr lang="pl" sz="7600" b="0" i="0" u="none" strike="noStrike" cap="none" baseline="0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4000" b="0" i="0" u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Uwaga: </a:t>
            </a:r>
            <a:r>
              <a:rPr lang="pl" sz="4000" b="0" i="0" u="none" strike="noStrike" cap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Mimo że przykłady są proste, te same schematy stosujemy w każdym rodzaju pętli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Shape 5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Tworzenie </a:t>
            </a:r>
            <a:r>
              <a:rPr lang="pl" sz="7600" b="0" i="0" u="none" strike="noStrike" cap="none" baseline="0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inteligentnych</a:t>
            </a:r>
            <a:r>
              <a:rPr lang="pl" sz="7600" b="0" i="0" u="none" strike="noStrike" cap="none" baseline="0">
                <a:solidFill>
                  <a:srgbClr val="FFD966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pętli</a:t>
            </a:r>
          </a:p>
        </p:txBody>
      </p:sp>
      <p:sp>
        <p:nvSpPr>
          <p:cNvPr id="523" name="Shape 523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8453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Sztuczka polega na tym, żeby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wiedzieć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coś o całej pętli, kiedy musisz pisać kod, który widzi tylko jeden element naraz</a:t>
            </a:r>
          </a:p>
        </p:txBody>
      </p:sp>
      <p:sp>
        <p:nvSpPr>
          <p:cNvPr id="524" name="Shape 524"/>
          <p:cNvSpPr txBox="1"/>
          <p:nvPr/>
        </p:nvSpPr>
        <p:spPr>
          <a:xfrm>
            <a:off x="9245600" y="2628900"/>
            <a:ext cx="5080000" cy="1181100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Nadaj niektórym zmiennym wartości początkowe</a:t>
            </a:r>
            <a:endParaRPr lang="pl" sz="3300" b="0" i="0" u="none" strike="noStrike" cap="none" baseline="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25" name="Shape 525"/>
          <p:cNvSpPr txBox="1"/>
          <p:nvPr/>
        </p:nvSpPr>
        <p:spPr>
          <a:xfrm>
            <a:off x="9867900" y="4584700"/>
            <a:ext cx="4406900" cy="2286000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Poszukaj czegoś w każdym elemencie z osobna lub zrób z nim coś </a:t>
            </a:r>
            <a:br>
              <a:rPr lang="pl" sz="2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pl" sz="28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 zaktualizuj zmienną</a:t>
            </a:r>
            <a:endParaRPr lang="pl" sz="3300" b="0" i="0" u="none" strike="noStrike" cap="none" baseline="0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26" name="Shape 526"/>
          <p:cNvSpPr txBox="1"/>
          <p:nvPr/>
        </p:nvSpPr>
        <p:spPr>
          <a:xfrm>
            <a:off x="8151813" y="3911600"/>
            <a:ext cx="44069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 </a:t>
            </a:r>
            <a:r>
              <a:rPr lang="pl" sz="36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element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in dane:</a:t>
            </a:r>
          </a:p>
        </p:txBody>
      </p:sp>
      <p:sp>
        <p:nvSpPr>
          <p:cNvPr id="527" name="Shape 527"/>
          <p:cNvSpPr txBox="1"/>
          <p:nvPr/>
        </p:nvSpPr>
        <p:spPr>
          <a:xfrm>
            <a:off x="9245600" y="7213600"/>
            <a:ext cx="5080000" cy="1016000"/>
          </a:xfrm>
          <a:prstGeom prst="rect">
            <a:avLst/>
          </a:prstGeom>
          <a:noFill/>
          <a:ln w="508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3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Spójrz na zmienne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Shape 5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Przechodzenie pętlą przez zbiór</a:t>
            </a:r>
          </a:p>
        </p:txBody>
      </p:sp>
      <p:sp>
        <p:nvSpPr>
          <p:cNvPr id="533" name="Shape 533"/>
          <p:cNvSpPr txBox="1"/>
          <p:nvPr/>
        </p:nvSpPr>
        <p:spPr>
          <a:xfrm>
            <a:off x="1420525" y="3244325"/>
            <a:ext cx="77745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'Przed'</a:t>
            </a:r>
            <a:r>
              <a:rPr lang="pl" sz="26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element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6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9</a:t>
            </a:r>
            <a:r>
              <a:rPr lang="pl" sz="2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, 41, 12, </a:t>
            </a:r>
            <a:r>
              <a:rPr lang="en-US" sz="260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  <a:r>
              <a:rPr lang="pl" sz="2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, 74, 15] 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element</a:t>
            </a:r>
            <a:r>
              <a:rPr lang="pl" sz="26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6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'Po'</a:t>
            </a:r>
            <a:r>
              <a:rPr lang="pl" sz="26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34" name="Shape 534"/>
          <p:cNvSpPr txBox="1"/>
          <p:nvPr/>
        </p:nvSpPr>
        <p:spPr>
          <a:xfrm>
            <a:off x="10034586" y="2657475"/>
            <a:ext cx="4767264" cy="49847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python basicloop.py</a:t>
            </a:r>
            <a:endParaRPr lang="pl" sz="36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endParaRPr lang="pl" sz="3600" b="0" i="0" u="none" strike="noStrike" cap="none" baseline="0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endParaRPr lang="pl" sz="3600" b="0" i="0" u="none" strike="noStrike" cap="none" baseline="0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Shape 5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b="0" i="0" u="none" strike="noStrike" cap="none" baseline="0" dirty="0" err="1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Która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liczba jest największa?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Shape 544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endParaRPr lang="pl" sz="5400" b="0" i="0" u="none" strike="noStrike" cap="none" baseline="0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45" name="Shape 5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b="0" i="0" u="none" strike="noStrike" cap="none" baseline="0" dirty="0" err="1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Która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liczba jest największa?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Shape 5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b="0" i="0" u="none" strike="noStrike" cap="none" baseline="0" dirty="0" err="1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Która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liczba jest największa?</a:t>
            </a:r>
          </a:p>
        </p:txBody>
      </p:sp>
      <p:sp>
        <p:nvSpPr>
          <p:cNvPr id="551" name="Shape 551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54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Shape 5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b="0" i="0" u="none" strike="noStrike" cap="none" baseline="0" dirty="0" err="1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Która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liczba jest największa?</a:t>
            </a:r>
          </a:p>
        </p:txBody>
      </p:sp>
      <p:sp>
        <p:nvSpPr>
          <p:cNvPr id="557" name="Shape 557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54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 56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b="0" i="0" u="none" strike="noStrike" cap="none" baseline="0" dirty="0" err="1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Która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liczba jest największa?</a:t>
            </a:r>
          </a:p>
        </p:txBody>
      </p:sp>
      <p:sp>
        <p:nvSpPr>
          <p:cNvPr id="563" name="Shape 563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endParaRPr lang="pl" sz="5400" b="0" i="0" u="none" strike="noStrike" cap="none" baseline="0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Shape 5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b="0" i="0" u="none" strike="noStrike" cap="none" baseline="0" dirty="0" err="1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Która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liczba jest największa?</a:t>
            </a:r>
          </a:p>
        </p:txBody>
      </p:sp>
      <p:sp>
        <p:nvSpPr>
          <p:cNvPr id="569" name="Shape 569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54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b="0" i="0" u="none" strike="noStrike" cap="none" baseline="0" dirty="0" err="1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Która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liczba jest największa?</a:t>
            </a:r>
          </a:p>
        </p:txBody>
      </p:sp>
      <p:sp>
        <p:nvSpPr>
          <p:cNvPr id="575" name="Shape 575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54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xfrm>
            <a:off x="6829550" y="817418"/>
            <a:ext cx="8258150" cy="17224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2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Pętla nieskończona</a:t>
            </a:r>
          </a:p>
        </p:txBody>
      </p:sp>
      <p:sp>
        <p:nvSpPr>
          <p:cNvPr id="241" name="Shape 241"/>
          <p:cNvSpPr txBox="1"/>
          <p:nvPr/>
        </p:nvSpPr>
        <p:spPr>
          <a:xfrm>
            <a:off x="8853467" y="3181350"/>
            <a:ext cx="5019696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algn="l" rtl="0">
              <a:buClr>
                <a:srgbClr val="FFFF00"/>
              </a:buClr>
              <a:buSzPct val="25000"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'Namydlij'</a:t>
            </a:r>
            <a:r>
              <a:rPr lang="pl" sz="3200" b="0" i="0" u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pl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'Spłucz'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3000" b="0" i="0" u="none" strike="noStrike" cap="none" baseline="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'Wysusz!'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cxnSp>
        <p:nvCxnSpPr>
          <p:cNvPr id="242" name="Shape 242"/>
          <p:cNvCxnSpPr/>
          <p:nvPr/>
        </p:nvCxnSpPr>
        <p:spPr>
          <a:xfrm rot="10800000">
            <a:off x="2838449" y="2087567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43" name="Shape 243"/>
          <p:cNvSpPr/>
          <p:nvPr/>
        </p:nvSpPr>
        <p:spPr>
          <a:xfrm>
            <a:off x="1422400" y="2647955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3500" b="0" i="0" u="none" strike="noStrike" cap="none" baseline="0">
                <a:solidFill>
                  <a:srgbClr val="00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 &gt; 0 ?</a:t>
            </a:r>
          </a:p>
        </p:txBody>
      </p:sp>
      <p:cxnSp>
        <p:nvCxnSpPr>
          <p:cNvPr id="244" name="Shape 244"/>
          <p:cNvCxnSpPr/>
          <p:nvPr/>
        </p:nvCxnSpPr>
        <p:spPr>
          <a:xfrm rot="10800000" flipH="1">
            <a:off x="2836861" y="3917955"/>
            <a:ext cx="20636" cy="231774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45" name="Shape 245"/>
          <p:cNvCxnSpPr/>
          <p:nvPr/>
        </p:nvCxnSpPr>
        <p:spPr>
          <a:xfrm rot="10800000">
            <a:off x="4203675" y="3276479"/>
            <a:ext cx="819299" cy="7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6" name="Shape 246"/>
          <p:cNvCxnSpPr/>
          <p:nvPr/>
        </p:nvCxnSpPr>
        <p:spPr>
          <a:xfrm rot="10800000" flipH="1">
            <a:off x="5024437" y="32766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47" name="Shape 247"/>
          <p:cNvCxnSpPr>
            <a:stCxn id="248" idx="2"/>
          </p:cNvCxnSpPr>
          <p:nvPr/>
        </p:nvCxnSpPr>
        <p:spPr>
          <a:xfrm>
            <a:off x="5078405" y="5899154"/>
            <a:ext cx="0" cy="33655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9" name="Shape 249"/>
          <p:cNvCxnSpPr/>
          <p:nvPr/>
        </p:nvCxnSpPr>
        <p:spPr>
          <a:xfrm>
            <a:off x="2852736" y="6202367"/>
            <a:ext cx="2187574" cy="14287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50" name="Shape 250"/>
          <p:cNvCxnSpPr/>
          <p:nvPr/>
        </p:nvCxnSpPr>
        <p:spPr>
          <a:xfrm flipH="1">
            <a:off x="1066800" y="3292480"/>
            <a:ext cx="396874" cy="317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51" name="Shape 251"/>
          <p:cNvCxnSpPr/>
          <p:nvPr/>
        </p:nvCxnSpPr>
        <p:spPr>
          <a:xfrm rot="10800000" flipH="1">
            <a:off x="2840036" y="66802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2" name="Shape 252"/>
          <p:cNvCxnSpPr/>
          <p:nvPr/>
        </p:nvCxnSpPr>
        <p:spPr>
          <a:xfrm rot="10800000">
            <a:off x="1063537" y="3340067"/>
            <a:ext cx="36599" cy="3433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3" name="Shape 253"/>
          <p:cNvCxnSpPr/>
          <p:nvPr/>
        </p:nvCxnSpPr>
        <p:spPr>
          <a:xfrm>
            <a:off x="1084262" y="6697667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54" name="Shape 254"/>
          <p:cNvSpPr txBox="1"/>
          <p:nvPr/>
        </p:nvSpPr>
        <p:spPr>
          <a:xfrm>
            <a:off x="542925" y="2533655"/>
            <a:ext cx="723900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</a:t>
            </a:r>
          </a:p>
        </p:txBody>
      </p:sp>
      <p:sp>
        <p:nvSpPr>
          <p:cNvPr id="255" name="Shape 255"/>
          <p:cNvSpPr txBox="1"/>
          <p:nvPr/>
        </p:nvSpPr>
        <p:spPr>
          <a:xfrm>
            <a:off x="1063537" y="7296155"/>
            <a:ext cx="3595775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5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print('Wysusz!')</a:t>
            </a:r>
            <a:endParaRPr lang="pl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6" name="Shape 256"/>
          <p:cNvSpPr txBox="1"/>
          <p:nvPr/>
        </p:nvSpPr>
        <p:spPr>
          <a:xfrm>
            <a:off x="4659312" y="2533655"/>
            <a:ext cx="107473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Tak</a:t>
            </a:r>
          </a:p>
        </p:txBody>
      </p:sp>
      <p:sp>
        <p:nvSpPr>
          <p:cNvPr id="257" name="Shape 257"/>
          <p:cNvSpPr txBox="1"/>
          <p:nvPr/>
        </p:nvSpPr>
        <p:spPr>
          <a:xfrm>
            <a:off x="1397000" y="1352555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5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5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3405194" y="3930655"/>
            <a:ext cx="3365474" cy="747711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5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pl" sz="3500" b="0" i="0" u="none" strike="noStrike" cap="none" baseline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'Namydlij'</a:t>
            </a:r>
            <a:r>
              <a:rPr lang="pl" sz="3500" b="0" i="0" u="none" strike="noStrike" cap="none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pl" sz="35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8" name="Shape 248"/>
          <p:cNvSpPr txBox="1"/>
          <p:nvPr/>
        </p:nvSpPr>
        <p:spPr>
          <a:xfrm>
            <a:off x="3386141" y="5149855"/>
            <a:ext cx="3384527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 rtl="0">
              <a:buClr>
                <a:schemeClr val="lt1"/>
              </a:buClr>
              <a:buSzPct val="25000"/>
            </a:pPr>
            <a:r>
              <a:rPr lang="pl" sz="35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pl" sz="3500" b="0" i="0" u="none" strike="noStrike" cap="none" baseline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'Spłucz'</a:t>
            </a:r>
            <a:r>
              <a:rPr lang="pl" sz="3500" b="0" i="0" u="none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pl" sz="35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9" name="Shape 259"/>
          <p:cNvSpPr txBox="1"/>
          <p:nvPr/>
        </p:nvSpPr>
        <p:spPr>
          <a:xfrm>
            <a:off x="8295898" y="7412450"/>
            <a:ext cx="6791801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 jest nie tak w tej pętli?</a:t>
            </a:r>
          </a:p>
        </p:txBody>
      </p:sp>
      <p:cxnSp>
        <p:nvCxnSpPr>
          <p:cNvPr id="260" name="Shape 260"/>
          <p:cNvCxnSpPr>
            <a:stCxn id="258" idx="2"/>
            <a:endCxn id="248" idx="0"/>
          </p:cNvCxnSpPr>
          <p:nvPr/>
        </p:nvCxnSpPr>
        <p:spPr>
          <a:xfrm flipH="1">
            <a:off x="5078405" y="4678366"/>
            <a:ext cx="9526" cy="47148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Shape 5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b="0" i="0" u="none" strike="noStrike" cap="none" baseline="0" dirty="0" err="1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Która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liczba jest największa?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Shape 585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endParaRPr lang="pl" sz="5400" b="0" i="0" u="none" strike="noStrike" cap="none" baseline="0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86" name="Shape 5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b="0" i="0" u="none" strike="noStrike" cap="none" baseline="0" dirty="0" err="1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Która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liczba jest największa?</a:t>
            </a:r>
          </a:p>
        </p:txBody>
      </p:sp>
      <p:sp>
        <p:nvSpPr>
          <p:cNvPr id="587" name="Shape 587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54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  <p:sp>
        <p:nvSpPr>
          <p:cNvPr id="588" name="Shape 588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54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  <p:sp>
        <p:nvSpPr>
          <p:cNvPr id="589" name="Shape 589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endParaRPr lang="pl" sz="5400" b="0" i="0" u="none" strike="noStrike" cap="none" baseline="0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90" name="Shape 590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54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591" name="Shape 591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54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Shape 5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b="0" i="0" u="none" strike="noStrike" cap="none" baseline="0" dirty="0" err="1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Która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liczba jest największa?</a:t>
            </a:r>
          </a:p>
        </p:txBody>
      </p:sp>
      <p:sp>
        <p:nvSpPr>
          <p:cNvPr id="3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pl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" name="Shape 599"/>
          <p:cNvSpPr txBox="1"/>
          <p:nvPr/>
        </p:nvSpPr>
        <p:spPr>
          <a:xfrm>
            <a:off x="6642100" y="6259512"/>
            <a:ext cx="760500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54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</p:txBody>
      </p:sp>
    </p:spTree>
    <p:extLst>
      <p:ext uri="{BB962C8B-B14F-4D97-AF65-F5344CB8AC3E}">
        <p14:creationId xmlns:p14="http://schemas.microsoft.com/office/powerpoint/2010/main" val="766223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Shape 544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endParaRPr lang="pl" sz="5400" b="0" i="0" u="none" strike="noStrike" cap="none" baseline="0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45" name="Shape 5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b="0" i="0" u="none" strike="noStrike" cap="none" baseline="0" dirty="0" err="1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Która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liczba jest największa?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pl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760500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endParaRPr lang="pl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5529586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Shape 5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b="0" i="0" u="none" strike="noStrike" cap="none" baseline="0" dirty="0" err="1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Która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liczba jest największa?</a:t>
            </a:r>
          </a:p>
        </p:txBody>
      </p:sp>
      <p:sp>
        <p:nvSpPr>
          <p:cNvPr id="551" name="Shape 551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54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pl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54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endParaRPr lang="pl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7350240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Shape 55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b="0" i="0" u="none" strike="noStrike" cap="none" baseline="0" dirty="0" err="1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Która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liczba jest największa?</a:t>
            </a:r>
          </a:p>
        </p:txBody>
      </p:sp>
      <p:sp>
        <p:nvSpPr>
          <p:cNvPr id="557" name="Shape 557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54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pl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54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endParaRPr lang="pl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9447069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 56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b="0" i="0" u="none" strike="noStrike" cap="none" baseline="0" dirty="0" err="1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Która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liczba jest największa?</a:t>
            </a:r>
          </a:p>
        </p:txBody>
      </p:sp>
      <p:sp>
        <p:nvSpPr>
          <p:cNvPr id="563" name="Shape 563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endParaRPr lang="pl" sz="5400" b="0" i="0" u="none" strike="noStrike" cap="none" baseline="0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pl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54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endParaRPr lang="pl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7797330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Shape 56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b="0" i="0" u="none" strike="noStrike" cap="none" baseline="0" dirty="0" err="1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Która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liczba jest największa?</a:t>
            </a:r>
          </a:p>
        </p:txBody>
      </p:sp>
      <p:sp>
        <p:nvSpPr>
          <p:cNvPr id="569" name="Shape 569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54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8"/>
          <p:cNvSpPr txBox="1"/>
          <p:nvPr/>
        </p:nvSpPr>
        <p:spPr>
          <a:xfrm>
            <a:off x="2841624" y="6502400"/>
            <a:ext cx="33448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largest_so_far</a:t>
            </a:r>
            <a:endParaRPr lang="pl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54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endParaRPr lang="pl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17245487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b="0" i="0" u="none" strike="noStrike" cap="none" baseline="0" dirty="0" err="1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Która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liczba jest największa?</a:t>
            </a:r>
          </a:p>
        </p:txBody>
      </p:sp>
      <p:sp>
        <p:nvSpPr>
          <p:cNvPr id="575" name="Shape 575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54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  <p:sp>
        <p:nvSpPr>
          <p:cNvPr id="4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54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endParaRPr lang="pl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8194232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Shape 585"/>
          <p:cNvSpPr txBox="1"/>
          <p:nvPr/>
        </p:nvSpPr>
        <p:spPr>
          <a:xfrm>
            <a:off x="37719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endParaRPr lang="pl" sz="5400" b="0" i="0" u="none" strike="noStrike" cap="none" baseline="0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86" name="Shape 58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b="0" i="0" u="none" strike="noStrike" cap="none" baseline="0" dirty="0" err="1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Która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liczba jest największa?</a:t>
            </a:r>
          </a:p>
        </p:txBody>
      </p:sp>
      <p:sp>
        <p:nvSpPr>
          <p:cNvPr id="587" name="Shape 587"/>
          <p:cNvSpPr txBox="1"/>
          <p:nvPr/>
        </p:nvSpPr>
        <p:spPr>
          <a:xfrm>
            <a:off x="534352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54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</p:txBody>
      </p:sp>
      <p:sp>
        <p:nvSpPr>
          <p:cNvPr id="588" name="Shape 588"/>
          <p:cNvSpPr txBox="1"/>
          <p:nvPr/>
        </p:nvSpPr>
        <p:spPr>
          <a:xfrm>
            <a:off x="7145336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54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</p:txBody>
      </p:sp>
      <p:sp>
        <p:nvSpPr>
          <p:cNvPr id="589" name="Shape 589"/>
          <p:cNvSpPr txBox="1"/>
          <p:nvPr/>
        </p:nvSpPr>
        <p:spPr>
          <a:xfrm>
            <a:off x="8945561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54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endParaRPr lang="pl" sz="5400" b="0" i="0" u="none" strike="noStrike" cap="none" baseline="0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590" name="Shape 590"/>
          <p:cNvSpPr txBox="1"/>
          <p:nvPr/>
        </p:nvSpPr>
        <p:spPr>
          <a:xfrm>
            <a:off x="10671175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54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591" name="Shape 591"/>
          <p:cNvSpPr txBox="1"/>
          <p:nvPr/>
        </p:nvSpPr>
        <p:spPr>
          <a:xfrm>
            <a:off x="12547600" y="3609975"/>
            <a:ext cx="1003199" cy="1181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54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</p:txBody>
      </p:sp>
      <p:sp>
        <p:nvSpPr>
          <p:cNvPr id="9" name="Shape 597"/>
          <p:cNvSpPr txBox="1"/>
          <p:nvPr/>
        </p:nvSpPr>
        <p:spPr>
          <a:xfrm>
            <a:off x="6451600" y="6159500"/>
            <a:ext cx="5841899" cy="1307999"/>
          </a:xfrm>
          <a:prstGeom prst="rect">
            <a:avLst/>
          </a:prstGeom>
          <a:noFill/>
          <a:ln w="254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599"/>
          <p:cNvSpPr txBox="1"/>
          <p:nvPr/>
        </p:nvSpPr>
        <p:spPr>
          <a:xfrm>
            <a:off x="6642100" y="6259512"/>
            <a:ext cx="2116138" cy="1108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5400" b="0" i="0" u="none" strike="noStrike" cap="none" baseline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endParaRPr lang="pl" sz="5400" u="none" strike="noStrike" cap="none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367714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>
            <a:spLocks noGrp="1"/>
          </p:cNvSpPr>
          <p:nvPr>
            <p:ph type="title"/>
          </p:nvPr>
        </p:nvSpPr>
        <p:spPr>
          <a:xfrm>
            <a:off x="6829550" y="817418"/>
            <a:ext cx="8258150" cy="17224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2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Inna pętla</a:t>
            </a:r>
            <a:endParaRPr lang="pl" sz="7200" u="none" strike="noStrike" cap="none" dirty="0">
              <a:solidFill>
                <a:srgbClr val="FFD966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1" name="Shape 241"/>
          <p:cNvSpPr txBox="1"/>
          <p:nvPr/>
        </p:nvSpPr>
        <p:spPr>
          <a:xfrm>
            <a:off x="8853467" y="3181350"/>
            <a:ext cx="5019696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endParaRPr lang="pl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algn="l" rtl="0">
              <a:buClr>
                <a:srgbClr val="FFFF00"/>
              </a:buClr>
              <a:buSzPct val="25000"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'Namydlij'</a:t>
            </a:r>
            <a:r>
              <a:rPr lang="pl" sz="3200" b="0" i="0" u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pl" sz="3000" i="0" u="none" strike="noStrike" cap="none" dirty="0">
              <a:solidFill>
                <a:srgbClr val="FF99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print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'Spłucz'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'Wysusz!'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cxnSp>
        <p:nvCxnSpPr>
          <p:cNvPr id="242" name="Shape 242"/>
          <p:cNvCxnSpPr/>
          <p:nvPr/>
        </p:nvCxnSpPr>
        <p:spPr>
          <a:xfrm rot="10800000">
            <a:off x="2838449" y="2087567"/>
            <a:ext cx="14287" cy="566736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43" name="Shape 243"/>
          <p:cNvSpPr/>
          <p:nvPr/>
        </p:nvSpPr>
        <p:spPr>
          <a:xfrm>
            <a:off x="1422400" y="2647955"/>
            <a:ext cx="2870200" cy="1270000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3500" b="0" i="0" u="none" strike="noStrike" cap="none" baseline="0">
                <a:solidFill>
                  <a:srgbClr val="00FF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 &gt; 0 ?</a:t>
            </a:r>
          </a:p>
        </p:txBody>
      </p:sp>
      <p:cxnSp>
        <p:nvCxnSpPr>
          <p:cNvPr id="244" name="Shape 244"/>
          <p:cNvCxnSpPr/>
          <p:nvPr/>
        </p:nvCxnSpPr>
        <p:spPr>
          <a:xfrm rot="10800000" flipH="1">
            <a:off x="2836861" y="3917955"/>
            <a:ext cx="20636" cy="231774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45" name="Shape 245"/>
          <p:cNvCxnSpPr/>
          <p:nvPr/>
        </p:nvCxnSpPr>
        <p:spPr>
          <a:xfrm rot="10800000">
            <a:off x="4203675" y="3276479"/>
            <a:ext cx="819299" cy="7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6" name="Shape 246"/>
          <p:cNvCxnSpPr/>
          <p:nvPr/>
        </p:nvCxnSpPr>
        <p:spPr>
          <a:xfrm rot="10800000" flipH="1">
            <a:off x="5024437" y="32766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47" name="Shape 247"/>
          <p:cNvCxnSpPr>
            <a:stCxn id="248" idx="2"/>
          </p:cNvCxnSpPr>
          <p:nvPr/>
        </p:nvCxnSpPr>
        <p:spPr>
          <a:xfrm>
            <a:off x="5078405" y="5899154"/>
            <a:ext cx="0" cy="33655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9" name="Shape 249"/>
          <p:cNvCxnSpPr/>
          <p:nvPr/>
        </p:nvCxnSpPr>
        <p:spPr>
          <a:xfrm>
            <a:off x="2852736" y="6202367"/>
            <a:ext cx="2187574" cy="14287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50" name="Shape 250"/>
          <p:cNvCxnSpPr/>
          <p:nvPr/>
        </p:nvCxnSpPr>
        <p:spPr>
          <a:xfrm flipH="1">
            <a:off x="1066800" y="3292480"/>
            <a:ext cx="396874" cy="317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251" name="Shape 251"/>
          <p:cNvCxnSpPr/>
          <p:nvPr/>
        </p:nvCxnSpPr>
        <p:spPr>
          <a:xfrm rot="10800000" flipH="1">
            <a:off x="2840036" y="6680205"/>
            <a:ext cx="15875" cy="644524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2" name="Shape 252"/>
          <p:cNvCxnSpPr/>
          <p:nvPr/>
        </p:nvCxnSpPr>
        <p:spPr>
          <a:xfrm rot="10800000">
            <a:off x="1063537" y="3340067"/>
            <a:ext cx="36599" cy="34338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53" name="Shape 253"/>
          <p:cNvCxnSpPr/>
          <p:nvPr/>
        </p:nvCxnSpPr>
        <p:spPr>
          <a:xfrm>
            <a:off x="1084262" y="6697667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54" name="Shape 254"/>
          <p:cNvSpPr txBox="1"/>
          <p:nvPr/>
        </p:nvSpPr>
        <p:spPr>
          <a:xfrm>
            <a:off x="542925" y="2533655"/>
            <a:ext cx="723900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</a:t>
            </a:r>
          </a:p>
        </p:txBody>
      </p:sp>
      <p:sp>
        <p:nvSpPr>
          <p:cNvPr id="255" name="Shape 255"/>
          <p:cNvSpPr txBox="1"/>
          <p:nvPr/>
        </p:nvSpPr>
        <p:spPr>
          <a:xfrm>
            <a:off x="1063537" y="7296155"/>
            <a:ext cx="3595775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5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print('Wysusz!')</a:t>
            </a:r>
            <a:endParaRPr lang="pl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6" name="Shape 256"/>
          <p:cNvSpPr txBox="1"/>
          <p:nvPr/>
        </p:nvSpPr>
        <p:spPr>
          <a:xfrm>
            <a:off x="4659312" y="2533655"/>
            <a:ext cx="1074736" cy="622299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Tak</a:t>
            </a:r>
          </a:p>
        </p:txBody>
      </p:sp>
      <p:sp>
        <p:nvSpPr>
          <p:cNvPr id="257" name="Shape 257"/>
          <p:cNvSpPr txBox="1"/>
          <p:nvPr/>
        </p:nvSpPr>
        <p:spPr>
          <a:xfrm>
            <a:off x="1397000" y="1352555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5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 = </a:t>
            </a:r>
            <a:r>
              <a:rPr lang="pl" sz="3500" b="0" i="0" u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  <a:endParaRPr lang="pl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8" name="Shape 258"/>
          <p:cNvSpPr txBox="1"/>
          <p:nvPr/>
        </p:nvSpPr>
        <p:spPr>
          <a:xfrm>
            <a:off x="3405194" y="3930655"/>
            <a:ext cx="3365474" cy="747711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5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pl" sz="3500" b="0" i="0" u="none" strike="noStrike" cap="none" baseline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'Namydlij'</a:t>
            </a:r>
            <a:r>
              <a:rPr lang="pl" sz="3500" b="0" i="0" u="none" strike="noStrike" cap="none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pl" sz="3500" u="none" strike="noStrike" cap="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48" name="Shape 248"/>
          <p:cNvSpPr txBox="1"/>
          <p:nvPr/>
        </p:nvSpPr>
        <p:spPr>
          <a:xfrm>
            <a:off x="3386141" y="5149855"/>
            <a:ext cx="3384527" cy="7492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algn="ctr" rtl="0">
              <a:buClr>
                <a:schemeClr val="lt1"/>
              </a:buClr>
              <a:buSzPct val="25000"/>
            </a:pPr>
            <a:r>
              <a:rPr lang="pl" sz="35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pl" sz="3500" b="0" i="0" u="none" strike="noStrike" cap="none" baseline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'Spłucz'</a:t>
            </a:r>
            <a:r>
              <a:rPr lang="pl" sz="3500" b="0" i="0" u="none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  <a:endParaRPr lang="pl" sz="35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259" name="Shape 259"/>
          <p:cNvSpPr txBox="1"/>
          <p:nvPr/>
        </p:nvSpPr>
        <p:spPr>
          <a:xfrm>
            <a:off x="8295898" y="7412450"/>
            <a:ext cx="6303287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 robi ta pętla?</a:t>
            </a:r>
            <a:endParaRPr lang="pl" sz="3600" u="none" strike="noStrike" cap="none" dirty="0">
              <a:solidFill>
                <a:srgbClr val="00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260" name="Shape 260"/>
          <p:cNvCxnSpPr>
            <a:stCxn id="258" idx="2"/>
            <a:endCxn id="248" idx="0"/>
          </p:cNvCxnSpPr>
          <p:nvPr/>
        </p:nvCxnSpPr>
        <p:spPr>
          <a:xfrm flipH="1">
            <a:off x="5078405" y="4678366"/>
            <a:ext cx="9526" cy="47148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0699794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Shape 67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Znajdowanie największej wartości</a:t>
            </a:r>
          </a:p>
        </p:txBody>
      </p:sp>
      <p:sp>
        <p:nvSpPr>
          <p:cNvPr id="673" name="Shape 673"/>
          <p:cNvSpPr txBox="1"/>
          <p:nvPr/>
        </p:nvSpPr>
        <p:spPr>
          <a:xfrm>
            <a:off x="1620375" y="3009225"/>
            <a:ext cx="9611732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b="0" i="0" u="none" baseline="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b="0" i="0" u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b="0" i="0" u="none" strike="noStrike" cap="none" baseline="0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Przed</a:t>
            </a:r>
            <a:r>
              <a:rPr lang="en-US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:', </a:t>
            </a:r>
            <a:r>
              <a:rPr lang="en-US" sz="2600" b="0" i="0" u="none" baseline="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0" i="0" u="none" strike="noStrike" cap="none" baseline="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</a:t>
            </a:r>
            <a:r>
              <a:rPr lang="en-US" sz="2600" b="0" i="0" u="none" baseline="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e_num</a:t>
            </a: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0" i="0" u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2600" b="0" i="0" u="none" baseline="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b="0" i="0" u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&gt; </a:t>
            </a:r>
            <a:r>
              <a:rPr lang="en-US" sz="2600" b="0" i="0" u="none" baseline="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b="0" i="0" u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600" b="0" i="0" u="none" baseline="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b="0" i="0" u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b="0" i="0" u="none" baseline="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endParaRPr lang="en-US"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0" i="0" u="none" baseline="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b="0" i="0" u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0" i="0" u="none" baseline="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lang="en-US"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'Po:', </a:t>
            </a:r>
            <a:r>
              <a:rPr lang="en-US" sz="2600" b="0" i="0" u="none" baseline="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674" name="Shape 674"/>
          <p:cNvSpPr txBox="1"/>
          <p:nvPr/>
        </p:nvSpPr>
        <p:spPr>
          <a:xfrm>
            <a:off x="11694614" y="2286000"/>
            <a:ext cx="4219499" cy="498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</a:t>
            </a:r>
            <a:r>
              <a:rPr lang="en-US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</a:t>
            </a:r>
            <a:r>
              <a:rPr lang="en-US" sz="3000" b="0" i="0" u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_sf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Przed</a:t>
            </a:r>
            <a:r>
              <a:rPr lang="en-US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b="0" i="0" u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endParaRPr lang="pl" sz="3000" b="0" i="0" u="none" strike="noStrike" cap="none" baseline="0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3000" b="0" i="0" u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3000" b="0" i="0" u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b="0" i="0" u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3000" b="0" i="0" u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endParaRPr lang="pl" sz="3000" b="0" i="0" u="none" strike="noStrike" cap="none" baseline="0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3000" b="0" i="0" u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3000" b="0" i="0" u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</a:t>
            </a:r>
            <a:r>
              <a:rPr lang="en-US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  <p:sp>
        <p:nvSpPr>
          <p:cNvPr id="675" name="Shape 675"/>
          <p:cNvSpPr txBox="1"/>
          <p:nvPr/>
        </p:nvSpPr>
        <p:spPr>
          <a:xfrm>
            <a:off x="906525" y="7194550"/>
            <a:ext cx="14757599" cy="130651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Tworzymy </a:t>
            </a:r>
            <a:r>
              <a:rPr lang="pl" sz="3000" b="0" i="0" u="none" baseline="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zmienną</a:t>
            </a:r>
            <a:r>
              <a:rPr lang="pl" sz="3000" b="0" i="0" u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0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która zawiera </a:t>
            </a:r>
            <a:r>
              <a:rPr lang="pl" sz="3000" b="0" i="0" u="none" baseline="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największa widzianą wartość</a:t>
            </a:r>
            <a:r>
              <a:rPr lang="pl" sz="30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 Jeśli aktualna </a:t>
            </a:r>
            <a:r>
              <a:rPr lang="pl" sz="3000" b="0" i="0" u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liczba, na którą patrzymy</a:t>
            </a:r>
            <a:r>
              <a:rPr lang="pl" sz="3000" b="0" i="0" u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0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jest większa, to staje się </a:t>
            </a:r>
            <a:r>
              <a:rPr lang="pl" sz="3000" b="0" i="0" u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największą widzianą wartością</a:t>
            </a:r>
            <a:r>
              <a:rPr lang="pl" sz="30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pl" b="0" i="0" u="none" baseline="0">
                <a:solidFill>
                  <a:srgbClr val="FFD966"/>
                </a:solidFill>
              </a:rPr>
              <a:t>Więcej schematów pętli...</a:t>
            </a:r>
            <a:endParaRPr lang="pl" dirty="0">
              <a:solidFill>
                <a:srgbClr val="FFD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9387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Shape 68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Liczenie w pętli</a:t>
            </a:r>
          </a:p>
        </p:txBody>
      </p:sp>
      <p:sp>
        <p:nvSpPr>
          <p:cNvPr id="681" name="Shape 681"/>
          <p:cNvSpPr txBox="1"/>
          <p:nvPr/>
        </p:nvSpPr>
        <p:spPr>
          <a:xfrm>
            <a:off x="1741475" y="2649525"/>
            <a:ext cx="79958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'Przed</a:t>
            </a:r>
            <a:r>
              <a:rPr lang="en-US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pl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pl" sz="2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pl" sz="26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element 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</a:t>
            </a: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9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, 41, 12, </a:t>
            </a: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 = zork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, element</a:t>
            </a:r>
            <a:r>
              <a:rPr lang="pl" sz="26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'Po</a:t>
            </a:r>
            <a:r>
              <a:rPr lang="en-US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pl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pl" sz="2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pl" sz="26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682" name="Shape 682"/>
          <p:cNvSpPr txBox="1"/>
          <p:nvPr/>
        </p:nvSpPr>
        <p:spPr>
          <a:xfrm>
            <a:off x="10261600" y="2362200"/>
            <a:ext cx="4219499" cy="4674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</a:t>
            </a:r>
            <a:r>
              <a:rPr lang="en-US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countloop.py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Przed</a:t>
            </a:r>
            <a:r>
              <a:rPr lang="en-US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  <a:endParaRPr lang="pl" sz="3000" b="0" i="0" u="none" strike="noStrike" cap="none" baseline="0" dirty="0">
              <a:solidFill>
                <a:srgbClr val="FF7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 </a:t>
            </a:r>
            <a:r>
              <a:rPr lang="en-US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endParaRPr lang="pl" sz="3000" b="0" i="0" u="none" strike="noStrike" cap="none" baseline="0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 </a:t>
            </a:r>
            <a:r>
              <a:rPr lang="en-US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endParaRPr lang="pl" sz="3000" b="0" i="0" u="none" strike="noStrike" cap="none" baseline="0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</a:t>
            </a:r>
            <a:r>
              <a:rPr lang="en-US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</p:txBody>
      </p:sp>
      <p:sp>
        <p:nvSpPr>
          <p:cNvPr id="683" name="Shape 683"/>
          <p:cNvSpPr txBox="1"/>
          <p:nvPr/>
        </p:nvSpPr>
        <p:spPr>
          <a:xfrm>
            <a:off x="1155700" y="7099849"/>
            <a:ext cx="14071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Aby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policzyć</a:t>
            </a:r>
            <a:r>
              <a:rPr lang="pl" sz="3200" b="0" i="0" u="none" strike="noStrike" cap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ile razy wykonaliśmy pętlę, wprowadzamy </a:t>
            </a:r>
            <a:r>
              <a:rPr lang="pl" sz="32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zmienną licznika, zaczynając z wartością 0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 dodajemy </a:t>
            </a:r>
            <a:r>
              <a:rPr lang="pl" sz="32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 z każdym wykonaniem pętli.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Shape 68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Sumowanie w pętli</a:t>
            </a:r>
          </a:p>
        </p:txBody>
      </p:sp>
      <p:sp>
        <p:nvSpPr>
          <p:cNvPr id="689" name="Shape 689"/>
          <p:cNvSpPr txBox="1"/>
          <p:nvPr/>
        </p:nvSpPr>
        <p:spPr>
          <a:xfrm>
            <a:off x="1371600" y="2649525"/>
            <a:ext cx="7876775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6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'Przed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pl" sz="26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element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[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41, 12, 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 = zork +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element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6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pl" sz="2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element</a:t>
            </a:r>
            <a:r>
              <a:rPr lang="pl" sz="26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6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'Po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zork</a:t>
            </a:r>
            <a:r>
              <a:rPr lang="pl" sz="26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690" name="Shape 690"/>
          <p:cNvSpPr txBox="1"/>
          <p:nvPr/>
        </p:nvSpPr>
        <p:spPr>
          <a:xfrm>
            <a:off x="10261600" y="2209800"/>
            <a:ext cx="4219499" cy="498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</a:t>
            </a:r>
            <a:r>
              <a:rPr lang="en-US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loop.py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Przed</a:t>
            </a:r>
            <a:r>
              <a:rPr lang="en-US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endParaRPr lang="pl" sz="3000" b="0" i="0" u="none" strike="noStrike" cap="none" baseline="0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50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62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65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endParaRPr lang="pl" sz="3000" b="0" i="0" u="none" strike="noStrike" cap="none" baseline="0" dirty="0">
              <a:solidFill>
                <a:srgbClr val="00FF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139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154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</a:t>
            </a:r>
            <a:r>
              <a:rPr lang="en-US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154</a:t>
            </a:r>
          </a:p>
        </p:txBody>
      </p:sp>
      <p:sp>
        <p:nvSpPr>
          <p:cNvPr id="691" name="Shape 691"/>
          <p:cNvSpPr txBox="1"/>
          <p:nvPr/>
        </p:nvSpPr>
        <p:spPr>
          <a:xfrm>
            <a:off x="1050925" y="7162899"/>
            <a:ext cx="146430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Aby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dodać </a:t>
            </a:r>
            <a:r>
              <a:rPr lang="pl" sz="32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wartość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napotkaną w pętli, wprowadzamy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zmienną sumowania, zaczynając od 0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 dodajemy aktualną </a:t>
            </a:r>
            <a:r>
              <a:rPr lang="pl" sz="32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wartość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z każdym wykonaniem pętli.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Shape 69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Znajdowanie średniej w pętli</a:t>
            </a:r>
          </a:p>
        </p:txBody>
      </p:sp>
      <p:sp>
        <p:nvSpPr>
          <p:cNvPr id="697" name="Shape 697"/>
          <p:cNvSpPr txBox="1"/>
          <p:nvPr/>
        </p:nvSpPr>
        <p:spPr>
          <a:xfrm>
            <a:off x="838550" y="2717875"/>
            <a:ext cx="7984200" cy="4061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sum = 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'Przed</a:t>
            </a:r>
            <a:r>
              <a:rPr lang="en-US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pl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pl" sz="2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count,</a:t>
            </a:r>
            <a:r>
              <a:rPr lang="pl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sum</a:t>
            </a:r>
            <a:r>
              <a:rPr lang="pl" sz="26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</a:t>
            </a: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9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, 41, 12, </a:t>
            </a: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count = count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sum = sum +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6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sum,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value</a:t>
            </a:r>
            <a:r>
              <a:rPr lang="pl" sz="26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'Po</a:t>
            </a:r>
            <a:r>
              <a:rPr lang="en-US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pl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pl" sz="2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count,</a:t>
            </a:r>
            <a:r>
              <a:rPr lang="pl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sum,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sum / count</a:t>
            </a:r>
            <a:r>
              <a:rPr lang="pl" sz="26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698" name="Shape 698"/>
          <p:cNvSpPr txBox="1"/>
          <p:nvPr/>
        </p:nvSpPr>
        <p:spPr>
          <a:xfrm>
            <a:off x="10034575" y="2441575"/>
            <a:ext cx="4540199" cy="47466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</a:t>
            </a:r>
            <a:r>
              <a:rPr lang="en-US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averageloop.py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Przed</a:t>
            </a:r>
            <a:r>
              <a:rPr lang="en-US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endParaRPr lang="pl" sz="3000" b="0" i="0" u="none" strike="noStrike" cap="none" baseline="0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50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62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65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endParaRPr lang="pl" sz="3000" b="0" i="0" u="none" strike="noStrike" cap="none" baseline="0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139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154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</a:t>
            </a:r>
            <a:r>
              <a:rPr lang="en-US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154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25.666</a:t>
            </a:r>
            <a:endParaRPr lang="pl" sz="30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699" name="Shape 699"/>
          <p:cNvSpPr txBox="1"/>
          <p:nvPr/>
        </p:nvSpPr>
        <p:spPr>
          <a:xfrm>
            <a:off x="2952750" y="7188175"/>
            <a:ext cx="110870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Średnia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po prostu łączy schematy </a:t>
            </a:r>
            <a:r>
              <a:rPr lang="pl" sz="32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zliczania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sumowania 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 </a:t>
            </a:r>
            <a:r>
              <a:rPr lang="pl" sz="32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wykonuje dzielenie po zakończeniu pętli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Shape 70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Filtrowanie w pętli</a:t>
            </a:r>
          </a:p>
        </p:txBody>
      </p:sp>
      <p:sp>
        <p:nvSpPr>
          <p:cNvPr id="705" name="Shape 705"/>
          <p:cNvSpPr txBox="1"/>
          <p:nvPr/>
        </p:nvSpPr>
        <p:spPr>
          <a:xfrm>
            <a:off x="1703375" y="3219450"/>
            <a:ext cx="76875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'Przed</a:t>
            </a:r>
            <a:r>
              <a:rPr lang="pl" sz="2600" b="0" i="0" u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pl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</a:t>
            </a: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9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, 41, 12, </a:t>
            </a: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41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pl" sz="2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value</a:t>
            </a:r>
            <a:r>
              <a:rPr lang="pl" sz="2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&gt; 20: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	    print('Duża liczba</a:t>
            </a:r>
            <a:r>
              <a:rPr lang="en-US" sz="2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pl" sz="2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',</a:t>
            </a:r>
            <a:r>
              <a:rPr lang="en-US" sz="2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value)</a:t>
            </a:r>
            <a:endParaRPr lang="pl" sz="2600" i="0" u="none" strike="noStrike" cap="none" dirty="0">
              <a:solidFill>
                <a:srgbClr val="00FF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'Po'</a:t>
            </a:r>
            <a:r>
              <a:rPr lang="pl" sz="26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706" name="Shape 706"/>
          <p:cNvSpPr txBox="1"/>
          <p:nvPr/>
        </p:nvSpPr>
        <p:spPr>
          <a:xfrm>
            <a:off x="10034586" y="3321050"/>
            <a:ext cx="4518039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</a:t>
            </a:r>
            <a:r>
              <a:rPr lang="en-US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-PL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search_filter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.py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Duża liczba</a:t>
            </a:r>
            <a:r>
              <a:rPr lang="en-US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Duża liczba</a:t>
            </a:r>
            <a:r>
              <a:rPr lang="en-US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</a:t>
            </a:r>
          </a:p>
        </p:txBody>
      </p:sp>
      <p:sp>
        <p:nvSpPr>
          <p:cNvPr id="707" name="Shape 707"/>
          <p:cNvSpPr txBox="1"/>
          <p:nvPr/>
        </p:nvSpPr>
        <p:spPr>
          <a:xfrm>
            <a:off x="2692386" y="7046913"/>
            <a:ext cx="110870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Korzystamy z instrukcji</a:t>
            </a:r>
            <a:r>
              <a:rPr lang="pl" sz="36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</a:t>
            </a:r>
            <a:r>
              <a:rPr lang="pl" sz="3600" b="0" i="0" u="none" strike="noStrike" cap="none" baseline="0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 </a:t>
            </a:r>
            <a:r>
              <a:rPr lang="pl" sz="36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pętli</a:t>
            </a:r>
            <a:r>
              <a:rPr lang="pl" sz="3600" b="0" i="0" u="none" strike="noStrike" cap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żeby wyłapać/ filtrować szukane wartości.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Shape 7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6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Wyszukiwanie z użyciem zmiennej logicznej</a:t>
            </a:r>
          </a:p>
        </p:txBody>
      </p:sp>
      <p:sp>
        <p:nvSpPr>
          <p:cNvPr id="713" name="Shape 713"/>
          <p:cNvSpPr txBox="1"/>
          <p:nvPr/>
        </p:nvSpPr>
        <p:spPr>
          <a:xfrm>
            <a:off x="1703375" y="2970200"/>
            <a:ext cx="77078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found = 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False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'Przed</a:t>
            </a:r>
            <a:r>
              <a:rPr lang="en-US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pl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found</a:t>
            </a:r>
            <a:r>
              <a:rPr lang="pl" sz="26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</a:t>
            </a: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9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, 41, 12, </a:t>
            </a: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, 74, 15]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== </a:t>
            </a: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  </a:t>
            </a:r>
            <a:r>
              <a:rPr lang="en-US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found = 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found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, value</a:t>
            </a:r>
            <a:r>
              <a:rPr lang="pl" sz="26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60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60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'Po</a:t>
            </a:r>
            <a:r>
              <a:rPr lang="en-US" sz="260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pl" sz="260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pl" sz="260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found</a:t>
            </a:r>
            <a:r>
              <a:rPr lang="pl" sz="260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714" name="Shape 714"/>
          <p:cNvSpPr txBox="1"/>
          <p:nvPr/>
        </p:nvSpPr>
        <p:spPr>
          <a:xfrm>
            <a:off x="10034586" y="2365375"/>
            <a:ext cx="578316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</a:t>
            </a:r>
            <a:r>
              <a:rPr lang="en-US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b="0" i="0" u="none" strike="noStrike" cap="none" baseline="0" dirty="0" err="1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find_value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.py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b="0" i="0" u="none" strike="noStrike" cap="none" baseline="0" dirty="0" err="1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Przed</a:t>
            </a:r>
            <a:r>
              <a:rPr lang="en-US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endParaRPr lang="pl" sz="3000" b="0" i="0" u="none" strike="noStrike" cap="none" baseline="0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endParaRPr lang="pl" sz="3000" b="0" i="0" u="none" strike="noStrike" cap="none" baseline="0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</a:t>
            </a:r>
            <a:r>
              <a:rPr lang="en-US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</a:p>
        </p:txBody>
      </p:sp>
      <p:sp>
        <p:nvSpPr>
          <p:cNvPr id="715" name="Shape 715"/>
          <p:cNvSpPr txBox="1"/>
          <p:nvPr/>
        </p:nvSpPr>
        <p:spPr>
          <a:xfrm>
            <a:off x="968200" y="7208974"/>
            <a:ext cx="141195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Jeśli chcemy wyszukać</a:t>
            </a:r>
            <a:r>
              <a:rPr lang="pl" sz="3200" b="0" i="0" u="none" strike="noStrike" cap="none" baseline="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 powiadomieniem o znalezieniu</a:t>
            </a:r>
            <a:r>
              <a:rPr lang="pl" sz="32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korzystamy ze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zmiennej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z początkową wartością </a:t>
            </a:r>
            <a:r>
              <a:rPr lang="pl" sz="32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 ustawiamy ją na </a:t>
            </a:r>
            <a:r>
              <a:rPr lang="pl" sz="32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pl" sz="3200" b="0" i="0" u="none" strike="noStrike" cap="none" baseline="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gdy tylko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znajdziemy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szukaną watość.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" name="Shape 7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Jak znaleźć najmniejszą wartość</a:t>
            </a:r>
          </a:p>
        </p:txBody>
      </p:sp>
      <p:sp>
        <p:nvSpPr>
          <p:cNvPr id="723" name="Shape 723"/>
          <p:cNvSpPr txBox="1"/>
          <p:nvPr/>
        </p:nvSpPr>
        <p:spPr>
          <a:xfrm>
            <a:off x="906525" y="7194550"/>
            <a:ext cx="14757599" cy="11113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 trzeba zmienić, żeby wyszukać najmniejszą wartość na liście?</a:t>
            </a:r>
          </a:p>
        </p:txBody>
      </p:sp>
      <p:sp>
        <p:nvSpPr>
          <p:cNvPr id="8" name="Shape 673">
            <a:extLst>
              <a:ext uri="{FF2B5EF4-FFF2-40B4-BE49-F238E27FC236}">
                <a16:creationId xmlns:a16="http://schemas.microsoft.com/office/drawing/2014/main" id="{6621F134-D6AD-4F1D-8D7D-D299F4567B99}"/>
              </a:ext>
            </a:extLst>
          </p:cNvPr>
          <p:cNvSpPr txBox="1"/>
          <p:nvPr/>
        </p:nvSpPr>
        <p:spPr>
          <a:xfrm>
            <a:off x="1620375" y="3009225"/>
            <a:ext cx="9611732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b="0" i="0" u="none" baseline="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b="0" i="0" u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b="0" i="0" u="none" strike="noStrike" cap="none" baseline="0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Przed</a:t>
            </a:r>
            <a:r>
              <a:rPr lang="en-US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:', </a:t>
            </a:r>
            <a:r>
              <a:rPr lang="en-US" sz="2600" b="0" i="0" u="none" baseline="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0" i="0" u="none" strike="noStrike" cap="none" baseline="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</a:t>
            </a:r>
            <a:r>
              <a:rPr lang="en-US" sz="2600" b="0" i="0" u="none" baseline="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e_num</a:t>
            </a: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0" i="0" u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2600" b="0" i="0" u="none" baseline="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b="0" i="0" u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&gt; </a:t>
            </a:r>
            <a:r>
              <a:rPr lang="en-US" sz="2600" b="0" i="0" u="none" baseline="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b="0" i="0" u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600" b="0" i="0" u="none" baseline="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b="0" i="0" u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b="0" i="0" u="none" baseline="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endParaRPr lang="en-US"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0" i="0" u="none" baseline="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b="0" i="0" u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0" i="0" u="none" baseline="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lang="en-US"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'Po:', </a:t>
            </a:r>
            <a:r>
              <a:rPr lang="en-US" sz="2600" b="0" i="0" u="none" baseline="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largest_so_far</a:t>
            </a:r>
            <a:r>
              <a:rPr lang="en-US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10" name="Shape 674">
            <a:extLst>
              <a:ext uri="{FF2B5EF4-FFF2-40B4-BE49-F238E27FC236}">
                <a16:creationId xmlns:a16="http://schemas.microsoft.com/office/drawing/2014/main" id="{79C13A63-9083-4FD4-9E5D-7ACF5204F7A0}"/>
              </a:ext>
            </a:extLst>
          </p:cNvPr>
          <p:cNvSpPr txBox="1"/>
          <p:nvPr/>
        </p:nvSpPr>
        <p:spPr>
          <a:xfrm>
            <a:off x="11694614" y="2286000"/>
            <a:ext cx="4219499" cy="498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</a:t>
            </a:r>
            <a:r>
              <a:rPr lang="en-US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largest</a:t>
            </a:r>
            <a:r>
              <a:rPr lang="en-US" sz="3000" b="0" i="0" u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_sf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Przed</a:t>
            </a:r>
            <a:r>
              <a:rPr lang="en-US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3000" b="0" i="0" u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endParaRPr lang="pl" sz="3000" b="0" i="0" u="none" strike="noStrike" cap="none" baseline="0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3000" b="0" i="0" u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3000" b="0" i="0" u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en-US" sz="3000" b="0" i="0" u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3000" b="0" i="0" u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41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endParaRPr lang="pl" sz="3000" b="0" i="0" u="none" strike="noStrike" cap="none" baseline="0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3000" b="0" i="0" u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3000" b="0" i="0" u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</a:t>
            </a:r>
            <a:r>
              <a:rPr lang="en-US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Shape 7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Znajdowanie najmniejszej wartości</a:t>
            </a:r>
          </a:p>
        </p:txBody>
      </p:sp>
      <p:sp>
        <p:nvSpPr>
          <p:cNvPr id="730" name="Shape 730"/>
          <p:cNvSpPr txBox="1"/>
          <p:nvPr/>
        </p:nvSpPr>
        <p:spPr>
          <a:xfrm>
            <a:off x="906525" y="7194551"/>
            <a:ext cx="14757599" cy="9921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Zmieniliśmy nazwę zmiennej na </a:t>
            </a:r>
            <a:r>
              <a:rPr lang="pl" sz="3200" b="0" i="0" u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smallest_so_far (na razie najmniejsza)</a:t>
            </a:r>
            <a:r>
              <a:rPr lang="pl" sz="32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br>
              <a:rPr lang="pl" sz="32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pl" sz="32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 znak </a:t>
            </a:r>
            <a:r>
              <a:rPr lang="pl" sz="3200" b="0" i="0" u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</a:t>
            </a:r>
            <a:r>
              <a:rPr lang="pl" sz="32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na </a:t>
            </a:r>
            <a:r>
              <a:rPr lang="pl" sz="3200" b="0" i="0" u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&lt;</a:t>
            </a:r>
          </a:p>
        </p:txBody>
      </p:sp>
      <p:sp>
        <p:nvSpPr>
          <p:cNvPr id="5" name="Shape 673">
            <a:extLst>
              <a:ext uri="{FF2B5EF4-FFF2-40B4-BE49-F238E27FC236}">
                <a16:creationId xmlns:a16="http://schemas.microsoft.com/office/drawing/2014/main" id="{7E8C5D43-C39E-4E87-87AC-6A9AE29E5267}"/>
              </a:ext>
            </a:extLst>
          </p:cNvPr>
          <p:cNvSpPr txBox="1"/>
          <p:nvPr/>
        </p:nvSpPr>
        <p:spPr>
          <a:xfrm>
            <a:off x="1620375" y="3009225"/>
            <a:ext cx="9611732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b="0" i="0" u="none" baseline="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b="0" i="0" u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b="0" i="0" u="none" strike="noStrike" cap="none" baseline="0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Przed</a:t>
            </a:r>
            <a:r>
              <a:rPr lang="en-US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:', </a:t>
            </a:r>
            <a:r>
              <a:rPr lang="en-US" sz="2600" b="0" i="0" u="none" baseline="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0" i="0" u="none" strike="noStrike" cap="none" baseline="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</a:t>
            </a:r>
            <a:r>
              <a:rPr lang="en-US" sz="2600" b="0" i="0" u="none" baseline="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e_num</a:t>
            </a: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0" i="0" u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2600" b="0" i="0" u="none" baseline="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b="0" i="0" u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&lt; </a:t>
            </a:r>
            <a:r>
              <a:rPr lang="en-US" sz="2600" b="0" i="0" u="none" baseline="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b="0" i="0" u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600" b="0" i="0" u="none" baseline="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b="0" i="0" u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b="0" i="0" u="none" baseline="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endParaRPr lang="en-US"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0" i="0" u="none" baseline="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b="0" i="0" u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0" i="0" u="none" baseline="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lang="en-US"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'Po:', </a:t>
            </a:r>
            <a:r>
              <a:rPr lang="en-US" sz="2600" b="0" i="0" u="none" baseline="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" name="Shape 7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Znajdowanie najmniejszej wartości</a:t>
            </a:r>
          </a:p>
        </p:txBody>
      </p:sp>
      <p:sp>
        <p:nvSpPr>
          <p:cNvPr id="730" name="Shape 730"/>
          <p:cNvSpPr txBox="1"/>
          <p:nvPr/>
        </p:nvSpPr>
        <p:spPr>
          <a:xfrm>
            <a:off x="906525" y="7194551"/>
            <a:ext cx="14757599" cy="9921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Zmieniliśmy nazwę zmiennej na </a:t>
            </a:r>
            <a:r>
              <a:rPr lang="pl" sz="3200" b="0" i="0" u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smallest_so_far (na razie najmniejsza)</a:t>
            </a:r>
            <a:r>
              <a:rPr lang="pl" sz="32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br>
              <a:rPr lang="pl" sz="32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pl" sz="32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 znak </a:t>
            </a:r>
            <a:r>
              <a:rPr lang="pl" sz="3200" b="0" i="0" u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</a:t>
            </a:r>
            <a:r>
              <a:rPr lang="pl" sz="32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na </a:t>
            </a:r>
            <a:r>
              <a:rPr lang="pl" sz="3200" b="0" i="0" u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&lt;</a:t>
            </a:r>
          </a:p>
        </p:txBody>
      </p:sp>
      <p:sp>
        <p:nvSpPr>
          <p:cNvPr id="5" name="Shape 737"/>
          <p:cNvSpPr txBox="1"/>
          <p:nvPr/>
        </p:nvSpPr>
        <p:spPr>
          <a:xfrm>
            <a:off x="10261600" y="2286000"/>
            <a:ext cx="4219499" cy="4986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</a:t>
            </a:r>
            <a:r>
              <a:rPr lang="en-US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smallbad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.py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Przed</a:t>
            </a:r>
            <a:r>
              <a:rPr lang="en-US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3000" b="0" i="0" u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endParaRPr lang="pl" sz="3000" b="0" i="0" u="none" strike="noStrike" cap="none" baseline="0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3000" b="0" i="0" u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3000" b="0" i="0" u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3000" b="0" i="0" u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en-US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endParaRPr lang="pl" sz="3000" b="0" i="0" u="none" strike="noStrike" cap="none" baseline="0" dirty="0">
              <a:solidFill>
                <a:srgbClr val="FF00FF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3000" b="0" i="0" u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pl" sz="3000" b="0" i="0" u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 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</a:t>
            </a:r>
            <a:r>
              <a:rPr lang="en-US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</p:txBody>
      </p:sp>
      <p:sp>
        <p:nvSpPr>
          <p:cNvPr id="6" name="Shape 673">
            <a:extLst>
              <a:ext uri="{FF2B5EF4-FFF2-40B4-BE49-F238E27FC236}">
                <a16:creationId xmlns:a16="http://schemas.microsoft.com/office/drawing/2014/main" id="{14555ECC-62B6-4090-8FB0-23187040646E}"/>
              </a:ext>
            </a:extLst>
          </p:cNvPr>
          <p:cNvSpPr txBox="1"/>
          <p:nvPr/>
        </p:nvSpPr>
        <p:spPr>
          <a:xfrm>
            <a:off x="1620375" y="3009225"/>
            <a:ext cx="8301547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600" b="0" i="0" u="none" baseline="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b="0" i="0" u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-1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b="0" i="0" u="none" strike="noStrike" cap="none" baseline="0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Przed</a:t>
            </a:r>
            <a:r>
              <a:rPr lang="en-US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:', </a:t>
            </a:r>
            <a:r>
              <a:rPr lang="en-US" sz="2600" b="0" i="0" u="none" baseline="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0" i="0" u="none" strike="noStrike" cap="none" baseline="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</a:t>
            </a:r>
            <a:r>
              <a:rPr lang="en-US" sz="2600" b="0" i="0" u="none" baseline="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e_num</a:t>
            </a: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[9, 41, 12, 3,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0" i="0" u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if </a:t>
            </a:r>
            <a:r>
              <a:rPr lang="en-US" sz="2600" b="0" i="0" u="none" baseline="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b="0" i="0" u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&lt; </a:t>
            </a:r>
            <a:r>
              <a:rPr lang="en-US" sz="2600" b="0" i="0" u="none" baseline="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b="0" i="0" u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en-US" sz="2600" b="0" i="0" u="none" baseline="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b="0" i="0" u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600" b="0" i="0" u="none" baseline="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endParaRPr lang="en-US"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0" i="0" u="none" baseline="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b="0" i="0" u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600" b="0" i="0" u="none" baseline="0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the_num</a:t>
            </a:r>
            <a:r>
              <a:rPr lang="en-US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Font typeface="Cabin"/>
              <a:buNone/>
            </a:pPr>
            <a:endParaRPr lang="en-US" sz="2600" dirty="0">
              <a:solidFill>
                <a:srgbClr val="FF00FF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'Po:', </a:t>
            </a:r>
            <a:r>
              <a:rPr lang="en-US" sz="2600" b="0" i="0" u="none" baseline="0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smallest_so_far</a:t>
            </a:r>
            <a:r>
              <a:rPr lang="en-US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65775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Wyskakiwanie z pętli</a:t>
            </a:r>
          </a:p>
        </p:txBody>
      </p:sp>
      <p:sp>
        <p:nvSpPr>
          <p:cNvPr id="293" name="Shape 293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27010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Instrukcja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break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kończy bieżącą pętlę i wyskakuje do instrukcji znajdującej się bezpośrednio </a:t>
            </a:r>
            <a:r>
              <a:rPr lang="pl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za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pętlą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Przypomina to test pętli, który można zastosować w dowolnym miejscu jej ciała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817225" y="5202237"/>
            <a:ext cx="2435099" cy="29559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 hejka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 hejka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zakończone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zakończone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zrobione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Zrobione!</a:t>
            </a:r>
          </a:p>
        </p:txBody>
      </p:sp>
      <p:sp>
        <p:nvSpPr>
          <p:cNvPr id="295" name="Shape 295"/>
          <p:cNvSpPr txBox="1"/>
          <p:nvPr/>
        </p:nvSpPr>
        <p:spPr>
          <a:xfrm>
            <a:off x="3774650" y="5304525"/>
            <a:ext cx="6430500" cy="29822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pl" sz="3000" b="0" i="0" u="none" strike="noStrike" cap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'zrobione'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'Zrobione!')</a:t>
            </a:r>
            <a:endParaRPr lang="pl" sz="30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3" name="Shape 743"/>
          <p:cNvSpPr txBox="1"/>
          <p:nvPr/>
        </p:nvSpPr>
        <p:spPr>
          <a:xfrm>
            <a:off x="1459175" y="2323169"/>
            <a:ext cx="77483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 =</a:t>
            </a:r>
            <a:r>
              <a:rPr lang="pl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6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'Przed</a:t>
            </a:r>
            <a:r>
              <a:rPr lang="pl" sz="2600" b="0" i="0" u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pl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60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[</a:t>
            </a: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9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, 41, 12, </a:t>
            </a:r>
            <a:r>
              <a:rPr lang="en-US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smallest 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is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None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    smallest 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=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value &lt; 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    smallest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=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smallest, </a:t>
            </a:r>
            <a:r>
              <a:rPr lang="pl" sz="2600" b="0" i="0" u="none" strike="noStrike" cap="none" baseline="0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value</a:t>
            </a:r>
            <a:r>
              <a:rPr lang="pl" sz="26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600" b="0" i="0" u="none" strike="noStrike" cap="none" baseline="0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endParaRPr lang="pl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600" b="0" i="0" u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Po:</a:t>
            </a:r>
            <a:r>
              <a:rPr lang="pl" sz="26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pl" sz="26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744" name="Shape 744"/>
          <p:cNvSpPr txBox="1"/>
          <p:nvPr/>
        </p:nvSpPr>
        <p:spPr>
          <a:xfrm>
            <a:off x="10225086" y="2516944"/>
            <a:ext cx="3797399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$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python</a:t>
            </a:r>
            <a:r>
              <a:rPr lang="en-US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smallest.py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9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41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74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  <a:r>
              <a:rPr lang="pl" sz="30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15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</a:t>
            </a:r>
            <a:r>
              <a:rPr lang="en-US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745" name="Shape 745"/>
          <p:cNvSpPr txBox="1"/>
          <p:nvPr/>
        </p:nvSpPr>
        <p:spPr>
          <a:xfrm>
            <a:off x="381000" y="7270699"/>
            <a:ext cx="15430500" cy="116845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Nadal mamy zmienną, która jest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najmniejsza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na razie. W pierwszej iteracji pętli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smallest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ma wartość </a:t>
            </a:r>
            <a:r>
              <a:rPr lang="pl" sz="32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None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więc przypisujemy jej pierwszą </a:t>
            </a:r>
            <a:r>
              <a:rPr lang="pl" sz="3200" b="0" i="0" u="none" strike="noStrike" cap="none" baseline="0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wartość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jako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najmniejszą</a:t>
            </a: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  <p:sp>
        <p:nvSpPr>
          <p:cNvPr id="746" name="Shape 7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Znajdowanie najmniejszej wartości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Shape 75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Operatory </a:t>
            </a:r>
            <a:r>
              <a:rPr lang="pl" sz="76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b="0" i="0" u="none" strike="noStrike" cap="none" baseline="0" dirty="0" err="1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oraz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7600" b="0" i="0" u="none" strike="noStrike" cap="none" baseline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not</a:t>
            </a: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</p:txBody>
      </p:sp>
      <p:sp>
        <p:nvSpPr>
          <p:cNvPr id="752" name="Shape 752"/>
          <p:cNvSpPr txBox="1">
            <a:spLocks noGrp="1"/>
          </p:cNvSpPr>
          <p:nvPr>
            <p:ph type="body" idx="1"/>
          </p:nvPr>
        </p:nvSpPr>
        <p:spPr>
          <a:xfrm>
            <a:off x="8616824" y="2603500"/>
            <a:ext cx="6470875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ma operator</a:t>
            </a:r>
            <a:r>
              <a:rPr lang="pl" sz="34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4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(jest)</a:t>
            </a:r>
            <a:r>
              <a:rPr lang="pl" sz="3400" b="0" i="0" u="none" strike="noStrike" cap="none" baseline="0" dirty="0">
                <a:latin typeface="Arial" charset="0"/>
                <a:ea typeface="Arial" charset="0"/>
                <a:cs typeface="Arial" charset="0"/>
                <a:sym typeface="Cabin"/>
              </a:rPr>
              <a:t>,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który można stosować w wyrażeniach logicznych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Oznacza tyle, co </a:t>
            </a:r>
            <a:r>
              <a:rPr lang="pl" sz="34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pl" sz="34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jest tym samym, co</a:t>
            </a:r>
            <a:r>
              <a:rPr lang="pl" sz="34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Podobnie, ale dobitniej niż </a:t>
            </a:r>
            <a:r>
              <a:rPr lang="pl" sz="3400" b="0" i="0" u="none" strike="noStrike" cap="none" baseline="0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==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400" b="0" i="0" u="none" strike="noStrike" cap="none" baseline="0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is not (nie jest)</a:t>
            </a:r>
            <a:r>
              <a:rPr lang="pl" sz="3400" b="0" i="0" u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pl" sz="34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to również operator logiczny</a:t>
            </a:r>
          </a:p>
        </p:txBody>
      </p:sp>
      <p:sp>
        <p:nvSpPr>
          <p:cNvPr id="753" name="Shape 753"/>
          <p:cNvSpPr txBox="1"/>
          <p:nvPr/>
        </p:nvSpPr>
        <p:spPr>
          <a:xfrm>
            <a:off x="874425" y="2962250"/>
            <a:ext cx="7742400" cy="4984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6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('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Przed</a:t>
            </a:r>
            <a:r>
              <a:rPr lang="pl" sz="26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  <a:endParaRPr lang="pl" sz="2600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value 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[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41, 12, </a:t>
            </a:r>
            <a:r>
              <a:rPr lang="en-US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74, 15]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6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is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None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value &lt; 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value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 value</a:t>
            </a: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endParaRPr lang="pl" sz="2600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26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26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26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'Po', </a:t>
            </a:r>
            <a:r>
              <a:rPr lang="pl" sz="26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smallest</a:t>
            </a:r>
            <a:r>
              <a:rPr lang="pl" sz="26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26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Shape 7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pl" sz="76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Podsumowanie</a:t>
            </a:r>
          </a:p>
        </p:txBody>
      </p:sp>
      <p:sp>
        <p:nvSpPr>
          <p:cNvPr id="758" name="Shape 758"/>
          <p:cNvSpPr txBox="1">
            <a:spLocks noGrp="1"/>
          </p:cNvSpPr>
          <p:nvPr>
            <p:ph type="body" idx="1"/>
          </p:nvPr>
        </p:nvSpPr>
        <p:spPr>
          <a:xfrm>
            <a:off x="1809750" y="2603500"/>
            <a:ext cx="682625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9446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Pętle while (nieokreślone)</a:t>
            </a:r>
          </a:p>
          <a:p>
            <a:pPr marL="685800" marR="0" lvl="0" indent="-39446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Nieskończone pętle</a:t>
            </a:r>
          </a:p>
          <a:p>
            <a:pPr marL="685800" marR="0" lvl="0" indent="-394461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Używanie break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Używanie continue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Stałe i zmienne None</a:t>
            </a:r>
            <a:endParaRPr lang="pl" sz="36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759" name="Shape 759"/>
          <p:cNvSpPr txBox="1">
            <a:spLocks noGrp="1"/>
          </p:cNvSpPr>
          <p:nvPr>
            <p:ph type="body" idx="4294967295"/>
          </p:nvPr>
        </p:nvSpPr>
        <p:spPr>
          <a:xfrm>
            <a:off x="9036050" y="2755900"/>
            <a:ext cx="6051650" cy="57023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Pętle for (określone)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Zmienne sterujące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Idiomy pętli</a:t>
            </a:r>
          </a:p>
          <a:p>
            <a:pPr marL="685800" marR="0" lvl="0" indent="-394462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Największa i najmniejsza wartość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" name="Shape 794"/>
          <p:cNvSpPr txBox="1">
            <a:spLocks noGrp="1"/>
          </p:cNvSpPr>
          <p:nvPr>
            <p:ph type="title" idx="4294967295"/>
          </p:nvPr>
        </p:nvSpPr>
        <p:spPr>
          <a:xfrm>
            <a:off x="1462700" y="946150"/>
            <a:ext cx="12469200" cy="81121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pl" sz="3600" b="0" i="0" u="none" baseline="0">
                <a:solidFill>
                  <a:srgbClr val="FFFF00"/>
                </a:solidFill>
              </a:rPr>
              <a:t>Podziękowania dla współpracowników</a:t>
            </a:r>
          </a:p>
        </p:txBody>
      </p:sp>
      <p:pic>
        <p:nvPicPr>
          <p:cNvPr id="797" name="Shape 79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7900" y="839500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8" name="Shape 79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897687" y="1017700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Shape 799"/>
          <p:cNvSpPr txBox="1"/>
          <p:nvPr/>
        </p:nvSpPr>
        <p:spPr>
          <a:xfrm>
            <a:off x="8704400" y="2217051"/>
            <a:ext cx="6797699" cy="56315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>
                <a:solidFill>
                  <a:srgbClr val="FFFFFF"/>
                </a:solidFill>
              </a:rPr>
              <a:t>...</a:t>
            </a:r>
          </a:p>
        </p:txBody>
      </p:sp>
      <p:sp>
        <p:nvSpPr>
          <p:cNvPr id="7" name="Shape 502">
            <a:extLst>
              <a:ext uri="{FF2B5EF4-FFF2-40B4-BE49-F238E27FC236}">
                <a16:creationId xmlns:a16="http://schemas.microsoft.com/office/drawing/2014/main" id="{CEF5E0F8-6601-4183-B7F6-313E4C9DD536}"/>
              </a:ext>
            </a:extLst>
          </p:cNvPr>
          <p:cNvSpPr txBox="1"/>
          <p:nvPr/>
        </p:nvSpPr>
        <p:spPr>
          <a:xfrm>
            <a:off x="1206100" y="2296123"/>
            <a:ext cx="6797699" cy="55334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Copyright slajdów 2010 - Charles R. Severance </a:t>
            </a:r>
            <a:br>
              <a:rPr lang="pl" sz="1800" b="0" i="0" u="none" baseline="0" dirty="0">
                <a:solidFill>
                  <a:srgbClr val="FFFFFF"/>
                </a:solidFill>
              </a:rPr>
            </a:br>
            <a:r>
              <a:rPr lang="pl" sz="1800" b="0" i="0" u="none" baseline="0" dirty="0">
                <a:solidFill>
                  <a:srgbClr val="FFFFFF"/>
                </a:solidFill>
              </a:rPr>
              <a:t>(</a:t>
            </a:r>
            <a:r>
              <a:rPr lang="pl" sz="1800" b="0" i="0" u="sng" baseline="0" dirty="0">
                <a:solidFill>
                  <a:srgbClr val="FFFF00"/>
                </a:solidFill>
                <a:hlinkClick r:id="rId5"/>
              </a:rPr>
              <a:t>www.dr-chuck.com</a:t>
            </a:r>
            <a:r>
              <a:rPr lang="pl" sz="1800" b="0" i="0" u="none" baseline="0" dirty="0">
                <a:solidFill>
                  <a:srgbClr val="FFFFFF"/>
                </a:solidFill>
              </a:rPr>
              <a:t>)</a:t>
            </a:r>
            <a:r>
              <a:rPr lang="pl" sz="1800" b="0" i="0" u="none" baseline="0" dirty="0">
                <a:solidFill>
                  <a:schemeClr val="bg1"/>
                </a:solidFill>
              </a:rPr>
              <a:t> University of Michigan School of Information i</a:t>
            </a:r>
            <a:r>
              <a:rPr lang="pl" sz="1800" b="0" i="0" u="none" baseline="0" dirty="0">
                <a:solidFill>
                  <a:srgbClr val="FFFF00"/>
                </a:solidFill>
              </a:rPr>
              <a:t> </a:t>
            </a:r>
            <a:r>
              <a:rPr lang="pl" sz="1800" b="0" i="0" u="sng" baseline="0" dirty="0">
                <a:solidFill>
                  <a:srgbClr val="FFFF00"/>
                </a:solidFill>
                <a:hlinkClick r:id="rId6"/>
              </a:rPr>
              <a:t>open.umich.edu</a:t>
            </a:r>
            <a:r>
              <a:rPr lang="pl" sz="1800" b="0" i="0" baseline="0" dirty="0">
                <a:solidFill>
                  <a:srgbClr val="FFFF00"/>
                </a:solidFill>
              </a:rPr>
              <a:t> </a:t>
            </a:r>
            <a:r>
              <a:rPr lang="pl" sz="1800" b="0" i="0" u="none" baseline="0" dirty="0">
                <a:solidFill>
                  <a:srgbClr val="FFFFFF"/>
                </a:solidFill>
              </a:rPr>
              <a:t>dostępne na licencji Creative Commons Attribution 4.0.  Aby zachować zgodność z wymaganiami licencji należy pozostawić ten slajd na końcu każdej kopii tego dokumentu.  Po dokonaniu zmian, przy ponownej publikacji tych materiałów można dodać swoje nazwisko i nazwę organizacji do listy współpracowników</a:t>
            </a:r>
          </a:p>
          <a:p>
            <a:pPr lvl="0" algn="l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Autorstwo pierwszej wersji: Charles Severance, </a:t>
            </a:r>
            <a:br>
              <a:rPr lang="en-US" sz="1800" b="0" i="0" u="none" baseline="0" dirty="0">
                <a:solidFill>
                  <a:srgbClr val="FFFFFF"/>
                </a:solidFill>
              </a:rPr>
            </a:br>
            <a:r>
              <a:rPr lang="pl" sz="1800" b="0" i="0" u="none" baseline="0" dirty="0">
                <a:solidFill>
                  <a:srgbClr val="FFFFFF"/>
                </a:solidFill>
              </a:rPr>
              <a:t>University of Michigan School of Information</a:t>
            </a:r>
            <a:endParaRPr lang="en-US" sz="1800" b="0" i="0" u="none" baseline="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endParaRPr lang="en-US"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-PL" sz="1800" dirty="0">
                <a:solidFill>
                  <a:srgbClr val="FFFFFF"/>
                </a:solidFill>
              </a:rPr>
              <a:t>Polska wersja powstała z inicjatywy Wydziału Matematyki </a:t>
            </a:r>
            <a:br>
              <a:rPr lang="en-US" sz="1800" dirty="0">
                <a:solidFill>
                  <a:srgbClr val="FFFFFF"/>
                </a:solidFill>
              </a:rPr>
            </a:br>
            <a:r>
              <a:rPr lang="pl-PL" sz="1800" dirty="0">
                <a:solidFill>
                  <a:srgbClr val="FFFFFF"/>
                </a:solidFill>
              </a:rPr>
              <a:t>i Informatyki Uniwersytetu im. Adama Mickiewicza w Poznaniu</a:t>
            </a:r>
            <a:endParaRPr lang="en-US"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Tłumaczenie: Agata i Krzysztof Wierzbiccy, EnglishT.eu</a:t>
            </a:r>
            <a:endParaRPr lang="en-US" sz="1800" b="0" i="0" u="none" baseline="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en-US" sz="1800" dirty="0" err="1">
                <a:solidFill>
                  <a:srgbClr val="FFFFFF"/>
                </a:solidFill>
              </a:rPr>
              <a:t>Poprawki</a:t>
            </a:r>
            <a:r>
              <a:rPr lang="en-US" sz="1800" dirty="0">
                <a:solidFill>
                  <a:srgbClr val="FFFFFF"/>
                </a:solidFill>
              </a:rPr>
              <a:t>: </a:t>
            </a:r>
            <a:r>
              <a:rPr lang="en-US" sz="1800">
                <a:solidFill>
                  <a:srgbClr val="FFFFFF"/>
                </a:solidFill>
              </a:rPr>
              <a:t>Andrzej Wójtowicz</a:t>
            </a:r>
            <a:endParaRPr lang="pl" sz="1800" b="0" i="0" u="none" baseline="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endParaRPr lang="pl" sz="1800" dirty="0">
              <a:solidFill>
                <a:srgbClr val="FFFFFF"/>
              </a:solidFill>
            </a:endParaRPr>
          </a:p>
          <a:p>
            <a:pPr lvl="0" algn="l" rtl="0">
              <a:spcBef>
                <a:spcPts val="0"/>
              </a:spcBef>
              <a:buNone/>
            </a:pPr>
            <a:r>
              <a:rPr lang="pl" sz="1800" b="0" i="0" u="none" baseline="0" dirty="0">
                <a:solidFill>
                  <a:srgbClr val="FFFFFF"/>
                </a:solidFill>
              </a:rPr>
              <a:t>... wstaw tu nowych współpracowników i tłumaczy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7600" b="0" i="0" u="none" strike="noStrike" cap="none" baseline="0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Wyskakiwanie z pętli</a:t>
            </a:r>
          </a:p>
        </p:txBody>
      </p:sp>
      <p:sp>
        <p:nvSpPr>
          <p:cNvPr id="301" name="Shape 301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270102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Instrukcja </a:t>
            </a:r>
            <a:r>
              <a:rPr lang="pl" sz="3600" b="0" i="0" u="none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break</a:t>
            </a: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kończy bieżącą pętlę i wyskakuje do instrukcji znajdującej się bezpośrednio za pętlą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Przypomina to test pętli, który można zastosować w dowolnym miejscu jej ciała</a:t>
            </a:r>
          </a:p>
        </p:txBody>
      </p:sp>
      <p:cxnSp>
        <p:nvCxnSpPr>
          <p:cNvPr id="304" name="Shape 304"/>
          <p:cNvCxnSpPr>
            <a:cxnSpLocks/>
          </p:cNvCxnSpPr>
          <p:nvPr/>
        </p:nvCxnSpPr>
        <p:spPr>
          <a:xfrm flipH="1" flipV="1">
            <a:off x="3082749" y="7565976"/>
            <a:ext cx="574851" cy="3492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5" name="Shape 305"/>
          <p:cNvCxnSpPr/>
          <p:nvPr/>
        </p:nvCxnSpPr>
        <p:spPr>
          <a:xfrm flipV="1">
            <a:off x="3025775" y="7015163"/>
            <a:ext cx="2332038" cy="533398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8" name="Shape 295"/>
          <p:cNvSpPr txBox="1"/>
          <p:nvPr/>
        </p:nvSpPr>
        <p:spPr>
          <a:xfrm>
            <a:off x="3774650" y="5304525"/>
            <a:ext cx="6430500" cy="29822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pl" sz="3000" b="0" i="0" u="none" strike="noStrike" cap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'zrobione'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'Zrobione!')</a:t>
            </a:r>
            <a:endParaRPr lang="pl" sz="30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9" name="Shape 294">
            <a:extLst>
              <a:ext uri="{FF2B5EF4-FFF2-40B4-BE49-F238E27FC236}">
                <a16:creationId xmlns:a16="http://schemas.microsoft.com/office/drawing/2014/main" id="{F4C4E42F-65F1-4D34-AD6B-B0EFA0F3F166}"/>
              </a:ext>
            </a:extLst>
          </p:cNvPr>
          <p:cNvSpPr txBox="1"/>
          <p:nvPr/>
        </p:nvSpPr>
        <p:spPr>
          <a:xfrm>
            <a:off x="10817225" y="5202237"/>
            <a:ext cx="2435099" cy="29559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 hejka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 hejka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zakończone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zakończone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zrobione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Zrobione!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0" name="Shape 310"/>
          <p:cNvCxnSpPr/>
          <p:nvPr/>
        </p:nvCxnSpPr>
        <p:spPr>
          <a:xfrm rot="10800000">
            <a:off x="11017136" y="557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11" name="Shape 311"/>
          <p:cNvSpPr/>
          <p:nvPr/>
        </p:nvSpPr>
        <p:spPr>
          <a:xfrm>
            <a:off x="9601200" y="1117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pl" sz="2800" b="0" i="0" u="none" strike="noStrike" cap="none" baseline="0" dirty="0">
                <a:solidFill>
                  <a:srgbClr val="FF99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Prawda?</a:t>
            </a:r>
            <a:endParaRPr lang="pl" sz="3600" b="0" i="0" u="none" strike="noStrike" cap="none" baseline="0" dirty="0">
              <a:solidFill>
                <a:srgbClr val="FF99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cxnSp>
        <p:nvCxnSpPr>
          <p:cNvPr id="312" name="Shape 312"/>
          <p:cNvCxnSpPr/>
          <p:nvPr/>
        </p:nvCxnSpPr>
        <p:spPr>
          <a:xfrm rot="10800000" flipH="1">
            <a:off x="10985100" y="2425800"/>
            <a:ext cx="51300" cy="39545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13" name="Shape 313"/>
          <p:cNvCxnSpPr/>
          <p:nvPr/>
        </p:nvCxnSpPr>
        <p:spPr>
          <a:xfrm rot="10800000">
            <a:off x="12382475" y="1746225"/>
            <a:ext cx="777899" cy="158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14" name="Shape 314"/>
          <p:cNvCxnSpPr>
            <a:stCxn id="315" idx="0"/>
            <a:endCxn id="316" idx="2"/>
          </p:cNvCxnSpPr>
          <p:nvPr/>
        </p:nvCxnSpPr>
        <p:spPr>
          <a:xfrm rot="10800000" flipH="1">
            <a:off x="13169949" y="3149800"/>
            <a:ext cx="50700" cy="20445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17" name="Shape 317"/>
          <p:cNvCxnSpPr/>
          <p:nvPr/>
        </p:nvCxnSpPr>
        <p:spPr>
          <a:xfrm>
            <a:off x="10973000" y="6380400"/>
            <a:ext cx="2223899" cy="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18" name="Shape 318"/>
          <p:cNvCxnSpPr/>
          <p:nvPr/>
        </p:nvCxnSpPr>
        <p:spPr>
          <a:xfrm flipH="1">
            <a:off x="9245574" y="1762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19" name="Shape 319"/>
          <p:cNvCxnSpPr/>
          <p:nvPr/>
        </p:nvCxnSpPr>
        <p:spPr>
          <a:xfrm rot="10800000" flipH="1">
            <a:off x="10942636" y="68898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0" name="Shape 320"/>
          <p:cNvCxnSpPr/>
          <p:nvPr/>
        </p:nvCxnSpPr>
        <p:spPr>
          <a:xfrm rot="10800000" flipH="1">
            <a:off x="9202736" y="1752611"/>
            <a:ext cx="58800" cy="51545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1" name="Shape 321"/>
          <p:cNvCxnSpPr/>
          <p:nvPr/>
        </p:nvCxnSpPr>
        <p:spPr>
          <a:xfrm>
            <a:off x="9216150" y="6870200"/>
            <a:ext cx="1723200" cy="368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22" name="Shape 322"/>
          <p:cNvSpPr txBox="1"/>
          <p:nvPr/>
        </p:nvSpPr>
        <p:spPr>
          <a:xfrm>
            <a:off x="8721725" y="1003300"/>
            <a:ext cx="723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Nie</a:t>
            </a:r>
          </a:p>
        </p:txBody>
      </p:sp>
      <p:sp>
        <p:nvSpPr>
          <p:cNvPr id="323" name="Shape 323"/>
          <p:cNvSpPr txBox="1"/>
          <p:nvPr/>
        </p:nvSpPr>
        <p:spPr>
          <a:xfrm>
            <a:off x="9030612" y="7505700"/>
            <a:ext cx="4112325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5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print('Zrobione')</a:t>
            </a:r>
            <a:endParaRPr lang="pl" sz="3500" u="none" strike="noStrike" cap="none" dirty="0">
              <a:solidFill>
                <a:schemeClr val="lt1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</p:txBody>
      </p:sp>
      <p:sp>
        <p:nvSpPr>
          <p:cNvPr id="324" name="Shape 324"/>
          <p:cNvSpPr txBox="1"/>
          <p:nvPr/>
        </p:nvSpPr>
        <p:spPr>
          <a:xfrm>
            <a:off x="12838111" y="1003300"/>
            <a:ext cx="1049125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Tak</a:t>
            </a:r>
          </a:p>
        </p:txBody>
      </p:sp>
      <p:sp>
        <p:nvSpPr>
          <p:cNvPr id="316" name="Shape 316"/>
          <p:cNvSpPr txBox="1"/>
          <p:nvPr/>
        </p:nvSpPr>
        <p:spPr>
          <a:xfrm>
            <a:off x="11760200" y="24003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5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....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x="11709400" y="51943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5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...</a:t>
            </a:r>
          </a:p>
        </p:txBody>
      </p:sp>
      <p:cxnSp>
        <p:nvCxnSpPr>
          <p:cNvPr id="325" name="Shape 325"/>
          <p:cNvCxnSpPr/>
          <p:nvPr/>
        </p:nvCxnSpPr>
        <p:spPr>
          <a:xfrm rot="10800000">
            <a:off x="14816037" y="4679911"/>
            <a:ext cx="1016099" cy="14906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6" name="Shape 326"/>
          <p:cNvCxnSpPr/>
          <p:nvPr/>
        </p:nvCxnSpPr>
        <p:spPr>
          <a:xfrm rot="10800000" flipH="1">
            <a:off x="11952286" y="6145311"/>
            <a:ext cx="3849600" cy="1346100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27" name="Shape 327"/>
          <p:cNvSpPr txBox="1"/>
          <p:nvPr/>
        </p:nvSpPr>
        <p:spPr>
          <a:xfrm>
            <a:off x="1752600" y="1195375"/>
            <a:ext cx="6558000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pl" sz="3000" b="0" i="0" u="none" strike="noStrike" cap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'zrobione'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</a:t>
            </a:r>
            <a:r>
              <a:rPr lang="en-US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pl" sz="3000" i="0" u="none" strike="noStrike" cap="none" dirty="0">
              <a:solidFill>
                <a:schemeClr val="bg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'Zrobione!')</a:t>
            </a:r>
            <a:endParaRPr lang="pl" sz="30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cxnSp>
        <p:nvCxnSpPr>
          <p:cNvPr id="328" name="Shape 328"/>
          <p:cNvCxnSpPr/>
          <p:nvPr/>
        </p:nvCxnSpPr>
        <p:spPr>
          <a:xfrm rot="10800000">
            <a:off x="1318899" y="3504149"/>
            <a:ext cx="348900" cy="544500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29" name="Shape 329"/>
          <p:cNvCxnSpPr>
            <a:cxnSpLocks/>
          </p:cNvCxnSpPr>
          <p:nvPr/>
        </p:nvCxnSpPr>
        <p:spPr>
          <a:xfrm rot="10800000" flipH="1">
            <a:off x="1265939" y="3116201"/>
            <a:ext cx="1787100" cy="3770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0" name="Shape 330"/>
          <p:cNvCxnSpPr/>
          <p:nvPr/>
        </p:nvCxnSpPr>
        <p:spPr>
          <a:xfrm rot="10800000">
            <a:off x="13209400" y="3186225"/>
            <a:ext cx="1026899" cy="6197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none" w="med" len="med"/>
            <a:tailEnd type="none" w="med" len="med"/>
          </a:ln>
        </p:spPr>
      </p:cxnSp>
      <p:pic>
        <p:nvPicPr>
          <p:cNvPr id="331" name="Shape 3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66338" y="5150641"/>
            <a:ext cx="2184399" cy="2039937"/>
          </a:xfrm>
          <a:prstGeom prst="rect">
            <a:avLst/>
          </a:prstGeom>
          <a:noFill/>
          <a:ln>
            <a:noFill/>
          </a:ln>
        </p:spPr>
      </p:pic>
      <p:sp>
        <p:nvSpPr>
          <p:cNvPr id="332" name="Shape 332"/>
          <p:cNvSpPr txBox="1"/>
          <p:nvPr/>
        </p:nvSpPr>
        <p:spPr>
          <a:xfrm>
            <a:off x="415213" y="7362029"/>
            <a:ext cx="8615399" cy="533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-PL" sz="2400" b="0" i="0" u="sng" strike="noStrike" cap="none" baseline="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4"/>
              </a:rPr>
              <a:t>https://pl.wikipedia.org/wiki/Transporter_(Star_Trek)</a:t>
            </a:r>
            <a:endParaRPr lang="pl" sz="2400" b="0" i="0" u="sng" strike="noStrike" cap="none" baseline="0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  <a:hlinkClick r:id="rId5"/>
            </a:endParaRPr>
          </a:p>
        </p:txBody>
      </p:sp>
      <p:sp>
        <p:nvSpPr>
          <p:cNvPr id="333" name="Shape 333"/>
          <p:cNvSpPr txBox="1"/>
          <p:nvPr/>
        </p:nvSpPr>
        <p:spPr>
          <a:xfrm>
            <a:off x="13665200" y="3873500"/>
            <a:ext cx="2184300" cy="749399"/>
          </a:xfrm>
          <a:prstGeom prst="rect">
            <a:avLst/>
          </a:prstGeom>
          <a:noFill/>
          <a:ln w="76200" cap="flat" cmpd="sng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500" b="0" i="0" u="none" strike="noStrike" cap="none" baseline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break</a:t>
            </a:r>
          </a:p>
        </p:txBody>
      </p:sp>
      <p:cxnSp>
        <p:nvCxnSpPr>
          <p:cNvPr id="334" name="Shape 334"/>
          <p:cNvCxnSpPr/>
          <p:nvPr/>
        </p:nvCxnSpPr>
        <p:spPr>
          <a:xfrm rot="10800000">
            <a:off x="13213562" y="5921398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5" name="Shape 335"/>
          <p:cNvCxnSpPr/>
          <p:nvPr/>
        </p:nvCxnSpPr>
        <p:spPr>
          <a:xfrm rot="10800000">
            <a:off x="13128537" y="18057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72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Kończenie iteracji przy pomocy </a:t>
            </a:r>
            <a:r>
              <a:rPr lang="pl" sz="72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</a:p>
        </p:txBody>
      </p:sp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1155700" y="2667538"/>
            <a:ext cx="13932000" cy="16541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Instrukcja </a:t>
            </a:r>
            <a:r>
              <a:rPr lang="pl" sz="36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kończy bieżącą iterację, przeskakuje do początku pętli i zaczyna kolejną iterację</a:t>
            </a:r>
          </a:p>
        </p:txBody>
      </p:sp>
      <p:sp>
        <p:nvSpPr>
          <p:cNvPr id="6" name="Shape 350">
            <a:extLst>
              <a:ext uri="{FF2B5EF4-FFF2-40B4-BE49-F238E27FC236}">
                <a16:creationId xmlns:a16="http://schemas.microsoft.com/office/drawing/2014/main" id="{A86747F9-AB2C-41CD-B29F-18907A31B3A7}"/>
              </a:ext>
            </a:extLst>
          </p:cNvPr>
          <p:cNvSpPr txBox="1"/>
          <p:nvPr/>
        </p:nvSpPr>
        <p:spPr>
          <a:xfrm>
            <a:off x="3098800" y="4146550"/>
            <a:ext cx="6499500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pl" sz="3000" b="0" i="0" u="none" strike="noStrike" cap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line[0]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 </a:t>
            </a:r>
            <a:r>
              <a:rPr lang="pl" sz="3000" b="0" i="0" u="none" strike="noStrike" cap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'#'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'zrobione'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'Zrobione!')</a:t>
            </a:r>
            <a:endParaRPr lang="pl" sz="30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7" name="Shape 351">
            <a:extLst>
              <a:ext uri="{FF2B5EF4-FFF2-40B4-BE49-F238E27FC236}">
                <a16:creationId xmlns:a16="http://schemas.microsoft.com/office/drawing/2014/main" id="{1291E8EC-50E8-460D-9AFC-FA83C3961145}"/>
              </a:ext>
            </a:extLst>
          </p:cNvPr>
          <p:cNvSpPr txBox="1"/>
          <p:nvPr/>
        </p:nvSpPr>
        <p:spPr>
          <a:xfrm>
            <a:off x="11172825" y="4494212"/>
            <a:ext cx="4399271" cy="38766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 hejka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 hejka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# nie wypisuj tego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wypisz to!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wypisz to!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zrobione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Zrobione!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7200" b="0" i="0" u="none" strike="noStrike" cap="none" baseline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Kończenie iteracji przy pomocy </a:t>
            </a:r>
            <a:r>
              <a:rPr lang="pl" sz="72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</a:p>
        </p:txBody>
      </p:sp>
      <p:sp>
        <p:nvSpPr>
          <p:cNvPr id="349" name="Shape 349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1768475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Instrukcja </a:t>
            </a:r>
            <a:r>
              <a:rPr lang="pl" sz="3600" b="0" i="0" u="none" strike="noStrike" cap="none" baseline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continue</a:t>
            </a:r>
            <a:r>
              <a:rPr lang="pl" sz="3600" b="0" i="0" u="none" strike="noStrike" cap="none" baseline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kończy bieżącą iterację, przeskakuje do początku pętli i zaczyna kolejną iterację</a:t>
            </a:r>
          </a:p>
        </p:txBody>
      </p:sp>
      <p:sp>
        <p:nvSpPr>
          <p:cNvPr id="350" name="Shape 350"/>
          <p:cNvSpPr txBox="1"/>
          <p:nvPr/>
        </p:nvSpPr>
        <p:spPr>
          <a:xfrm>
            <a:off x="3098800" y="4146550"/>
            <a:ext cx="6499500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input(</a:t>
            </a:r>
            <a:r>
              <a:rPr lang="pl" sz="3000" b="0" i="0" u="none" strike="noStrike" cap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'&gt; '</a:t>
            </a:r>
            <a:r>
              <a:rPr lang="pl" sz="3000" b="0" i="0" u="none" strike="noStrike" cap="none" baseline="0" dirty="0">
                <a:solidFill>
                  <a:srgbClr val="FF99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line[0]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 </a:t>
            </a:r>
            <a:r>
              <a:rPr lang="pl" sz="3000" b="0" i="0" u="none" strike="noStrike" cap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'#'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 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'zrobione'</a:t>
            </a:r>
            <a:r>
              <a:rPr lang="pl" sz="3000" b="0" i="0" u="none" strike="noStrike" cap="none" baseline="0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 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break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pl" sz="3000" b="0" i="0" u="none" strike="noStrike" cap="none" baseline="0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pl" sz="3000" b="0" i="0" u="none" strike="noStrike" cap="none" baseline="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pl" sz="3000" b="0" i="0" u="none" baseline="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pl" sz="3000" b="0" i="0" u="none" strike="noStrike" cap="none" baseline="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 New"/>
              </a:rPr>
              <a:t>'Zrobione!')</a:t>
            </a:r>
            <a:endParaRPr lang="pl" sz="3000" i="0" u="none" strike="noStrike" cap="none" dirty="0">
              <a:solidFill>
                <a:srgbClr val="FFFFFF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351" name="Shape 351"/>
          <p:cNvSpPr txBox="1"/>
          <p:nvPr/>
        </p:nvSpPr>
        <p:spPr>
          <a:xfrm>
            <a:off x="11172825" y="4494212"/>
            <a:ext cx="4399271" cy="38766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 hejka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 hejka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# nie wypisuj tego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wypisz to!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wypisz to!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&gt; </a:t>
            </a:r>
            <a:r>
              <a:rPr lang="pl" sz="3200" b="0" i="0" u="none" strike="noStrike" cap="none" baseline="0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zrobione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pl" sz="3200" b="0" i="0" u="none" strike="noStrike" cap="none" baseline="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Zrobione!</a:t>
            </a:r>
          </a:p>
        </p:txBody>
      </p:sp>
      <p:cxnSp>
        <p:nvCxnSpPr>
          <p:cNvPr id="352" name="Shape 352"/>
          <p:cNvCxnSpPr/>
          <p:nvPr/>
        </p:nvCxnSpPr>
        <p:spPr>
          <a:xfrm flipH="1">
            <a:off x="2930400" y="4975800"/>
            <a:ext cx="150899" cy="7199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3" name="Shape 353"/>
          <p:cNvCxnSpPr/>
          <p:nvPr/>
        </p:nvCxnSpPr>
        <p:spPr>
          <a:xfrm>
            <a:off x="2874961" y="5695950"/>
            <a:ext cx="1907099" cy="440399"/>
          </a:xfrm>
          <a:prstGeom prst="straightConnector1">
            <a:avLst/>
          </a:prstGeom>
          <a:noFill/>
          <a:ln w="508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2755</Words>
  <Application>Microsoft Office PowerPoint</Application>
  <PresentationFormat>Custom</PresentationFormat>
  <Paragraphs>522</Paragraphs>
  <Slides>53</Slides>
  <Notes>52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9" baseType="lpstr">
      <vt:lpstr>Arial</vt:lpstr>
      <vt:lpstr>Cabin</vt:lpstr>
      <vt:lpstr>Comic Sans MS</vt:lpstr>
      <vt:lpstr>Courier</vt:lpstr>
      <vt:lpstr>Gill Sans</vt:lpstr>
      <vt:lpstr>Title &amp; Subtitle</vt:lpstr>
      <vt:lpstr>Pętle i iteracje</vt:lpstr>
      <vt:lpstr>Powtarzane kroki</vt:lpstr>
      <vt:lpstr>Pętla nieskończona</vt:lpstr>
      <vt:lpstr>Inna pętla</vt:lpstr>
      <vt:lpstr>Wyskakiwanie z pętli</vt:lpstr>
      <vt:lpstr>Wyskakiwanie z pętli</vt:lpstr>
      <vt:lpstr>PowerPoint Presentation</vt:lpstr>
      <vt:lpstr>Kończenie iteracji przy pomocy continue</vt:lpstr>
      <vt:lpstr>Kończenie iteracji przy pomocy continue</vt:lpstr>
      <vt:lpstr>PowerPoint Presentation</vt:lpstr>
      <vt:lpstr>Nieokreślone pętle</vt:lpstr>
      <vt:lpstr>Określone pętle</vt:lpstr>
      <vt:lpstr>Określone pętle</vt:lpstr>
      <vt:lpstr>Prosta pętla określona</vt:lpstr>
      <vt:lpstr>Pętla określona z napisami</vt:lpstr>
      <vt:lpstr>Prosta pętla określona</vt:lpstr>
      <vt:lpstr>Przyjrzyjmy się 'in'...</vt:lpstr>
      <vt:lpstr>PowerPoint Presentation</vt:lpstr>
      <vt:lpstr>PowerPoint Presentation</vt:lpstr>
      <vt:lpstr>Idiomy pętli: co robimy w pętlach  Uwaga: Mimo że przykłady są proste, te same schematy stosujemy w każdym rodzaju pętli</vt:lpstr>
      <vt:lpstr>Tworzenie “inteligentnych” pętli</vt:lpstr>
      <vt:lpstr>Przechodzenie pętlą przez zbiór</vt:lpstr>
      <vt:lpstr>Która liczba jest największa?</vt:lpstr>
      <vt:lpstr>Która liczba jest największa?</vt:lpstr>
      <vt:lpstr>Która liczba jest największa?</vt:lpstr>
      <vt:lpstr>Która liczba jest największa?</vt:lpstr>
      <vt:lpstr>Która liczba jest największa?</vt:lpstr>
      <vt:lpstr>Która liczba jest największa?</vt:lpstr>
      <vt:lpstr>Która liczba jest największa?</vt:lpstr>
      <vt:lpstr>Która liczba jest największa?</vt:lpstr>
      <vt:lpstr>Która liczba jest największa?</vt:lpstr>
      <vt:lpstr>Która liczba jest największa?</vt:lpstr>
      <vt:lpstr>Która liczba jest największa?</vt:lpstr>
      <vt:lpstr>Która liczba jest największa?</vt:lpstr>
      <vt:lpstr>Która liczba jest największa?</vt:lpstr>
      <vt:lpstr>Która liczba jest największa?</vt:lpstr>
      <vt:lpstr>Która liczba jest największa?</vt:lpstr>
      <vt:lpstr>Która liczba jest największa?</vt:lpstr>
      <vt:lpstr>Która liczba jest największa?</vt:lpstr>
      <vt:lpstr>Znajdowanie największej wartości</vt:lpstr>
      <vt:lpstr>Więcej schematów pętli...</vt:lpstr>
      <vt:lpstr>Liczenie w pętli</vt:lpstr>
      <vt:lpstr>Sumowanie w pętli</vt:lpstr>
      <vt:lpstr>Znajdowanie średniej w pętli</vt:lpstr>
      <vt:lpstr>Filtrowanie w pętli</vt:lpstr>
      <vt:lpstr>Wyszukiwanie z użyciem zmiennej logicznej</vt:lpstr>
      <vt:lpstr>Jak znaleźć najmniejszą wartość</vt:lpstr>
      <vt:lpstr>Znajdowanie najmniejszej wartości</vt:lpstr>
      <vt:lpstr>Znajdowanie najmniejszej wartości</vt:lpstr>
      <vt:lpstr>Znajdowanie najmniejszej wartości</vt:lpstr>
      <vt:lpstr>Operatory is oraz is not </vt:lpstr>
      <vt:lpstr>Podsumowanie</vt:lpstr>
      <vt:lpstr>Podziękowania dla współpracowników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Pętle i iteracje</dc:title>
  <cp:lastModifiedBy>Andrzej Wójtowicz</cp:lastModifiedBy>
  <cp:revision>97</cp:revision>
  <dcterms:modified xsi:type="dcterms:W3CDTF">2022-08-25T20:16:12Z</dcterms:modified>
</cp:coreProperties>
</file>