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3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80" r:id="rId8"/>
    <p:sldId id="263" r:id="rId9"/>
    <p:sldId id="264" r:id="rId10"/>
    <p:sldId id="281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8" r:id="rId24"/>
    <p:sldId id="277" r:id="rId25"/>
    <p:sldId id="315" r:id="rId26"/>
  </p:sldIdLst>
  <p:sldSz cx="16256000" cy="9144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DFF"/>
    <a:srgbClr val="00FF0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12"/>
    <p:restoredTop sz="94485"/>
  </p:normalViewPr>
  <p:slideViewPr>
    <p:cSldViewPr snapToGrid="0" snapToObjects="1">
      <p:cViewPr varScale="1">
        <p:scale>
          <a:sx n="77" d="100"/>
          <a:sy n="77" d="100"/>
        </p:scale>
        <p:origin x="786" y="96"/>
      </p:cViewPr>
      <p:guideLst>
        <p:guide orient="horz" pos="2880"/>
        <p:guide pos="5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0041769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Clr>
                <a:schemeClr val="dk2"/>
              </a:buClr>
              <a:buSzPct val="78571"/>
              <a:buFont typeface="Arial"/>
              <a:buNone/>
            </a:pPr>
            <a:r>
              <a:rPr lang="pl" b="0" i="0" u="none" baseline="0" dirty="0">
                <a:solidFill>
                  <a:schemeClr val="dk2"/>
                </a:solidFill>
              </a:rPr>
              <a:t>Notka od Chucka</a:t>
            </a:r>
            <a:r>
              <a:rPr lang="en-US" b="0" i="0" u="none" baseline="0" dirty="0">
                <a:solidFill>
                  <a:schemeClr val="dk2"/>
                </a:solidFill>
              </a:rPr>
              <a:t>:</a:t>
            </a:r>
            <a:r>
              <a:rPr lang="pl" b="0" i="0" u="none" baseline="0" dirty="0">
                <a:solidFill>
                  <a:schemeClr val="dk2"/>
                </a:solidFill>
              </a:rPr>
              <a:t> </a:t>
            </a:r>
            <a:r>
              <a:rPr lang="en-US" b="0" i="0" u="none" baseline="0" dirty="0" err="1">
                <a:solidFill>
                  <a:schemeClr val="dk2"/>
                </a:solidFill>
              </a:rPr>
              <a:t>uż</a:t>
            </a:r>
            <a:r>
              <a:rPr lang="pl" b="0" i="0" u="none" baseline="0" dirty="0">
                <a:solidFill>
                  <a:schemeClr val="dk2"/>
                </a:solidFill>
              </a:rPr>
              <a:t>ywając tych materiałów masz prawo usunąć logo UM i zastąpić je własnym</a:t>
            </a:r>
            <a:r>
              <a:rPr lang="en-US" b="0" i="0" u="none" baseline="0" dirty="0">
                <a:solidFill>
                  <a:schemeClr val="dk2"/>
                </a:solidFill>
              </a:rPr>
              <a:t>,</a:t>
            </a:r>
            <a:r>
              <a:rPr lang="pl" b="0" i="0" u="none" baseline="0" dirty="0">
                <a:solidFill>
                  <a:schemeClr val="dk2"/>
                </a:solidFill>
              </a:rPr>
              <a:t> ale zostaw proszę logo CC-BY na pierwszej stronie oraz strony z podziękowaniami dla współtwórców.</a:t>
            </a:r>
            <a:endParaRPr lang="pl" dirty="0">
              <a:solidFill>
                <a:schemeClr val="dk2"/>
              </a:solidFill>
            </a:endParaRPr>
          </a:p>
        </p:txBody>
      </p:sp>
      <p:sp>
        <p:nvSpPr>
          <p:cNvPr id="202" name="Shape 20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70744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9" name="Shape 2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3741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06" name="Shape 3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515064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8469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20" name="Shape 32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45317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27" name="Shape 32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392187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36" name="Shape 33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79751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3" name="Shape 34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001522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Shape 3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51" name="Shape 3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4148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Shape 3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58" name="Shape 3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985974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75" name="Shape 3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27642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en-US" dirty="0" err="1"/>
              <a:t>dynks</a:t>
            </a:r>
            <a:r>
              <a:rPr lang="en-US" dirty="0"/>
              <a:t> –</a:t>
            </a:r>
            <a:r>
              <a:rPr lang="pl-PL" dirty="0"/>
              <a:t> przedmiot o nazwie, której mówiący nie potrafi określić</a:t>
            </a:r>
            <a:endParaRPr lang="en-US" dirty="0"/>
          </a:p>
          <a:p>
            <a:pPr lvl="0" algn="l" rtl="0">
              <a:spcBef>
                <a:spcPts val="0"/>
              </a:spcBef>
              <a:buNone/>
            </a:pPr>
            <a:r>
              <a:rPr lang="pl-PL" dirty="0"/>
              <a:t>https://pl.wiktionary.org/wiki/dynks</a:t>
            </a:r>
            <a:endParaRPr lang="en-US" dirty="0"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441203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Shape 3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82" name="Shape 3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316343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88" name="Shape 3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0969775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401" name="Shape 4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9614640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94" name="Shape 3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3371366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Shape 7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2" name="Shape 7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31954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3" name="Shape 2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45387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79122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45" name="Shape 2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023159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875510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62304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85" name="Shape 2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5636434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endParaRPr/>
          </a:p>
        </p:txBody>
      </p:sp>
      <p:sp>
        <p:nvSpPr>
          <p:cNvPr id="292" name="Shape 2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84738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 sz="4000"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932000" cy="17363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5702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711200" lvl="0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 sz="4000"/>
            </a:lvl1pPr>
            <a:lvl2pPr marL="1003300" lvl="1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2pPr>
            <a:lvl3pPr marL="1295400" lvl="2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3pPr>
            <a:lvl4pPr marL="1600200" lvl="3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4pPr>
            <a:lvl5pPr marL="1892300" lvl="4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5pPr>
            <a:lvl6pPr marL="2349500" lvl="5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6pPr>
            <a:lvl7pPr marL="2806700" lvl="6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7pPr>
            <a:lvl8pPr marL="3263900" lvl="7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8pPr>
            <a:lvl9pPr marL="3721100" lvl="8" indent="-142494" algn="l" rtl="0"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Font typeface="Cabin"/>
              <a:buChar char="•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932000" cy="17363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69016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4301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5" name="Rectangle 3"/>
          <p:cNvSpPr>
            <a:spLocks noChangeArrowheads="1"/>
          </p:cNvSpPr>
          <p:nvPr userDrawn="1"/>
        </p:nvSpPr>
        <p:spPr bwMode="auto">
          <a:xfrm>
            <a:off x="0" y="0"/>
            <a:ext cx="16256000" cy="7680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  <p:sp>
        <p:nvSpPr>
          <p:cNvPr id="8" name="Rectangle 3"/>
          <p:cNvSpPr>
            <a:spLocks noChangeArrowheads="1"/>
          </p:cNvSpPr>
          <p:nvPr userDrawn="1"/>
        </p:nvSpPr>
        <p:spPr bwMode="auto">
          <a:xfrm>
            <a:off x="0" y="8357616"/>
            <a:ext cx="16256000" cy="786384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/>
          <a:lstStyle>
            <a:lvl1pPr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 algn="ctr"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rgbClr val="FFFFFF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eaLnBrk="1" hangingPunct="1">
              <a:defRPr/>
            </a:pPr>
            <a:endParaRPr lang="en-US" altLang="en-US" sz="360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7" r:id="rId1"/>
    <p:sldLayoutId id="2147483701" r:id="rId2"/>
    <p:sldLayoutId id="2147483704" r:id="rId3"/>
    <p:sldLayoutId id="2147483705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72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40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y4e.pl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image" Target="../media/image1.png"/><Relationship Id="rId4" Type="http://schemas.openxmlformats.org/officeDocument/2006/relationships/hyperlink" Target="www.pythonlearn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open.umich.edu/" TargetMode="External"/><Relationship Id="rId5" Type="http://schemas.openxmlformats.org/officeDocument/2006/relationships/hyperlink" Target="http://www.dr-chuck.com/" TargetMode="Externa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Funkcje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48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Rozdział 4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3930675" y="7016745"/>
            <a:ext cx="8236799" cy="10160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2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dla wszystkich</a:t>
            </a:r>
            <a:endParaRPr lang="pl" sz="32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200" b="0" i="0" u="sng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www.py4e.</a:t>
            </a:r>
            <a:r>
              <a:rPr lang="en-US" sz="3200" b="0" i="0" u="sng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  <a:hlinkClick r:id="rId3"/>
              </a:rPr>
              <a:t>pl</a:t>
            </a:r>
            <a:endParaRPr lang="pl" sz="3200" u="sng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  <a:hlinkClick r:id="rId4"/>
            </a:endParaRPr>
          </a:p>
        </p:txBody>
      </p:sp>
      <p:pic>
        <p:nvPicPr>
          <p:cNvPr id="207" name="Shape 20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3957824" y="7425500"/>
            <a:ext cx="1968599" cy="66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hape 208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35250" y="6947585"/>
            <a:ext cx="1024800" cy="102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pl" sz="7200" b="0" i="0" u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Nasze własne funkcje...</a:t>
            </a:r>
            <a:endParaRPr lang="pl" sz="7200" dirty="0">
              <a:solidFill>
                <a:srgbClr val="FFD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3290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Tworzenie własnych funkcji</a:t>
            </a:r>
          </a:p>
        </p:txBody>
      </p:sp>
      <p:sp>
        <p:nvSpPr>
          <p:cNvPr id="302" name="Shape 302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13932000" cy="3725863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Tworzymy nowe</a:t>
            </a:r>
            <a:r>
              <a:rPr lang="pl" sz="36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funkcje,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używając słowa kluczowego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 następnie opcjonalnych parametrów w nawiasach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Ciało funkcji zapisujemy z wcięciem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Tak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definiujemy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funkcję, ale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wykonujemy instrukcji z jej ciała</a:t>
            </a:r>
          </a:p>
        </p:txBody>
      </p:sp>
      <p:sp>
        <p:nvSpPr>
          <p:cNvPr id="303" name="Shape 303"/>
          <p:cNvSpPr txBox="1"/>
          <p:nvPr/>
        </p:nvSpPr>
        <p:spPr>
          <a:xfrm>
            <a:off x="3817000" y="6633900"/>
            <a:ext cx="9938399" cy="1660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print_lyrics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6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"jestem sobie drwal i równy chłop.</a:t>
            </a:r>
            <a:r>
              <a:rPr lang="pl" sz="26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")</a:t>
            </a:r>
            <a:endParaRPr lang="pl" sz="26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6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'pracuję w dzień i śpię całą noc.')</a:t>
            </a:r>
            <a:endParaRPr lang="pl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/>
          <p:nvPr/>
        </p:nvSpPr>
        <p:spPr>
          <a:xfrm>
            <a:off x="1061599" y="1935150"/>
            <a:ext cx="10739875" cy="55403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8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'Halo')</a:t>
            </a:r>
            <a:endParaRPr lang="pl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8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print_lyrics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8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8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"jestem sobie drwal i równy chłop.</a:t>
            </a:r>
            <a:r>
              <a:rPr lang="pl" sz="28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")</a:t>
            </a:r>
            <a:endParaRPr lang="pl" sz="28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8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8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'pracuję w dzień i śpię całą noc.')</a:t>
            </a:r>
            <a:endParaRPr lang="pl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8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'Yo')</a:t>
            </a:r>
            <a:endParaRPr lang="pl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8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8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8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8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28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8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09" name="Shape 309"/>
          <p:cNvSpPr txBox="1"/>
          <p:nvPr/>
        </p:nvSpPr>
        <p:spPr>
          <a:xfrm>
            <a:off x="13681075" y="4229901"/>
            <a:ext cx="1119187" cy="1663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</a:t>
            </a:r>
            <a:endParaRPr lang="pl" sz="3600" u="none" strike="noStrike" cap="none" dirty="0">
              <a:solidFill>
                <a:srgbClr val="00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</a:p>
        </p:txBody>
      </p:sp>
      <p:sp>
        <p:nvSpPr>
          <p:cNvPr id="310" name="Shape 310"/>
          <p:cNvSpPr txBox="1"/>
          <p:nvPr/>
        </p:nvSpPr>
        <p:spPr>
          <a:xfrm>
            <a:off x="9626600" y="1174754"/>
            <a:ext cx="6218238" cy="1473199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</a:t>
            </a:r>
            <a:r>
              <a:rPr lang="pl" sz="25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"jestem sobie drwal i równy chłop."</a:t>
            </a:r>
            <a:r>
              <a:rPr lang="pl" sz="25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</a:t>
            </a:r>
            <a:endParaRPr lang="pl" sz="2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  </a:t>
            </a:r>
            <a:r>
              <a:rPr lang="pl" sz="25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'pracuję w dzień i śpię całą noc.'</a:t>
            </a:r>
            <a:r>
              <a:rPr lang="pl" sz="25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pl" sz="25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11" name="Shape 311"/>
          <p:cNvSpPr txBox="1"/>
          <p:nvPr/>
        </p:nvSpPr>
        <p:spPr>
          <a:xfrm>
            <a:off x="7416799" y="1657354"/>
            <a:ext cx="2180091" cy="508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print_lyrics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():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Definiowanie i używanie</a:t>
            </a:r>
          </a:p>
        </p:txBody>
      </p:sp>
      <p:sp>
        <p:nvSpPr>
          <p:cNvPr id="317" name="Shape 317"/>
          <p:cNvSpPr txBox="1">
            <a:spLocks noGrp="1"/>
          </p:cNvSpPr>
          <p:nvPr>
            <p:ph type="body" idx="1"/>
          </p:nvPr>
        </p:nvSpPr>
        <p:spPr>
          <a:xfrm>
            <a:off x="1155700" y="2482253"/>
            <a:ext cx="13932000" cy="391653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zdefiniowaniu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funkcji możemy ją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wywołać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(czyli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uruchomić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 tyle razy, ile chcemy</a:t>
            </a:r>
          </a:p>
          <a:p>
            <a:pPr marL="749300" marR="0" lvl="0" indent="-371094" algn="l" rtl="0">
              <a:lnSpc>
                <a:spcPct val="115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To jest wzorzec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zapisz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użyj ponownie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/>
          <p:nvPr/>
        </p:nvSpPr>
        <p:spPr>
          <a:xfrm>
            <a:off x="1078375" y="985825"/>
            <a:ext cx="11715899" cy="609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'Halo')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print_lyrics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():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"jestem sobie drwal i równy chłop.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")</a:t>
            </a:r>
            <a:endParaRPr lang="pl" sz="30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'pracuję w dzień i śpię całą noc.')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'Yo')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print_lyrics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 dirty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23" name="Shape 323"/>
          <p:cNvSpPr txBox="1"/>
          <p:nvPr/>
        </p:nvSpPr>
        <p:spPr>
          <a:xfrm>
            <a:off x="8877300" y="5327650"/>
            <a:ext cx="6913685" cy="2705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Yo</a:t>
            </a:r>
            <a:endParaRPr lang="pl" sz="3600" u="none" strike="noStrike" cap="none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Jestem sobie drwal i równy chłop.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Pracuję w dzień i śpię całą noc.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7</a:t>
            </a:r>
          </a:p>
        </p:txBody>
      </p:sp>
      <p:cxnSp>
        <p:nvCxnSpPr>
          <p:cNvPr id="324" name="Shape 324"/>
          <p:cNvCxnSpPr/>
          <p:nvPr/>
        </p:nvCxnSpPr>
        <p:spPr>
          <a:xfrm rot="10800000">
            <a:off x="4334486" y="5532361"/>
            <a:ext cx="4353900" cy="1343099"/>
          </a:xfrm>
          <a:prstGeom prst="straightConnector1">
            <a:avLst/>
          </a:prstGeom>
          <a:noFill/>
          <a:ln w="889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627100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Argumenty</a:t>
            </a:r>
          </a:p>
        </p:txBody>
      </p:sp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391160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wartość, którą przekazujemy do 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funkcji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przy jej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wywołaniu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Argumenty służą do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dawania 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funkcji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innych zadań, kiedy wywołujemy ją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 innych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okolicznościach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Argumenty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są umieszczane w nawiasach po 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nazwie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funkcji</a:t>
            </a:r>
          </a:p>
        </p:txBody>
      </p:sp>
      <p:sp>
        <p:nvSpPr>
          <p:cNvPr id="331" name="Shape 331"/>
          <p:cNvSpPr txBox="1"/>
          <p:nvPr/>
        </p:nvSpPr>
        <p:spPr>
          <a:xfrm>
            <a:off x="4635500" y="6718296"/>
            <a:ext cx="8971318" cy="8127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49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xl</a:t>
            </a:r>
            <a:r>
              <a:rPr lang="pl" sz="49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pl" sz="49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</a:t>
            </a:r>
            <a:r>
              <a:rPr lang="pl" sz="49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pl" sz="49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pl-PL" sz="49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powitanie w bramie</a:t>
            </a:r>
            <a:r>
              <a:rPr lang="pl" sz="49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pl" sz="49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332" name="Shape 332"/>
          <p:cNvSpPr txBox="1"/>
          <p:nvPr/>
        </p:nvSpPr>
        <p:spPr>
          <a:xfrm>
            <a:off x="11498261" y="7823196"/>
            <a:ext cx="2446339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</a:t>
            </a:r>
          </a:p>
        </p:txBody>
      </p:sp>
      <p:cxnSp>
        <p:nvCxnSpPr>
          <p:cNvPr id="333" name="Shape 333"/>
          <p:cNvCxnSpPr/>
          <p:nvPr/>
        </p:nvCxnSpPr>
        <p:spPr>
          <a:xfrm>
            <a:off x="10014325" y="7538196"/>
            <a:ext cx="1288800" cy="638999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203767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Parametry</a:t>
            </a:r>
          </a:p>
        </p:txBody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988175" cy="5050367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215900" indent="0" algn="l" rtl="0">
              <a:lnSpc>
                <a:spcPct val="115000"/>
              </a:lnSpc>
              <a:spcBef>
                <a:spcPts val="0"/>
              </a:spcBef>
              <a:buSzPct val="171000"/>
              <a:buNone/>
            </a:pPr>
            <a:r>
              <a:rPr lang="pl" sz="3600" b="0" i="0" u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Parametr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jest zmienną używaną </a:t>
            </a:r>
            <a:r>
              <a:rPr lang="pl" sz="3600" b="0" i="0" u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 definicji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funkcji. To </a:t>
            </a:r>
            <a:r>
              <a:rPr lang="pl" sz="3600" b="0" i="0" u="none" baseline="0" dirty="0">
                <a:solidFill>
                  <a:schemeClr val="lt1"/>
                </a:solidFill>
              </a:rPr>
              <a:t>“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uchwyt</a:t>
            </a:r>
            <a:r>
              <a:rPr lang="pl" sz="3600" b="0" i="0" u="none" baseline="0" dirty="0">
                <a:solidFill>
                  <a:schemeClr val="lt1"/>
                </a:solidFill>
              </a:rPr>
              <a:t>”,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dzięki któremu kod w </a:t>
            </a:r>
            <a:r>
              <a:rPr lang="pl" sz="3600" b="0" i="0" u="none" baseline="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funkcji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ma dostęp do </a:t>
            </a:r>
            <a:r>
              <a:rPr lang="pl" sz="3600" b="0" i="0" u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argumentów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 konkretnym wywołaniu </a:t>
            </a:r>
            <a:r>
              <a:rPr lang="pl" sz="3600" b="0" i="0" u="none" baseline="0" dirty="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funkcji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340" name="Shape 340"/>
          <p:cNvSpPr txBox="1"/>
          <p:nvPr/>
        </p:nvSpPr>
        <p:spPr>
          <a:xfrm>
            <a:off x="9867323" y="2188908"/>
            <a:ext cx="5713800" cy="6648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  <a:r>
              <a:rPr lang="pl" sz="26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== 'es':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   </a:t>
            </a:r>
            <a:r>
              <a:rPr lang="pl" sz="2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6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'Hola</a:t>
            </a:r>
            <a:r>
              <a:rPr lang="pl" sz="26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pl" sz="26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pl" sz="2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6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== 'fr':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   </a:t>
            </a:r>
            <a:r>
              <a:rPr lang="pl" sz="2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6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'Bonjour</a:t>
            </a:r>
            <a:r>
              <a:rPr lang="pl" sz="26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pl" sz="26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pl" sz="2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pl" sz="26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print</a:t>
            </a:r>
            <a:r>
              <a:rPr lang="pl" sz="26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'Witaj</a:t>
            </a:r>
            <a:r>
              <a:rPr lang="pl" sz="26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pl" sz="26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'pl'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Witaj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'es'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Hola</a:t>
            </a:r>
            <a:endParaRPr lang="pl" sz="26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6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'fr'</a:t>
            </a: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Bonjour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6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Shape 34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Wartości zwracane</a:t>
            </a:r>
          </a:p>
        </p:txBody>
      </p:sp>
      <p:sp>
        <p:nvSpPr>
          <p:cNvPr id="346" name="Shape 346"/>
          <p:cNvSpPr txBox="1">
            <a:spLocks noGrp="1"/>
          </p:cNvSpPr>
          <p:nvPr>
            <p:ph type="body" idx="1"/>
          </p:nvPr>
        </p:nvSpPr>
        <p:spPr>
          <a:xfrm>
            <a:off x="1155700" y="2603501"/>
            <a:ext cx="13932000" cy="2254250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Zazwyczaj funkcja przyjmuje argumenty, wykonuje obliczenia i 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zwraca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wartość do wykorzystania przez 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wywołujące ją wyrażenie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  Służy do tego słowo kluczowe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2911989" y="5370512"/>
            <a:ext cx="6832088" cy="2832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pl" sz="32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 </a:t>
            </a:r>
            <a:r>
              <a:rPr lang="pl" sz="32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pl" sz="32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pl" sz="32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2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pl" sz="32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"Witaj</a:t>
            </a:r>
            <a:r>
              <a:rPr lang="pl" sz="32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"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200" b="1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pl" sz="32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2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greet()</a:t>
            </a:r>
            <a:r>
              <a:rPr lang="pl" sz="32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, "Glenn</a:t>
            </a:r>
            <a:r>
              <a:rPr lang="pl" sz="32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")</a:t>
            </a:r>
            <a:endParaRPr lang="pl" sz="3200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pl" sz="32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32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greet()</a:t>
            </a:r>
            <a:r>
              <a:rPr lang="pl" sz="32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, "Sally")</a:t>
            </a:r>
            <a:endParaRPr lang="pl" sz="3200" i="0" u="none" strike="noStrike" cap="none" dirty="0">
              <a:solidFill>
                <a:srgbClr val="FF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48" name="Shape 348"/>
          <p:cNvSpPr txBox="1"/>
          <p:nvPr/>
        </p:nvSpPr>
        <p:spPr>
          <a:xfrm>
            <a:off x="10894613" y="5947162"/>
            <a:ext cx="4000500" cy="11936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Witaj Glenn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ourier New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Witaj Sally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Shape 353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542433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Wartość zwracana</a:t>
            </a:r>
          </a:p>
        </p:txBody>
      </p:sp>
      <p:sp>
        <p:nvSpPr>
          <p:cNvPr id="354" name="Shape 354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6167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Owocne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funkcje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zwracają 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wyniki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(czyli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wartość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zwracaną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Instrukcja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return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kończy wykonywanie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funkcji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 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odsyła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 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wynik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funkcji</a:t>
            </a:r>
          </a:p>
        </p:txBody>
      </p:sp>
      <p:sp>
        <p:nvSpPr>
          <p:cNvPr id="355" name="Shape 355"/>
          <p:cNvSpPr txBox="1"/>
          <p:nvPr/>
        </p:nvSpPr>
        <p:spPr>
          <a:xfrm>
            <a:off x="9002225" y="2309525"/>
            <a:ext cx="6722399" cy="64293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5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5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5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  <a:r>
              <a:rPr lang="pl" sz="25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5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if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5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== 'es':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pl" sz="25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5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5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'Hola</a:t>
            </a:r>
            <a:r>
              <a:rPr lang="pl" sz="2500" b="0" i="0" u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pl" sz="25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elif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5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lang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== 'fr':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   </a:t>
            </a:r>
            <a:r>
              <a:rPr lang="pl" sz="25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5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5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'Bonjour</a:t>
            </a:r>
            <a:r>
              <a:rPr lang="pl" sz="2500" b="0" i="0" u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</a:t>
            </a:r>
            <a:r>
              <a:rPr lang="pl" sz="25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else: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        </a:t>
            </a:r>
            <a:r>
              <a:rPr lang="pl" sz="25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5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'Witaj</a:t>
            </a:r>
            <a:r>
              <a:rPr lang="pl" sz="2500" b="0" i="0" u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...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5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5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5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5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'pl'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),'Glenn</a:t>
            </a:r>
            <a:r>
              <a:rPr lang="pl" sz="25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pl" sz="25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Witaj Glenn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5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5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5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5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'es'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),'Sally</a:t>
            </a:r>
            <a:r>
              <a:rPr lang="pl" sz="25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pl" sz="25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Hola Sally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5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5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5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greet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5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'fr'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),'Michael</a:t>
            </a:r>
            <a:r>
              <a:rPr lang="pl" sz="25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pl" sz="25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Bonjour Michael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Shape 36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7100" b="0" i="0" u="none" strike="noStrike" cap="none" baseline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Argumenty</a:t>
            </a:r>
            <a:r>
              <a:rPr lang="pl" sz="71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71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7100" b="0" i="0" u="none" strike="noStrike" cap="none" baseline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parametry</a:t>
            </a:r>
            <a:r>
              <a:rPr lang="pl" sz="71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</a:t>
            </a:r>
            <a:r>
              <a:rPr lang="pl" sz="7100" b="0" i="0" u="none" strike="noStrike" cap="none" baseline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71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wyniki</a:t>
            </a:r>
          </a:p>
        </p:txBody>
      </p:sp>
      <p:sp>
        <p:nvSpPr>
          <p:cNvPr id="361" name="Shape 361"/>
          <p:cNvSpPr txBox="1"/>
          <p:nvPr/>
        </p:nvSpPr>
        <p:spPr>
          <a:xfrm>
            <a:off x="1155700" y="2908300"/>
            <a:ext cx="7961004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xl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pl-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powitanie w bramie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xl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endParaRPr lang="pl" sz="3000" i="0" u="none" strike="noStrike" cap="none" dirty="0">
              <a:solidFill>
                <a:srgbClr val="00FF00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362" name="Shape 362"/>
          <p:cNvSpPr txBox="1"/>
          <p:nvPr/>
        </p:nvSpPr>
        <p:spPr>
          <a:xfrm>
            <a:off x="7805637" y="4011400"/>
            <a:ext cx="3127800" cy="34833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2400" b="1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max(</a:t>
            </a:r>
            <a:r>
              <a:rPr lang="pl" sz="24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</a:t>
            </a:r>
            <a:r>
              <a:rPr lang="pl" sz="24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strike="noStrike" cap="none" baseline="0">
                <a:solidFill>
                  <a:srgbClr val="00FD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endParaRPr lang="pl" sz="24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4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return </a:t>
            </a:r>
            <a:r>
              <a:rPr lang="pl" sz="2400" b="0" i="0" u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  <a:r>
              <a:rPr lang="pl" sz="24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r>
              <a:rPr lang="pl" sz="2400" b="0" i="0" u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'</a:t>
            </a:r>
          </a:p>
        </p:txBody>
      </p:sp>
      <p:cxnSp>
        <p:nvCxnSpPr>
          <p:cNvPr id="363" name="Shape 363"/>
          <p:cNvCxnSpPr/>
          <p:nvPr/>
        </p:nvCxnSpPr>
        <p:spPr>
          <a:xfrm flipH="1">
            <a:off x="6569200" y="5608275"/>
            <a:ext cx="1016099" cy="3600"/>
          </a:xfrm>
          <a:prstGeom prst="straightConnector1">
            <a:avLst/>
          </a:prstGeom>
          <a:noFill/>
          <a:ln w="889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4" name="Shape 364"/>
          <p:cNvSpPr txBox="1"/>
          <p:nvPr/>
        </p:nvSpPr>
        <p:spPr>
          <a:xfrm>
            <a:off x="1978925" y="5283200"/>
            <a:ext cx="4401237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pl" sz="3600" b="0" i="0" u="none" baseline="0" dirty="0">
                <a:solidFill>
                  <a:srgbClr val="FF7F00"/>
                </a:solidFill>
              </a:rPr>
              <a:t>'</a:t>
            </a:r>
            <a:r>
              <a:rPr lang="pl-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powitanie w bramie</a:t>
            </a:r>
            <a:r>
              <a:rPr lang="pl" sz="3600" b="0" i="0" u="none" baseline="0" dirty="0">
                <a:solidFill>
                  <a:srgbClr val="FF7F00"/>
                </a:solidFill>
              </a:rPr>
              <a:t>'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</p:txBody>
      </p:sp>
      <p:sp>
        <p:nvSpPr>
          <p:cNvPr id="365" name="Shape 365"/>
          <p:cNvSpPr txBox="1"/>
          <p:nvPr/>
        </p:nvSpPr>
        <p:spPr>
          <a:xfrm>
            <a:off x="13066711" y="5232400"/>
            <a:ext cx="644524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pl" sz="3600" b="0" i="0" u="none" baseline="0">
                <a:solidFill>
                  <a:srgbClr val="00FF00"/>
                </a:solidFill>
              </a:rPr>
              <a:t>'</a:t>
            </a:r>
            <a:r>
              <a:rPr lang="pl" sz="36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pl" sz="3600" b="0" i="0" u="none" baseline="0">
                <a:solidFill>
                  <a:srgbClr val="00FF00"/>
                </a:solidFill>
              </a:rPr>
              <a:t>'</a:t>
            </a:r>
          </a:p>
        </p:txBody>
      </p:sp>
      <p:cxnSp>
        <p:nvCxnSpPr>
          <p:cNvPr id="366" name="Shape 366"/>
          <p:cNvCxnSpPr/>
          <p:nvPr/>
        </p:nvCxnSpPr>
        <p:spPr>
          <a:xfrm flipH="1">
            <a:off x="11153774" y="5594350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7" name="Shape 367"/>
          <p:cNvSpPr txBox="1"/>
          <p:nvPr/>
        </p:nvSpPr>
        <p:spPr>
          <a:xfrm>
            <a:off x="1700213" y="6502400"/>
            <a:ext cx="2325685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</a:t>
            </a:r>
          </a:p>
        </p:txBody>
      </p:sp>
      <p:cxnSp>
        <p:nvCxnSpPr>
          <p:cNvPr id="368" name="Shape 368"/>
          <p:cNvCxnSpPr/>
          <p:nvPr/>
        </p:nvCxnSpPr>
        <p:spPr>
          <a:xfrm flipH="1">
            <a:off x="3027375" y="5965150"/>
            <a:ext cx="903299" cy="532499"/>
          </a:xfrm>
          <a:prstGeom prst="straightConnector1">
            <a:avLst/>
          </a:prstGeom>
          <a:noFill/>
          <a:ln w="76200" cap="rnd" cmpd="sng">
            <a:solidFill>
              <a:srgbClr val="FF7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69" name="Shape 369"/>
          <p:cNvSpPr txBox="1"/>
          <p:nvPr/>
        </p:nvSpPr>
        <p:spPr>
          <a:xfrm>
            <a:off x="11231561" y="2908300"/>
            <a:ext cx="2479674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Parametr</a:t>
            </a:r>
          </a:p>
        </p:txBody>
      </p:sp>
      <p:cxnSp>
        <p:nvCxnSpPr>
          <p:cNvPr id="370" name="Shape 370"/>
          <p:cNvCxnSpPr/>
          <p:nvPr/>
        </p:nvCxnSpPr>
        <p:spPr>
          <a:xfrm rot="10800000" flipH="1">
            <a:off x="10056975" y="3373299"/>
            <a:ext cx="1049100" cy="1075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371" name="Shape 371"/>
          <p:cNvSpPr txBox="1"/>
          <p:nvPr/>
        </p:nvSpPr>
        <p:spPr>
          <a:xfrm>
            <a:off x="13023850" y="6743700"/>
            <a:ext cx="1689326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Wynik</a:t>
            </a:r>
          </a:p>
        </p:txBody>
      </p:sp>
      <p:cxnSp>
        <p:nvCxnSpPr>
          <p:cNvPr id="372" name="Shape 372"/>
          <p:cNvCxnSpPr/>
          <p:nvPr/>
        </p:nvCxnSpPr>
        <p:spPr>
          <a:xfrm>
            <a:off x="13377862" y="5940425"/>
            <a:ext cx="0" cy="7112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536713" y="724052"/>
            <a:ext cx="14550987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Zapisane (i ponownie użyte) kroki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12869861" y="3721100"/>
            <a:ext cx="3162300" cy="37464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Wyjście: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>
              <a:solidFill>
                <a:srgbClr val="FF00FF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Fajnie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Cyk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Halo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Fajnie</a:t>
            </a:r>
          </a:p>
        </p:txBody>
      </p:sp>
      <p:sp>
        <p:nvSpPr>
          <p:cNvPr id="215" name="Shape 215"/>
          <p:cNvSpPr txBox="1"/>
          <p:nvPr/>
        </p:nvSpPr>
        <p:spPr>
          <a:xfrm>
            <a:off x="7899399" y="2971800"/>
            <a:ext cx="3586161" cy="380047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Program: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600" u="none" strike="noStrike" cap="none" dirty="0">
              <a:solidFill>
                <a:srgbClr val="FF7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pl" sz="25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pl" sz="25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en-US" sz="2500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dynks</a:t>
            </a:r>
            <a:r>
              <a:rPr lang="pl" sz="25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pl" sz="25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5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500" b="0" i="0" u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5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'Halo</a:t>
            </a:r>
            <a:r>
              <a:rPr lang="pl" sz="2500" b="0" i="0" u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pl" sz="2500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pl" sz="25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5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500" b="0" i="0" u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5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'Fajnie</a:t>
            </a:r>
            <a:r>
              <a:rPr lang="pl" sz="2500" b="0" i="0" u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  <a:endParaRPr lang="pl" sz="2500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pl" sz="25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en-US" sz="2500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dynks</a:t>
            </a:r>
            <a:r>
              <a:rPr lang="pl" sz="25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ourier New"/>
              <a:buNone/>
            </a:pPr>
            <a:r>
              <a:rPr lang="pl" sz="25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500" b="0" i="0" u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5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'Cyk</a:t>
            </a:r>
            <a:r>
              <a:rPr lang="pl" sz="2500" b="0" i="0" u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’)</a:t>
            </a:r>
            <a:endParaRPr lang="pl" sz="2500" dirty="0">
              <a:solidFill>
                <a:srgbClr val="FF7F00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ourier New"/>
              <a:buNone/>
            </a:pPr>
            <a:r>
              <a:rPr lang="en-US" sz="2500" dirty="0" err="1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dynks</a:t>
            </a:r>
            <a:r>
              <a:rPr lang="pl" sz="2500" b="0" i="0" u="none" strike="noStrike" cap="none" baseline="0" dirty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()</a:t>
            </a:r>
          </a:p>
        </p:txBody>
      </p:sp>
      <p:sp>
        <p:nvSpPr>
          <p:cNvPr id="216" name="Shape 216"/>
          <p:cNvSpPr txBox="1"/>
          <p:nvPr/>
        </p:nvSpPr>
        <p:spPr>
          <a:xfrm>
            <a:off x="762000" y="27305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5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</a:t>
            </a:r>
          </a:p>
        </p:txBody>
      </p:sp>
      <p:cxnSp>
        <p:nvCxnSpPr>
          <p:cNvPr id="217" name="Shape 217"/>
          <p:cNvCxnSpPr/>
          <p:nvPr/>
        </p:nvCxnSpPr>
        <p:spPr>
          <a:xfrm rot="10800000">
            <a:off x="2114550" y="3313111"/>
            <a:ext cx="6349" cy="18494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18" name="Shape 218"/>
          <p:cNvCxnSpPr/>
          <p:nvPr/>
        </p:nvCxnSpPr>
        <p:spPr>
          <a:xfrm flipH="1">
            <a:off x="9366249" y="5416550"/>
            <a:ext cx="3421062" cy="342899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19" name="Shape 219"/>
          <p:cNvCxnSpPr/>
          <p:nvPr/>
        </p:nvCxnSpPr>
        <p:spPr>
          <a:xfrm rot="10800000">
            <a:off x="9423474" y="6615025"/>
            <a:ext cx="3334500" cy="270299"/>
          </a:xfrm>
          <a:prstGeom prst="straightConnector1">
            <a:avLst/>
          </a:prstGeom>
          <a:noFill/>
          <a:ln w="508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0" name="Shape 220"/>
          <p:cNvSpPr txBox="1"/>
          <p:nvPr/>
        </p:nvSpPr>
        <p:spPr>
          <a:xfrm>
            <a:off x="4429850" y="3608375"/>
            <a:ext cx="2743199" cy="11154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 </a:t>
            </a:r>
            <a:r>
              <a:rPr lang="pl" sz="35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pl" sz="35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pl" sz="3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'Halo')</a:t>
            </a:r>
            <a:endParaRPr lang="pl" sz="35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lvl="0" algn="ctr" rtl="0">
              <a:buClr>
                <a:schemeClr val="lt1"/>
              </a:buClr>
              <a:buSzPct val="25000"/>
            </a:pPr>
            <a:r>
              <a:rPr lang="pl" sz="3500" b="0" i="0" u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</a:t>
            </a:r>
            <a:r>
              <a:rPr lang="pl" sz="35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('Fajnie')</a:t>
            </a:r>
            <a:endParaRPr lang="pl" sz="35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21" name="Shape 221"/>
          <p:cNvSpPr txBox="1"/>
          <p:nvPr/>
        </p:nvSpPr>
        <p:spPr>
          <a:xfrm>
            <a:off x="762000" y="50927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b="0" i="0" u="none" baseline="0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dynks</a:t>
            </a:r>
            <a:r>
              <a:rPr lang="pl" sz="35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</a:p>
        </p:txBody>
      </p:sp>
      <p:cxnSp>
        <p:nvCxnSpPr>
          <p:cNvPr id="222" name="Shape 222"/>
          <p:cNvCxnSpPr/>
          <p:nvPr/>
        </p:nvCxnSpPr>
        <p:spPr>
          <a:xfrm rot="10800000">
            <a:off x="2114549" y="5713411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3" name="Shape 223"/>
          <p:cNvCxnSpPr/>
          <p:nvPr/>
        </p:nvCxnSpPr>
        <p:spPr>
          <a:xfrm flipH="1">
            <a:off x="3491700" y="4099050"/>
            <a:ext cx="856500" cy="10245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4" name="Shape 224"/>
          <p:cNvCxnSpPr/>
          <p:nvPr/>
        </p:nvCxnSpPr>
        <p:spPr>
          <a:xfrm rot="10800000" flipH="1">
            <a:off x="3527425" y="4723637"/>
            <a:ext cx="2100300" cy="893699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25" name="Shape 225"/>
          <p:cNvCxnSpPr>
            <a:endCxn id="216" idx="3"/>
          </p:cNvCxnSpPr>
          <p:nvPr/>
        </p:nvCxnSpPr>
        <p:spPr>
          <a:xfrm rot="10800000">
            <a:off x="3505199" y="3028950"/>
            <a:ext cx="951900" cy="579600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26" name="Shape 226"/>
          <p:cNvSpPr txBox="1"/>
          <p:nvPr/>
        </p:nvSpPr>
        <p:spPr>
          <a:xfrm>
            <a:off x="3850696" y="7773866"/>
            <a:ext cx="8802689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Te wielorazowe fragmenty kodu nazywamy 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sym typeface="Arial"/>
              </a:rPr>
              <a:t>“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funkcjami</a:t>
            </a:r>
            <a:r>
              <a:rPr lang="pl" sz="2800" b="0" i="0" u="none" strike="noStrike" cap="none" baseline="0" dirty="0">
                <a:solidFill>
                  <a:schemeClr val="lt1"/>
                </a:solidFill>
                <a:sym typeface="Arial"/>
              </a:rPr>
              <a:t>”</a:t>
            </a:r>
          </a:p>
        </p:txBody>
      </p:sp>
      <p:sp>
        <p:nvSpPr>
          <p:cNvPr id="227" name="Shape 227"/>
          <p:cNvSpPr txBox="1"/>
          <p:nvPr/>
        </p:nvSpPr>
        <p:spPr>
          <a:xfrm>
            <a:off x="5038724" y="2997200"/>
            <a:ext cx="1767873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600" b="0" i="0" u="none" baseline="0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dynks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():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762000" y="73025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en-US" sz="3500" b="0" i="0" u="none" baseline="0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dynks</a:t>
            </a:r>
            <a:r>
              <a:rPr lang="pl" sz="35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</a:p>
        </p:txBody>
      </p:sp>
      <p:cxnSp>
        <p:nvCxnSpPr>
          <p:cNvPr id="229" name="Shape 229"/>
          <p:cNvCxnSpPr/>
          <p:nvPr/>
        </p:nvCxnSpPr>
        <p:spPr>
          <a:xfrm rot="10800000">
            <a:off x="2114549" y="6729412"/>
            <a:ext cx="14287" cy="566736"/>
          </a:xfrm>
          <a:prstGeom prst="straightConnector1">
            <a:avLst/>
          </a:prstGeom>
          <a:noFill/>
          <a:ln w="76200" cap="rnd" cmpd="sng">
            <a:solidFill>
              <a:srgbClr val="00FFFF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30" name="Shape 230"/>
          <p:cNvSpPr txBox="1"/>
          <p:nvPr/>
        </p:nvSpPr>
        <p:spPr>
          <a:xfrm>
            <a:off x="762000" y="6223000"/>
            <a:ext cx="2743199" cy="5969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500" b="0" i="0" u="none" strike="noStrike" cap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</a:t>
            </a:r>
            <a:r>
              <a:rPr lang="pl" sz="35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pl" sz="35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Cyk</a:t>
            </a:r>
            <a:r>
              <a:rPr lang="pl" sz="35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pl" sz="3500" b="0" i="0" u="none" baseline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  <a:endParaRPr lang="pl" sz="3500" dirty="0">
              <a:solidFill>
                <a:srgbClr val="FFFF00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Shape 37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7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Wiele </a:t>
            </a:r>
            <a:r>
              <a:rPr lang="pl" sz="7200" b="0" i="0" u="none" strike="noStrike" cap="none" baseline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parametrów</a:t>
            </a:r>
            <a:r>
              <a:rPr lang="pl" sz="72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/ </a:t>
            </a:r>
            <a:r>
              <a:rPr lang="pl" sz="7200" b="0" i="0" u="none" strike="noStrike" cap="none" baseline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argumentów</a:t>
            </a:r>
          </a:p>
        </p:txBody>
      </p:sp>
      <p:sp>
        <p:nvSpPr>
          <p:cNvPr id="378" name="Shape 378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7588250" cy="5254625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Możemy zdefiniować więcej niż jeden </a:t>
            </a:r>
            <a:r>
              <a:rPr lang="pl" sz="3600" b="0" i="0" u="none" strike="noStrike" cap="none" baseline="0" dirty="0">
                <a:solidFill>
                  <a:srgbClr val="00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parametr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defininicji funkcji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Dodajemy po prostu więcej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argumentów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wywołując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funkcję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Dopasowujemy liczbę i kolejność argumentów i parametrów</a:t>
            </a:r>
          </a:p>
        </p:txBody>
      </p:sp>
      <p:sp>
        <p:nvSpPr>
          <p:cNvPr id="379" name="Shape 379"/>
          <p:cNvSpPr txBox="1"/>
          <p:nvPr/>
        </p:nvSpPr>
        <p:spPr>
          <a:xfrm>
            <a:off x="9966100" y="3380664"/>
            <a:ext cx="5481000" cy="39348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addtwo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a, b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added = 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a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</a:t>
            </a:r>
            <a:r>
              <a:rPr lang="pl" sz="30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b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return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added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30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 = </a:t>
            </a:r>
            <a:r>
              <a:rPr lang="pl" sz="30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addtwo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 New"/>
              </a:rPr>
              <a:t>3, 5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x)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000" b="0" i="0" u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8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Shape 38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A9A9A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Puste (bezowocne) funkcje</a:t>
            </a:r>
          </a:p>
        </p:txBody>
      </p:sp>
      <p:sp>
        <p:nvSpPr>
          <p:cNvPr id="385" name="Shape 38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533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Kiedy funkcja nie zwraca wartości, nazywamy ją 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pustą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funkcją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Funkcje zwracające wartości to 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owocne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funkcje</a:t>
            </a:r>
          </a:p>
          <a:p>
            <a:pPr marL="749300" marR="0" lvl="0" indent="-53340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FFFFFF"/>
              </a:buClr>
              <a:buSzPct val="171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Puste</a:t>
            </a:r>
            <a:r>
              <a:rPr lang="pl" sz="36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funkcje nie są </a:t>
            </a:r>
            <a:r>
              <a:rPr lang="pl" sz="3600" b="0" i="0" u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pl" sz="36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owocne</a:t>
            </a:r>
            <a:r>
              <a:rPr lang="pl" sz="3600" b="0" i="0" u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title"/>
          </p:nvPr>
        </p:nvSpPr>
        <p:spPr>
          <a:xfrm>
            <a:off x="0" y="803564"/>
            <a:ext cx="16256000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Być (funkcją) albo nie być...</a:t>
            </a:r>
          </a:p>
        </p:txBody>
      </p:sp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Dziel swój kod na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akapity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baseline="0" dirty="0">
                <a:solidFill>
                  <a:srgbClr val="FFFFFF"/>
                </a:solidFill>
                <a:sym typeface="Cabin"/>
              </a:rPr>
              <a:t>–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zapisz całą myśl i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nazwij ją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Nie powtarzaj się </a:t>
            </a:r>
            <a:r>
              <a:rPr lang="pl" sz="3600" b="0" i="0" u="none" baseline="0" dirty="0">
                <a:solidFill>
                  <a:srgbClr val="FFFFFF"/>
                </a:solidFill>
                <a:sym typeface="Cabin"/>
              </a:rPr>
              <a:t>–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zrób coś raz i używaj ponownie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Jeśli myśl robi się zbyt długa i złożona, podziel ją na logiczne kawałki i umieść je w osobnych funkcjach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Stwórz bibliotekę rzeczy, które robisz często, może udostępnisz ją znajomym...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Shape 403"/>
          <p:cNvSpPr txBox="1">
            <a:spLocks noGrp="1"/>
          </p:cNvSpPr>
          <p:nvPr>
            <p:ph type="title"/>
          </p:nvPr>
        </p:nvSpPr>
        <p:spPr>
          <a:xfrm>
            <a:off x="1155700" y="803564"/>
            <a:ext cx="13237633" cy="1736336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Podsumowanie</a:t>
            </a:r>
            <a:endParaRPr lang="pl" sz="7600" u="none" strike="noStrike" cap="none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8178800" y="2886163"/>
            <a:ext cx="6908900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6188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Argumenty</a:t>
            </a: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Wyniki (funkcje owocne)</a:t>
            </a: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Puste (bezowocne) funkcje</a:t>
            </a: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Dlaczego używać funkcji?</a:t>
            </a:r>
            <a:endParaRPr lang="pl" sz="36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405" name="Shape 405"/>
          <p:cNvSpPr txBox="1">
            <a:spLocks noGrp="1"/>
          </p:cNvSpPr>
          <p:nvPr>
            <p:ph type="body" idx="4294967295"/>
          </p:nvPr>
        </p:nvSpPr>
        <p:spPr>
          <a:xfrm>
            <a:off x="1353078" y="2886163"/>
            <a:ext cx="6370638" cy="4967288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t" anchorCtr="0">
            <a:noAutofit/>
          </a:bodyPr>
          <a:lstStyle/>
          <a:p>
            <a:pPr marL="685800" marR="0" lvl="0" indent="-36188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Funkcje</a:t>
            </a: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Funkcje wbudowane</a:t>
            </a:r>
          </a:p>
          <a:p>
            <a:pPr marL="685800" indent="-361886" algn="l" rtl="0">
              <a:lnSpc>
                <a:spcPct val="80000"/>
              </a:lnSpc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Konwersje typów (int, float)</a:t>
            </a:r>
          </a:p>
          <a:p>
            <a:pPr marL="685800" indent="-361886" algn="l" rtl="0">
              <a:lnSpc>
                <a:spcPct val="80000"/>
              </a:lnSpc>
              <a:spcBef>
                <a:spcPts val="3500"/>
              </a:spcBef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Konwersje </a:t>
            </a:r>
            <a:r>
              <a:rPr lang="en-US" sz="3600" b="0" i="0" u="none" baseline="0" dirty="0" err="1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napisów</a:t>
            </a:r>
            <a:endParaRPr lang="pl" sz="36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85800" marR="0" lvl="0" indent="-361886" algn="l" rtl="0">
              <a:lnSpc>
                <a:spcPct val="8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Parametry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 txBox="1"/>
          <p:nvPr/>
        </p:nvSpPr>
        <p:spPr>
          <a:xfrm>
            <a:off x="735012" y="871538"/>
            <a:ext cx="2401887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8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Ćwiczenie</a:t>
            </a:r>
          </a:p>
        </p:txBody>
      </p:sp>
      <p:sp>
        <p:nvSpPr>
          <p:cNvPr id="397" name="Shape 397"/>
          <p:cNvSpPr txBox="1"/>
          <p:nvPr/>
        </p:nvSpPr>
        <p:spPr>
          <a:xfrm>
            <a:off x="3136900" y="2133599"/>
            <a:ext cx="10706100" cy="471285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Przepisz ponownie swoje obliczenie wynagrodzenia z dodatkiem za nadgodziny i stwórz funkcję o nazwie </a:t>
            </a:r>
            <a:r>
              <a:rPr lang="pl" sz="38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computepay()</a:t>
            </a:r>
            <a:r>
              <a:rPr lang="pl" sz="3800" b="0" i="0" u="none" strike="noStrike" cap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która przyjmuje dwa parametry (hours i rate).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abin"/>
              <a:buNone/>
            </a:pPr>
            <a:endParaRPr sz="380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Podaj liczbę godzin: </a:t>
            </a:r>
            <a:r>
              <a:rPr lang="pl" sz="38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Podaj stawkę godzinową: </a:t>
            </a:r>
            <a:r>
              <a:rPr lang="pl" sz="38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10</a:t>
            </a:r>
            <a:r>
              <a:rPr lang="pl" sz="3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endParaRPr lang="pl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endParaRPr lang="pl" sz="3800" u="none" strike="noStrike" cap="none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8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Wynagrodzenie: 475.0</a:t>
            </a:r>
          </a:p>
        </p:txBody>
      </p:sp>
      <p:sp>
        <p:nvSpPr>
          <p:cNvPr id="398" name="Shape 398"/>
          <p:cNvSpPr txBox="1"/>
          <p:nvPr/>
        </p:nvSpPr>
        <p:spPr>
          <a:xfrm>
            <a:off x="9746384" y="7061200"/>
            <a:ext cx="5233988" cy="6604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8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475 = 40 * 10 + 5 * 15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4" name="Shape 794"/>
          <p:cNvSpPr txBox="1">
            <a:spLocks noGrp="1"/>
          </p:cNvSpPr>
          <p:nvPr>
            <p:ph type="title" idx="4294967295"/>
          </p:nvPr>
        </p:nvSpPr>
        <p:spPr>
          <a:xfrm>
            <a:off x="1462700" y="946150"/>
            <a:ext cx="12469200" cy="811213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l" sz="3600" b="0" i="0" u="none" baseline="0">
                <a:solidFill>
                  <a:srgbClr val="FFFF00"/>
                </a:solidFill>
              </a:rPr>
              <a:t>Podziękowania dla współpracowników</a:t>
            </a:r>
          </a:p>
        </p:txBody>
      </p:sp>
      <p:pic>
        <p:nvPicPr>
          <p:cNvPr id="797" name="Shape 79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7900" y="839500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8" name="Shape 79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897687" y="1017700"/>
            <a:ext cx="1968599" cy="668400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Shape 799"/>
          <p:cNvSpPr txBox="1"/>
          <p:nvPr/>
        </p:nvSpPr>
        <p:spPr>
          <a:xfrm>
            <a:off x="8704400" y="2217051"/>
            <a:ext cx="6797699" cy="5631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>
                <a:solidFill>
                  <a:srgbClr val="FFFFFF"/>
                </a:solidFill>
              </a:rPr>
              <a:t>...</a:t>
            </a:r>
          </a:p>
        </p:txBody>
      </p:sp>
      <p:sp>
        <p:nvSpPr>
          <p:cNvPr id="7" name="Shape 502">
            <a:extLst>
              <a:ext uri="{FF2B5EF4-FFF2-40B4-BE49-F238E27FC236}">
                <a16:creationId xmlns:a16="http://schemas.microsoft.com/office/drawing/2014/main" id="{CEF5E0F8-6601-4183-B7F6-313E4C9DD536}"/>
              </a:ext>
            </a:extLst>
          </p:cNvPr>
          <p:cNvSpPr txBox="1"/>
          <p:nvPr/>
        </p:nvSpPr>
        <p:spPr>
          <a:xfrm>
            <a:off x="1206100" y="2296123"/>
            <a:ext cx="6797699" cy="55334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Copyright slajdów 2010 - Charles R. Severance </a:t>
            </a:r>
            <a:br>
              <a:rPr lang="pl" sz="1800" b="0" i="0" u="none" baseline="0" dirty="0">
                <a:solidFill>
                  <a:srgbClr val="FFFFFF"/>
                </a:solidFill>
              </a:rPr>
            </a:br>
            <a:r>
              <a:rPr lang="pl" sz="1800" b="0" i="0" u="none" baseline="0" dirty="0">
                <a:solidFill>
                  <a:srgbClr val="FFFFFF"/>
                </a:solidFill>
              </a:rPr>
              <a:t>(</a:t>
            </a:r>
            <a:r>
              <a:rPr lang="pl" sz="1800" b="0" i="0" u="sng" baseline="0" dirty="0">
                <a:solidFill>
                  <a:srgbClr val="FFFF00"/>
                </a:solidFill>
                <a:hlinkClick r:id="rId5"/>
              </a:rPr>
              <a:t>www.dr-chuck.com</a:t>
            </a:r>
            <a:r>
              <a:rPr lang="pl" sz="1800" b="0" i="0" u="none" baseline="0" dirty="0">
                <a:solidFill>
                  <a:srgbClr val="FFFFFF"/>
                </a:solidFill>
              </a:rPr>
              <a:t>)</a:t>
            </a:r>
            <a:r>
              <a:rPr lang="pl" sz="1800" b="0" i="0" u="none" baseline="0" dirty="0">
                <a:solidFill>
                  <a:schemeClr val="bg1"/>
                </a:solidFill>
              </a:rPr>
              <a:t> University of Michigan School of Information i</a:t>
            </a:r>
            <a:r>
              <a:rPr lang="pl" sz="1800" b="0" i="0" u="none" baseline="0" dirty="0">
                <a:solidFill>
                  <a:srgbClr val="FFFF00"/>
                </a:solidFill>
              </a:rPr>
              <a:t> </a:t>
            </a:r>
            <a:r>
              <a:rPr lang="pl" sz="1800" b="0" i="0" u="sng" baseline="0" dirty="0">
                <a:solidFill>
                  <a:srgbClr val="FFFF00"/>
                </a:solidFill>
                <a:hlinkClick r:id="rId6"/>
              </a:rPr>
              <a:t>open.umich.edu</a:t>
            </a:r>
            <a:r>
              <a:rPr lang="pl" sz="1800" b="0" i="0" baseline="0" dirty="0">
                <a:solidFill>
                  <a:srgbClr val="FFFF00"/>
                </a:solidFill>
              </a:rPr>
              <a:t> </a:t>
            </a:r>
            <a:r>
              <a:rPr lang="pl" sz="1800" b="0" i="0" u="none" baseline="0" dirty="0">
                <a:solidFill>
                  <a:srgbClr val="FFFFFF"/>
                </a:solidFill>
              </a:rPr>
              <a:t>dostępne na licencji Creative Commons Attribution 4.0.  Aby zachować zgodność z wymaganiami licencji należy pozostawić ten slajd na końcu każdej kopii tego dokumentu.  Po dokonaniu zmian, przy ponownej publikacji tych materiałów można dodać swoje nazwisko i nazwę organizacji do listy współpracowników</a:t>
            </a:r>
          </a:p>
          <a:p>
            <a:pPr lvl="0" algn="l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Autorstwo pierwszej wersji: Charles Severance, </a:t>
            </a:r>
            <a:br>
              <a:rPr lang="en-US" sz="1800" b="0" i="0" u="none" baseline="0" dirty="0">
                <a:solidFill>
                  <a:srgbClr val="FFFFFF"/>
                </a:solidFill>
              </a:rPr>
            </a:br>
            <a:r>
              <a:rPr lang="pl" sz="1800" b="0" i="0" u="none" baseline="0" dirty="0">
                <a:solidFill>
                  <a:srgbClr val="FFFFFF"/>
                </a:solidFill>
              </a:rPr>
              <a:t>University of Michigan School of Information</a:t>
            </a:r>
            <a:endParaRPr lang="en-US" sz="1800" b="0" i="0" u="none" baseline="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endParaRPr lang="en-US"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-PL" sz="1800" dirty="0">
                <a:solidFill>
                  <a:srgbClr val="FFFFFF"/>
                </a:solidFill>
              </a:rPr>
              <a:t>Polska wersja powstała z inicjatywy Wydziału Matematyki </a:t>
            </a:r>
            <a:br>
              <a:rPr lang="en-US" sz="1800" dirty="0">
                <a:solidFill>
                  <a:srgbClr val="FFFFFF"/>
                </a:solidFill>
              </a:rPr>
            </a:br>
            <a:r>
              <a:rPr lang="pl-PL" sz="1800" dirty="0">
                <a:solidFill>
                  <a:srgbClr val="FFFFFF"/>
                </a:solidFill>
              </a:rPr>
              <a:t>i Informatyki Uniwersytetu im. </a:t>
            </a:r>
            <a:r>
              <a:rPr lang="pl-PL" sz="1800">
                <a:solidFill>
                  <a:srgbClr val="FFFFFF"/>
                </a:solidFill>
              </a:rPr>
              <a:t>Adama Mickiewicza w Poznaniu</a:t>
            </a:r>
            <a:endParaRPr lang="en-US"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endParaRPr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Tłumaczenie: Agata i Krzysztof Wierzbiccy, EnglishT.eu </a:t>
            </a:r>
          </a:p>
          <a:p>
            <a:pPr lvl="0" algn="l" rtl="0">
              <a:spcBef>
                <a:spcPts val="0"/>
              </a:spcBef>
              <a:buNone/>
            </a:pPr>
            <a:endParaRPr lang="pl" sz="1800" dirty="0">
              <a:solidFill>
                <a:srgbClr val="FFFFFF"/>
              </a:solidFill>
            </a:endParaRPr>
          </a:p>
          <a:p>
            <a:pPr lvl="0" algn="l" rtl="0">
              <a:spcBef>
                <a:spcPts val="0"/>
              </a:spcBef>
              <a:buNone/>
            </a:pPr>
            <a:r>
              <a:rPr lang="pl" sz="1800" b="0" i="0" u="none" baseline="0" dirty="0">
                <a:solidFill>
                  <a:srgbClr val="FFFFFF"/>
                </a:solidFill>
              </a:rPr>
              <a:t>... wstaw tu nowych współpracowników i tłumaczy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Funkcje Pythona</a:t>
            </a:r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 Pythonie są dwa rodzaje </a:t>
            </a:r>
            <a:r>
              <a:rPr lang="pl" sz="36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funkcji</a:t>
            </a:r>
            <a:r>
              <a:rPr lang="pl" sz="360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:</a:t>
            </a:r>
            <a:endParaRPr lang="pl" sz="3600" b="0" i="0" u="none" strike="noStrike" cap="none" baseline="0" dirty="0">
              <a:solidFill>
                <a:schemeClr val="lt1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00"/>
              </a:buClr>
              <a:buSzPct val="100000"/>
              <a:buNone/>
            </a:pPr>
            <a:r>
              <a:rPr lang="pl" sz="36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Wbudowane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6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które są częścią Pythona </a:t>
            </a:r>
            <a:r>
              <a:rPr lang="pl" sz="3600" b="0" i="0" u="none" baseline="0" dirty="0">
                <a:solidFill>
                  <a:srgbClr val="FFFFFF"/>
                </a:solidFill>
                <a:sym typeface="Cabin"/>
              </a:rPr>
              <a:t>–</a:t>
            </a:r>
            <a:r>
              <a:rPr lang="pl" sz="36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print(), </a:t>
            </a:r>
            <a:r>
              <a:rPr lang="pl" sz="36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input(), type(), float(), int()</a:t>
            </a:r>
            <a:r>
              <a:rPr lang="en-US" sz="36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6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...</a:t>
            </a:r>
          </a:p>
          <a:p>
            <a:pPr marL="670306" marR="0" lvl="1" indent="0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rgbClr val="00FF00"/>
              </a:buClr>
              <a:buSzPct val="100000"/>
              <a:buNone/>
            </a:pPr>
            <a:r>
              <a:rPr lang="pl" sz="36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-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Funkcje, które definiujemy samodzielnie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 potem używamy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Traktujemy nazwy wbudowanych</a:t>
            </a:r>
            <a:r>
              <a:rPr lang="pl" sz="36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funkcji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jak 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“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nowe</a:t>
            </a:r>
            <a:r>
              <a:rPr lang="pl" sz="3600" b="0" i="0" u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”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słowa zastrzeżone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  <a:br>
              <a:rPr lang="pl" sz="3600" u="none" strike="noStrike" cap="none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</a:b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(czyli nie używamy ich jako nazw zmiennych)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Defininicja funkcji</a:t>
            </a:r>
          </a:p>
        </p:txBody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 Pythonie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funkcja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kod wielokrotnego użytku, który przyjmuje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argument(y)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jako wartości wejściowe, wykonuje jakieś obliczenia i zwraca wynik lub wyniki</a:t>
            </a:r>
          </a:p>
          <a:p>
            <a:pPr marL="749300" marR="0" lvl="0" indent="-371094" algn="l" rtl="0">
              <a:lnSpc>
                <a:spcPct val="115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Definiujemy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funkcje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używając zastrzeżonego słowa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def</a:t>
            </a:r>
          </a:p>
          <a:p>
            <a:pPr marL="749300" marR="0" lvl="0" indent="-371094" algn="l" rtl="0">
              <a:lnSpc>
                <a:spcPct val="115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Wywołujemy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funkcję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wyrażeniem złożonym z jej nazwy, nawiasów </a:t>
            </a:r>
            <a:r>
              <a:rPr lang="pl" sz="3600" b="0" i="0" u="none" strike="noStrik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 </a:t>
            </a:r>
            <a:r>
              <a:rPr lang="pl" sz="3600" b="0" i="0" u="none" strike="noStrik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argumentów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/>
        </p:nvSpPr>
        <p:spPr>
          <a:xfrm>
            <a:off x="7588155" y="4876800"/>
            <a:ext cx="8338781" cy="3302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xl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pl-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powitanie w bramie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xl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xs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min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pl-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powitanie w bramie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xs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Courier New"/>
              <a:buNone/>
            </a:pPr>
            <a:endParaRPr sz="3000" dirty="0">
              <a:solidFill>
                <a:srgbClr val="FFFFFF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urier New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</a:t>
            </a:r>
          </a:p>
        </p:txBody>
      </p:sp>
      <p:sp>
        <p:nvSpPr>
          <p:cNvPr id="248" name="Shape 248"/>
          <p:cNvSpPr txBox="1"/>
          <p:nvPr/>
        </p:nvSpPr>
        <p:spPr>
          <a:xfrm>
            <a:off x="2347415" y="1714500"/>
            <a:ext cx="9280478" cy="8127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en-US" sz="49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xl</a:t>
            </a:r>
            <a:r>
              <a:rPr lang="pl" sz="49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= </a:t>
            </a:r>
            <a:r>
              <a:rPr lang="pl" sz="49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</a:t>
            </a:r>
            <a:r>
              <a:rPr lang="pl" sz="4900" b="0" i="0" u="none" strike="noStrike" cap="none" baseline="0" dirty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</a:t>
            </a:r>
            <a:r>
              <a:rPr lang="pl" sz="49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pl-PL" sz="49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powitanie w bramie</a:t>
            </a:r>
            <a:r>
              <a:rPr lang="pl" sz="49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</a:t>
            </a:r>
            <a:r>
              <a:rPr lang="pl" sz="4900" b="0" i="0" u="none" strike="noStrike" cap="none" baseline="0" dirty="0">
                <a:solidFill>
                  <a:srgbClr val="FF4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)</a:t>
            </a:r>
          </a:p>
        </p:txBody>
      </p:sp>
      <p:sp>
        <p:nvSpPr>
          <p:cNvPr id="249" name="Shape 249"/>
          <p:cNvSpPr txBox="1"/>
          <p:nvPr/>
        </p:nvSpPr>
        <p:spPr>
          <a:xfrm>
            <a:off x="8814399" y="947883"/>
            <a:ext cx="2393952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Argument</a:t>
            </a:r>
          </a:p>
        </p:txBody>
      </p:sp>
      <p:cxnSp>
        <p:nvCxnSpPr>
          <p:cNvPr id="250" name="Shape 250"/>
          <p:cNvCxnSpPr>
            <a:endCxn id="249" idx="1"/>
          </p:cNvCxnSpPr>
          <p:nvPr/>
        </p:nvCxnSpPr>
        <p:spPr>
          <a:xfrm flipV="1">
            <a:off x="7723909" y="1259033"/>
            <a:ext cx="1090490" cy="565149"/>
          </a:xfrm>
          <a:prstGeom prst="straightConnector1">
            <a:avLst/>
          </a:prstGeom>
          <a:noFill/>
          <a:ln w="762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51" name="Shape 251"/>
          <p:cNvSpPr txBox="1"/>
          <p:nvPr/>
        </p:nvSpPr>
        <p:spPr>
          <a:xfrm>
            <a:off x="3771900" y="3460750"/>
            <a:ext cx="614361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'w'</a:t>
            </a:r>
          </a:p>
        </p:txBody>
      </p:sp>
      <p:cxnSp>
        <p:nvCxnSpPr>
          <p:cNvPr id="252" name="Shape 252"/>
          <p:cNvCxnSpPr/>
          <p:nvPr/>
        </p:nvCxnSpPr>
        <p:spPr>
          <a:xfrm>
            <a:off x="4387850" y="3927475"/>
            <a:ext cx="1214437" cy="709612"/>
          </a:xfrm>
          <a:prstGeom prst="straightConnector1">
            <a:avLst/>
          </a:prstGeom>
          <a:noFill/>
          <a:ln w="76200" cap="rnd" cmpd="sng">
            <a:solidFill>
              <a:srgbClr val="FF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53" name="Shape 253"/>
          <p:cNvSpPr txBox="1"/>
          <p:nvPr/>
        </p:nvSpPr>
        <p:spPr>
          <a:xfrm>
            <a:off x="5751512" y="4406900"/>
            <a:ext cx="12669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34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Wynik</a:t>
            </a:r>
          </a:p>
        </p:txBody>
      </p:sp>
      <p:cxnSp>
        <p:nvCxnSpPr>
          <p:cNvPr id="254" name="Shape 254"/>
          <p:cNvCxnSpPr/>
          <p:nvPr/>
        </p:nvCxnSpPr>
        <p:spPr>
          <a:xfrm>
            <a:off x="2614611" y="2671761"/>
            <a:ext cx="711200" cy="596900"/>
          </a:xfrm>
          <a:prstGeom prst="straightConnector1">
            <a:avLst/>
          </a:prstGeom>
          <a:noFill/>
          <a:ln w="76200" cap="rnd" cmpd="sng">
            <a:solidFill>
              <a:srgbClr val="00FF00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55" name="Shape 255"/>
          <p:cNvSpPr txBox="1"/>
          <p:nvPr/>
        </p:nvSpPr>
        <p:spPr>
          <a:xfrm>
            <a:off x="334947" y="2857500"/>
            <a:ext cx="2622300" cy="622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400" b="0" i="0" u="none" strike="noStrike" cap="none" baseline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Przypisanie</a:t>
            </a:r>
          </a:p>
        </p:txBody>
      </p:sp>
      <p:cxnSp>
        <p:nvCxnSpPr>
          <p:cNvPr id="256" name="Shape 256"/>
          <p:cNvCxnSpPr/>
          <p:nvPr/>
        </p:nvCxnSpPr>
        <p:spPr>
          <a:xfrm rot="10800000" flipH="1">
            <a:off x="4054475" y="2633662"/>
            <a:ext cx="204786" cy="841374"/>
          </a:xfrm>
          <a:prstGeom prst="straightConnector1">
            <a:avLst/>
          </a:prstGeom>
          <a:noFill/>
          <a:ln w="76200" cap="rnd" cmpd="sng">
            <a:solidFill>
              <a:srgbClr val="FF00FF"/>
            </a:solidFill>
            <a:prstDash val="solid"/>
            <a:miter/>
            <a:headEnd type="stealth" w="med" len="med"/>
            <a:tailEnd type="none" w="med" len="med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Funkcja max</a:t>
            </a:r>
            <a:r>
              <a:rPr lang="en-US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endParaRPr lang="pl" sz="7600" b="0" i="0" u="none" strike="noStrike" cap="none" baseline="0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62" name="Shape 262"/>
          <p:cNvSpPr txBox="1"/>
          <p:nvPr/>
        </p:nvSpPr>
        <p:spPr>
          <a:xfrm>
            <a:off x="1200150" y="2616200"/>
            <a:ext cx="8080328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xl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pl-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powitanie w bramie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xl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</a:p>
        </p:txBody>
      </p:sp>
      <p:sp>
        <p:nvSpPr>
          <p:cNvPr id="263" name="Shape 263"/>
          <p:cNvSpPr txBox="1"/>
          <p:nvPr/>
        </p:nvSpPr>
        <p:spPr>
          <a:xfrm>
            <a:off x="6845300" y="4468805"/>
            <a:ext cx="2819400" cy="28194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54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5400" b="0" i="0" u="none" strike="noStrike" cap="none" baseline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max()</a:t>
            </a:r>
          </a:p>
        </p:txBody>
      </p:sp>
      <p:cxnSp>
        <p:nvCxnSpPr>
          <p:cNvPr id="264" name="Shape 264"/>
          <p:cNvCxnSpPr/>
          <p:nvPr/>
        </p:nvCxnSpPr>
        <p:spPr>
          <a:xfrm flipH="1">
            <a:off x="5299074" y="5922955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65" name="Shape 265"/>
          <p:cNvSpPr txBox="1"/>
          <p:nvPr/>
        </p:nvSpPr>
        <p:spPr>
          <a:xfrm>
            <a:off x="859809" y="5351455"/>
            <a:ext cx="4605953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pl" sz="3600" b="0" i="0" u="none" baseline="0" dirty="0">
                <a:solidFill>
                  <a:srgbClr val="FF7F00"/>
                </a:solidFill>
              </a:rPr>
              <a:t>'</a:t>
            </a:r>
            <a:r>
              <a:rPr lang="pl-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powitanie w bramie</a:t>
            </a:r>
            <a:r>
              <a:rPr lang="pl" sz="3600" b="0" i="0" u="none" baseline="0" dirty="0">
                <a:solidFill>
                  <a:srgbClr val="FF7F00"/>
                </a:solidFill>
              </a:rPr>
              <a:t>'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3F3F3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(ciąg znaków)</a:t>
            </a:r>
          </a:p>
        </p:txBody>
      </p:sp>
      <p:sp>
        <p:nvSpPr>
          <p:cNvPr id="266" name="Shape 266"/>
          <p:cNvSpPr txBox="1"/>
          <p:nvPr/>
        </p:nvSpPr>
        <p:spPr>
          <a:xfrm>
            <a:off x="11503579" y="5300655"/>
            <a:ext cx="2819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pl" sz="3600" b="0" i="0" u="none" baseline="0" dirty="0">
                <a:solidFill>
                  <a:srgbClr val="00FF00"/>
                </a:solidFill>
              </a:rPr>
              <a:t>'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pl" sz="3600" b="0" i="0" u="none" baseline="0" dirty="0">
                <a:solidFill>
                  <a:srgbClr val="00FF00"/>
                </a:solidFill>
              </a:rPr>
              <a:t>'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(ciąg znaków)</a:t>
            </a:r>
          </a:p>
        </p:txBody>
      </p:sp>
      <p:cxnSp>
        <p:nvCxnSpPr>
          <p:cNvPr id="267" name="Shape 267"/>
          <p:cNvCxnSpPr/>
          <p:nvPr/>
        </p:nvCxnSpPr>
        <p:spPr>
          <a:xfrm flipH="1">
            <a:off x="9680574" y="5872155"/>
            <a:ext cx="1492250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268" name="Shape 268"/>
          <p:cNvSpPr txBox="1"/>
          <p:nvPr/>
        </p:nvSpPr>
        <p:spPr>
          <a:xfrm>
            <a:off x="9718676" y="2265220"/>
            <a:ext cx="6223689" cy="2635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Funkcja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wcześniej zapisany kod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którego używamy. Funkcja przyjmuje wartości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wejściowe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 zwraca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wyniki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5853734" y="7618405"/>
            <a:ext cx="5019675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Ten kod napisał Guido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Funkcja max</a:t>
            </a:r>
            <a:r>
              <a:rPr lang="en-US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()</a:t>
            </a:r>
            <a:endParaRPr lang="pl" sz="7600" b="0" i="0" u="none" strike="noStrike" cap="none" baseline="0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62" name="Shape 262"/>
          <p:cNvSpPr txBox="1"/>
          <p:nvPr/>
        </p:nvSpPr>
        <p:spPr>
          <a:xfrm>
            <a:off x="1200150" y="2616200"/>
            <a:ext cx="8175862" cy="1663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xl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3000" b="0" i="0" u="none" strike="noStrike" cap="none" baseline="0" dirty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max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('</a:t>
            </a:r>
            <a:r>
              <a:rPr lang="pl-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powitanie w bramie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')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3000" b="0" i="0" u="none" strike="noStrike" cap="none" baseline="0" dirty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3000" b="0" i="0" u="none" strike="noStrike" cap="none" baseline="0" dirty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xl</a:t>
            </a:r>
            <a:r>
              <a:rPr lang="pl" sz="3000" b="0" i="0" u="none" strike="noStrike" cap="none" baseline="0" dirty="0">
                <a:solidFill>
                  <a:schemeClr val="bg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3000" i="0" u="none" strike="noStrike" cap="none" dirty="0">
              <a:solidFill>
                <a:schemeClr val="bg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000" b="0" i="0" u="none" strike="noStrike" cap="none" baseline="0" dirty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w</a:t>
            </a:r>
            <a:endParaRPr lang="pl" sz="30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</p:txBody>
      </p:sp>
      <p:sp>
        <p:nvSpPr>
          <p:cNvPr id="263" name="Shape 263"/>
          <p:cNvSpPr txBox="1"/>
          <p:nvPr/>
        </p:nvSpPr>
        <p:spPr>
          <a:xfrm>
            <a:off x="6669089" y="4462455"/>
            <a:ext cx="3159124" cy="2819400"/>
          </a:xfrm>
          <a:prstGeom prst="rect">
            <a:avLst/>
          </a:prstGeom>
          <a:noFill/>
          <a:ln w="76200" cap="flat" cmpd="sng">
            <a:solidFill>
              <a:srgbClr val="00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0" tIns="0" rIns="0" bIns="0" anchor="ctr" anchorCtr="0">
            <a:noAutofit/>
          </a:bodyPr>
          <a:lstStyle/>
          <a:p>
            <a:pPr lvl="0" algn="l" rtl="0">
              <a:buClr>
                <a:srgbClr val="FFFF00"/>
              </a:buClr>
              <a:buSzPct val="25000"/>
            </a:pPr>
            <a:r>
              <a:rPr lang="pl" sz="2400" b="1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def</a:t>
            </a:r>
            <a:r>
              <a:rPr lang="pl" sz="2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max(</a:t>
            </a:r>
            <a:r>
              <a:rPr lang="pl" sz="2400" b="0" i="0" u="none" baseline="0">
                <a:solidFill>
                  <a:srgbClr val="00FD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pl" sz="2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):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2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ble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2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ble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2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</a:t>
            </a:r>
            <a:r>
              <a:rPr lang="pl" sz="24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for</a:t>
            </a:r>
            <a:r>
              <a:rPr lang="pl" sz="2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x </a:t>
            </a:r>
            <a:r>
              <a:rPr lang="pl" sz="24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in</a:t>
            </a:r>
            <a:r>
              <a:rPr lang="pl" sz="2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400" b="0" i="0" u="none" baseline="0">
                <a:solidFill>
                  <a:srgbClr val="00FDFF"/>
                </a:solidFill>
                <a:latin typeface="Courier"/>
                <a:ea typeface="Courier"/>
                <a:cs typeface="Courier"/>
                <a:sym typeface="Courier New"/>
              </a:rPr>
              <a:t>inp</a:t>
            </a:r>
            <a:r>
              <a:rPr lang="pl" sz="2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:</a:t>
            </a:r>
            <a:endParaRPr lang="pl" sz="2400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2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ble</a:t>
            </a:r>
          </a:p>
          <a:p>
            <a:pPr lvl="0" algn="l" rtl="0">
              <a:buClr>
                <a:schemeClr val="lt1"/>
              </a:buClr>
              <a:buSzPct val="25000"/>
            </a:pPr>
            <a:r>
              <a:rPr lang="pl" sz="24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     ble</a:t>
            </a:r>
          </a:p>
        </p:txBody>
      </p:sp>
      <p:cxnSp>
        <p:nvCxnSpPr>
          <p:cNvPr id="264" name="Shape 264"/>
          <p:cNvCxnSpPr/>
          <p:nvPr/>
        </p:nvCxnSpPr>
        <p:spPr>
          <a:xfrm flipH="1">
            <a:off x="5299074" y="5922955"/>
            <a:ext cx="1242403" cy="17461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cxnSp>
        <p:nvCxnSpPr>
          <p:cNvPr id="267" name="Shape 267"/>
          <p:cNvCxnSpPr/>
          <p:nvPr/>
        </p:nvCxnSpPr>
        <p:spPr>
          <a:xfrm flipH="1">
            <a:off x="10093569" y="5872155"/>
            <a:ext cx="1079255" cy="0"/>
          </a:xfrm>
          <a:prstGeom prst="straightConnector1">
            <a:avLst/>
          </a:prstGeom>
          <a:noFill/>
          <a:ln w="88900" cap="rnd" cmpd="sng">
            <a:solidFill>
              <a:schemeClr val="lt1"/>
            </a:solidFill>
            <a:prstDash val="solid"/>
            <a:miter/>
            <a:headEnd type="stealth" w="med" len="med"/>
            <a:tailEnd type="none" w="med" len="med"/>
          </a:ln>
        </p:spPr>
      </p:cxnSp>
      <p:sp>
        <p:nvSpPr>
          <p:cNvPr id="15" name="Shape 266">
            <a:extLst>
              <a:ext uri="{FF2B5EF4-FFF2-40B4-BE49-F238E27FC236}">
                <a16:creationId xmlns:a16="http://schemas.microsoft.com/office/drawing/2014/main" id="{1040B2F9-D6E0-4191-8603-94A576699178}"/>
              </a:ext>
            </a:extLst>
          </p:cNvPr>
          <p:cNvSpPr txBox="1"/>
          <p:nvPr/>
        </p:nvSpPr>
        <p:spPr>
          <a:xfrm>
            <a:off x="11503579" y="5300655"/>
            <a:ext cx="2819400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Arial"/>
              <a:buNone/>
            </a:pPr>
            <a:r>
              <a:rPr lang="pl" sz="3600" b="0" i="0" u="none" baseline="0" dirty="0">
                <a:solidFill>
                  <a:srgbClr val="00FF00"/>
                </a:solidFill>
              </a:rPr>
              <a:t>'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</a:t>
            </a:r>
            <a:r>
              <a:rPr lang="pl" sz="3600" b="0" i="0" u="none" baseline="0" dirty="0">
                <a:solidFill>
                  <a:srgbClr val="00FF00"/>
                </a:solidFill>
              </a:rPr>
              <a:t>'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(ciąg znaków)</a:t>
            </a:r>
          </a:p>
        </p:txBody>
      </p:sp>
      <p:sp>
        <p:nvSpPr>
          <p:cNvPr id="16" name="Shape 268">
            <a:extLst>
              <a:ext uri="{FF2B5EF4-FFF2-40B4-BE49-F238E27FC236}">
                <a16:creationId xmlns:a16="http://schemas.microsoft.com/office/drawing/2014/main" id="{DB88089B-6928-408F-8122-1566749CC64D}"/>
              </a:ext>
            </a:extLst>
          </p:cNvPr>
          <p:cNvSpPr txBox="1"/>
          <p:nvPr/>
        </p:nvSpPr>
        <p:spPr>
          <a:xfrm>
            <a:off x="9718676" y="2265220"/>
            <a:ext cx="6223689" cy="26351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Funkcja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to </a:t>
            </a:r>
            <a:r>
              <a:rPr lang="pl" sz="3600" b="0" i="0" u="none" strike="noStrike" cap="none" baseline="0" dirty="0">
                <a:solidFill>
                  <a:srgbClr val="FF00FF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wcześniej zapisany kod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którego używamy. Funkcja przyjmuje wartości 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wejściowe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 zwraca </a:t>
            </a:r>
            <a:r>
              <a:rPr lang="pl" sz="3600" b="0" i="0" u="none" strike="noStrike" cap="none" baseline="0" dirty="0">
                <a:solidFill>
                  <a:srgbClr val="00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wyniki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.</a:t>
            </a:r>
          </a:p>
        </p:txBody>
      </p:sp>
      <p:sp>
        <p:nvSpPr>
          <p:cNvPr id="17" name="Shape 269">
            <a:extLst>
              <a:ext uri="{FF2B5EF4-FFF2-40B4-BE49-F238E27FC236}">
                <a16:creationId xmlns:a16="http://schemas.microsoft.com/office/drawing/2014/main" id="{21828372-4207-450F-9FC9-317ADD7482A6}"/>
              </a:ext>
            </a:extLst>
          </p:cNvPr>
          <p:cNvSpPr txBox="1"/>
          <p:nvPr/>
        </p:nvSpPr>
        <p:spPr>
          <a:xfrm>
            <a:off x="5853734" y="7618405"/>
            <a:ext cx="5019675" cy="6222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Ten kod napisał Guido</a:t>
            </a:r>
          </a:p>
        </p:txBody>
      </p:sp>
      <p:sp>
        <p:nvSpPr>
          <p:cNvPr id="11" name="Shape 265">
            <a:extLst>
              <a:ext uri="{FF2B5EF4-FFF2-40B4-BE49-F238E27FC236}">
                <a16:creationId xmlns:a16="http://schemas.microsoft.com/office/drawing/2014/main" id="{AA03A404-1B65-44C7-B40F-4AB411BDD4D0}"/>
              </a:ext>
            </a:extLst>
          </p:cNvPr>
          <p:cNvSpPr txBox="1"/>
          <p:nvPr/>
        </p:nvSpPr>
        <p:spPr>
          <a:xfrm>
            <a:off x="859809" y="5351455"/>
            <a:ext cx="4605953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Arial"/>
              <a:buNone/>
            </a:pPr>
            <a:r>
              <a:rPr lang="pl" sz="3600" b="0" i="0" u="none" baseline="0" dirty="0">
                <a:solidFill>
                  <a:srgbClr val="FF7F00"/>
                </a:solidFill>
              </a:rPr>
              <a:t>'</a:t>
            </a:r>
            <a:r>
              <a:rPr lang="pl-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powitanie w bramie</a:t>
            </a:r>
            <a:r>
              <a:rPr lang="pl" sz="3600" b="0" i="0" u="none" baseline="0" dirty="0">
                <a:solidFill>
                  <a:srgbClr val="FF7F00"/>
                </a:solidFill>
              </a:rPr>
              <a:t>'</a:t>
            </a:r>
            <a:r>
              <a:rPr lang="pl" sz="3600" b="0" i="0" u="none" strike="noStrike" cap="none" baseline="0" dirty="0">
                <a:solidFill>
                  <a:srgbClr val="FF7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ct val="25000"/>
              <a:buFont typeface="Cabin"/>
              <a:buNone/>
            </a:pPr>
            <a:r>
              <a:rPr lang="pl" sz="3600" b="0" i="0" u="none" strike="noStrike" cap="none" baseline="0" dirty="0">
                <a:solidFill>
                  <a:srgbClr val="F3F3F3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(ciąg znaków)</a:t>
            </a:r>
          </a:p>
        </p:txBody>
      </p:sp>
    </p:spTree>
    <p:extLst>
      <p:ext uri="{BB962C8B-B14F-4D97-AF65-F5344CB8AC3E}">
        <p14:creationId xmlns:p14="http://schemas.microsoft.com/office/powerpoint/2010/main" val="2900906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ct val="25000"/>
              <a:buFont typeface="Cabin"/>
              <a:buNone/>
            </a:pPr>
            <a:r>
              <a:rPr lang="pl" sz="7600" b="0" i="0" u="none" strike="noStrike" cap="none" baseline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Konwersje typów</a:t>
            </a:r>
          </a:p>
        </p:txBody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775252" y="2603500"/>
            <a:ext cx="6254198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Jeśli w wyrażeniu znajdzie się liczba zmiennoprzecinkowa i całkowita,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Python automatycznie 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skonwertuje całkowitą na zmiennoprzecinkową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Możesz też kontrolować konwersje wbudowanymi funkcjami int() i float()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7940325" y="2064450"/>
            <a:ext cx="7874399" cy="65981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algn="l" rtl="0">
              <a:buClr>
                <a:schemeClr val="lt1"/>
              </a:buClr>
              <a:buSzPct val="25000"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print(</a:t>
            </a:r>
            <a:r>
              <a:rPr lang="pl" sz="28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(99) </a:t>
            </a:r>
            <a:r>
              <a:rPr lang="pl" sz="28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100</a:t>
            </a:r>
            <a:r>
              <a:rPr lang="pl" sz="2800" b="0" i="0" u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  <a:endParaRPr lang="pl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0.99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i = 42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(i)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'int'&gt;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f = </a:t>
            </a:r>
            <a:r>
              <a:rPr lang="pl" sz="28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(i)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8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f)</a:t>
            </a:r>
            <a:endParaRPr lang="pl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42.0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(f)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'float'&gt;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8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8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 </a:t>
            </a:r>
            <a:r>
              <a:rPr lang="pl" sz="28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2 </a:t>
            </a:r>
            <a:r>
              <a:rPr lang="pl" sz="28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*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8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float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(3) </a:t>
            </a:r>
            <a:r>
              <a:rPr lang="pl" sz="28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/</a:t>
            </a:r>
            <a:r>
              <a:rPr lang="pl" sz="28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4 </a:t>
            </a:r>
            <a:r>
              <a:rPr lang="pl" sz="28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–</a:t>
            </a: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5)</a:t>
            </a:r>
            <a:endParaRPr lang="pl" sz="28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-2.5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8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>
            <a:spLocks noGrp="1"/>
          </p:cNvSpPr>
          <p:nvPr>
            <p:ph type="title"/>
          </p:nvPr>
        </p:nvSpPr>
        <p:spPr>
          <a:xfrm>
            <a:off x="278296" y="606822"/>
            <a:ext cx="7165492" cy="215394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ct val="25000"/>
              <a:buFont typeface="Cabin"/>
              <a:buNone/>
            </a:pPr>
            <a:r>
              <a:rPr lang="pl" sz="7600" b="0" i="0" u="none" strike="noStrike" cap="none" baseline="0" dirty="0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Konwersje </a:t>
            </a:r>
            <a:r>
              <a:rPr lang="en-US" sz="7600" b="0" i="0" u="none" strike="noStrike" cap="none" baseline="0" dirty="0" err="1">
                <a:solidFill>
                  <a:srgbClr val="FFD9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napisów</a:t>
            </a:r>
            <a:endParaRPr lang="pl" sz="7600" b="0" i="0" u="none" strike="noStrike" cap="none" baseline="0" dirty="0">
              <a:solidFill>
                <a:srgbClr val="FFD966"/>
              </a:solidFill>
              <a:latin typeface="Arial" charset="0"/>
              <a:ea typeface="Arial" charset="0"/>
              <a:cs typeface="Arial" charset="0"/>
              <a:sym typeface="Cabin"/>
            </a:endParaRPr>
          </a:p>
        </p:txBody>
      </p:sp>
      <p:sp>
        <p:nvSpPr>
          <p:cNvPr id="295" name="Shape 295"/>
          <p:cNvSpPr txBox="1">
            <a:spLocks noGrp="1"/>
          </p:cNvSpPr>
          <p:nvPr>
            <p:ph type="body" idx="1"/>
          </p:nvPr>
        </p:nvSpPr>
        <p:spPr>
          <a:xfrm>
            <a:off x="1155700" y="2603500"/>
            <a:ext cx="6116638" cy="5702399"/>
          </a:xfrm>
          <a:prstGeom prst="rect">
            <a:avLst/>
          </a:prstGeom>
          <a:noFill/>
          <a:ln>
            <a:noFill/>
          </a:ln>
        </p:spPr>
        <p:txBody>
          <a:bodyPr lIns="38100" tIns="38100" rIns="38100" bIns="38100" anchor="ctr" anchorCtr="0">
            <a:noAutofit/>
          </a:bodyPr>
          <a:lstStyle/>
          <a:p>
            <a:pPr marL="749300" marR="0" lvl="0" indent="-37109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Możesz też użyć 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int()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i </a:t>
            </a:r>
            <a:r>
              <a:rPr lang="pl" sz="3600" b="0" i="0" u="none" strike="noStrike" cap="none" baseline="0" dirty="0">
                <a:solidFill>
                  <a:srgbClr val="FFFF00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float()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do konwersji pomiędzy </a:t>
            </a:r>
            <a:r>
              <a:rPr lang="pl-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napisem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a liczbą</a:t>
            </a:r>
          </a:p>
          <a:p>
            <a:pPr marL="749300" marR="0" lvl="0" indent="-371094" algn="l" rtl="0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bin"/>
              <a:buChar char="•"/>
            </a:pP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Otrzymasz </a:t>
            </a:r>
            <a:r>
              <a:rPr lang="pl" sz="3600" b="0" i="0" u="none" strike="noStrike" cap="none" baseline="0" dirty="0">
                <a:solidFill>
                  <a:srgbClr val="E06666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błąd</a:t>
            </a:r>
            <a:r>
              <a:rPr lang="pl" sz="3600" b="0" i="0" u="none" strike="noStrike" cap="none" baseline="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,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jeśli </a:t>
            </a:r>
            <a:r>
              <a:rPr lang="pl-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napis</a:t>
            </a:r>
            <a:r>
              <a:rPr lang="pl" sz="3600" b="0" i="0" u="none" strike="noStrike" cap="none" baseline="0" dirty="0">
                <a:solidFill>
                  <a:schemeClr val="lt1"/>
                </a:solidFill>
                <a:latin typeface="Arial" charset="0"/>
                <a:ea typeface="Arial" charset="0"/>
                <a:cs typeface="Arial" charset="0"/>
                <a:sym typeface="Cabin"/>
              </a:rPr>
              <a:t> nie zawiera cyfr</a:t>
            </a:r>
          </a:p>
        </p:txBody>
      </p:sp>
      <p:sp>
        <p:nvSpPr>
          <p:cNvPr id="296" name="Shape 296"/>
          <p:cNvSpPr txBox="1"/>
          <p:nvPr/>
        </p:nvSpPr>
        <p:spPr>
          <a:xfrm>
            <a:off x="7946600" y="742950"/>
            <a:ext cx="7369199" cy="76581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5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'123'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5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5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'str'&gt;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5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5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5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</a:t>
            </a:r>
            <a:r>
              <a:rPr lang="pl" sz="2500" b="0" i="0" u="none" strike="noStrike" cap="none" baseline="0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 New"/>
              </a:rPr>
              <a:t>+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1)</a:t>
            </a:r>
            <a:endParaRPr lang="pl" sz="25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 (most recent call last):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 File "&lt;stdin&gt;", line 1, in &lt;module&gt;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TypeError: cannot concatenate 'str' and 'int'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5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5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5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sval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5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type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5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&lt;class 'int'&gt;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500" b="0" i="0" u="none" strike="noStrike" cap="none" baseline="0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 New"/>
              </a:rPr>
              <a:t>print</a:t>
            </a:r>
            <a:r>
              <a:rPr lang="pl" sz="2500" b="0" i="0" u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5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ival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+ 1)</a:t>
            </a:r>
            <a:endParaRPr lang="pl" sz="2500" i="0" u="none" strike="noStrike" cap="none" dirty="0">
              <a:solidFill>
                <a:schemeClr val="lt1"/>
              </a:solidFill>
              <a:latin typeface="Courier"/>
              <a:ea typeface="Courier"/>
              <a:cs typeface="Courier"/>
              <a:sym typeface="Courier New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124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5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nsv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'hej bob'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&gt;&gt;&gt; </a:t>
            </a:r>
            <a:r>
              <a:rPr lang="pl" sz="25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niv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 = </a:t>
            </a:r>
            <a:r>
              <a:rPr lang="pl" sz="2500" b="0" i="0" u="none" strike="noStrike" cap="none" baseline="0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 New"/>
              </a:rPr>
              <a:t>int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(</a:t>
            </a:r>
            <a:r>
              <a:rPr lang="pl" sz="2500" b="0" i="0" u="none" strike="noStrike" cap="none" baseline="0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 New"/>
              </a:rPr>
              <a:t>nsv</a:t>
            </a:r>
            <a:r>
              <a:rPr lang="pl" sz="2500" b="0" i="0" u="none" strike="noStrike" cap="none" baseline="0">
                <a:solidFill>
                  <a:schemeClr val="lt1"/>
                </a:solidFill>
                <a:latin typeface="Courier"/>
                <a:ea typeface="Courier"/>
                <a:cs typeface="Courier"/>
                <a:sym typeface="Courier New"/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Traceback (most recent call last):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  File "&lt;stdin&gt;", line 1, in &lt;module&gt;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Cabin"/>
              <a:buNone/>
            </a:pPr>
            <a:r>
              <a:rPr lang="pl" sz="2500" b="0" i="0" u="none" strike="noStrike" cap="none" baseline="0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 New"/>
              </a:rPr>
              <a:t>ValueError: invalid literal for int()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1560</Words>
  <Application>Microsoft Office PowerPoint</Application>
  <PresentationFormat>Custom</PresentationFormat>
  <Paragraphs>277</Paragraphs>
  <Slides>25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Cabin</vt:lpstr>
      <vt:lpstr>Courier</vt:lpstr>
      <vt:lpstr>Courier New</vt:lpstr>
      <vt:lpstr>Gill Sans</vt:lpstr>
      <vt:lpstr>Title &amp; Subtitle</vt:lpstr>
      <vt:lpstr>Funkcje</vt:lpstr>
      <vt:lpstr>Zapisane (i ponownie użyte) kroki</vt:lpstr>
      <vt:lpstr>Funkcje Pythona</vt:lpstr>
      <vt:lpstr>Defininicja funkcji</vt:lpstr>
      <vt:lpstr>PowerPoint Presentation</vt:lpstr>
      <vt:lpstr>Funkcja max()</vt:lpstr>
      <vt:lpstr>Funkcja max()</vt:lpstr>
      <vt:lpstr>Konwersje typów</vt:lpstr>
      <vt:lpstr>Konwersje napisów</vt:lpstr>
      <vt:lpstr>Nasze własne funkcje...</vt:lpstr>
      <vt:lpstr>Tworzenie własnych funkcji</vt:lpstr>
      <vt:lpstr>PowerPoint Presentation</vt:lpstr>
      <vt:lpstr>Definiowanie i używanie</vt:lpstr>
      <vt:lpstr>PowerPoint Presentation</vt:lpstr>
      <vt:lpstr>Argumenty</vt:lpstr>
      <vt:lpstr>Parametry</vt:lpstr>
      <vt:lpstr>Wartości zwracane</vt:lpstr>
      <vt:lpstr>Wartość zwracana</vt:lpstr>
      <vt:lpstr>Argumenty, parametry i wyniki</vt:lpstr>
      <vt:lpstr>Wiele parametrów / argumentów</vt:lpstr>
      <vt:lpstr>Puste (bezowocne) funkcje</vt:lpstr>
      <vt:lpstr>Być (funkcją) albo nie być...</vt:lpstr>
      <vt:lpstr>Podsumowanie</vt:lpstr>
      <vt:lpstr>PowerPoint Presentation</vt:lpstr>
      <vt:lpstr>Podziękowania dla współpracowników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Funkcje</dc:title>
  <cp:lastModifiedBy>Andrzej Wójtowicz</cp:lastModifiedBy>
  <cp:revision>66</cp:revision>
  <dcterms:modified xsi:type="dcterms:W3CDTF">2022-08-25T20:12:55Z</dcterms:modified>
</cp:coreProperties>
</file>