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3" r:id="rId9"/>
    <p:sldId id="264" r:id="rId10"/>
    <p:sldId id="281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315" r:id="rId26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DFF"/>
    <a:srgbClr val="00FF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12"/>
    <p:restoredTop sz="94485"/>
  </p:normalViewPr>
  <p:slideViewPr>
    <p:cSldViewPr snapToGrid="0" snapToObjects="1">
      <p:cViewPr varScale="1">
        <p:scale>
          <a:sx n="77" d="100"/>
          <a:sy n="77" d="100"/>
        </p:scale>
        <p:origin x="786" y="9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4176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pl" b="0" i="0" u="none" baseline="0" dirty="0">
                <a:solidFill>
                  <a:schemeClr val="dk2"/>
                </a:solidFill>
              </a:rPr>
              <a:t>Notka od Chucka</a:t>
            </a:r>
            <a:r>
              <a:rPr lang="en-US" b="0" i="0" u="none" baseline="0" dirty="0">
                <a:solidFill>
                  <a:schemeClr val="dk2"/>
                </a:solidFill>
              </a:rPr>
              <a:t>:</a:t>
            </a:r>
            <a:r>
              <a:rPr lang="pl" b="0" i="0" u="none" baseline="0" dirty="0">
                <a:solidFill>
                  <a:schemeClr val="dk2"/>
                </a:solidFill>
              </a:rPr>
              <a:t> </a:t>
            </a:r>
            <a:r>
              <a:rPr lang="en-US" b="0" i="0" u="none" baseline="0" dirty="0" err="1">
                <a:solidFill>
                  <a:schemeClr val="dk2"/>
                </a:solidFill>
              </a:rPr>
              <a:t>uż</a:t>
            </a:r>
            <a:r>
              <a:rPr lang="pl" b="0" i="0" u="none" baseline="0" dirty="0">
                <a:solidFill>
                  <a:schemeClr val="dk2"/>
                </a:solidFill>
              </a:rPr>
              <a:t>ywając tych materiałów masz prawo usunąć logo UM i zastąpić je własnym</a:t>
            </a:r>
            <a:r>
              <a:rPr lang="en-US" b="0" i="0" u="none" baseline="0" dirty="0">
                <a:solidFill>
                  <a:schemeClr val="dk2"/>
                </a:solidFill>
              </a:rPr>
              <a:t>,</a:t>
            </a:r>
            <a:r>
              <a:rPr lang="pl" b="0" i="0" u="none" baseline="0" dirty="0">
                <a:solidFill>
                  <a:schemeClr val="dk2"/>
                </a:solidFill>
              </a:rPr>
              <a:t> ale zostaw proszę logo CC-BY na pierwszej stronie oraz strony z podziękowaniami dla współtwórców.</a:t>
            </a:r>
            <a:endParaRPr lang="pl" dirty="0">
              <a:solidFill>
                <a:schemeClr val="dk2"/>
              </a:solidFill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074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741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1506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469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31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218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975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0152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14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597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64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dirty="0" err="1"/>
              <a:t>dynks</a:t>
            </a:r>
            <a:r>
              <a:rPr lang="en-US" dirty="0"/>
              <a:t> –</a:t>
            </a:r>
            <a:r>
              <a:rPr lang="pl-PL" dirty="0"/>
              <a:t> przedmiot o nazwie, której mówiący nie potrafi określić</a:t>
            </a:r>
            <a:endParaRPr lang="en-US" dirty="0"/>
          </a:p>
          <a:p>
            <a:pPr lvl="0" algn="l" rtl="0">
              <a:spcBef>
                <a:spcPts val="0"/>
              </a:spcBef>
              <a:buNone/>
            </a:pPr>
            <a:r>
              <a:rPr lang="pl-PL" dirty="0"/>
              <a:t>https://pl.wiktionary.org/wiki/dynks</a:t>
            </a:r>
            <a:endParaRPr lang="en-US" dirty="0"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4120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163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977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1464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7136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954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3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791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231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551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623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6364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7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40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9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30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pen.umich.edu/" TargetMode="External"/><Relationship Id="rId5" Type="http://schemas.openxmlformats.org/officeDocument/2006/relationships/hyperlink" Target="http://www.dr-chuck.com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Rozdział 4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930675" y="7016745"/>
            <a:ext cx="8236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dla wszystkich</a:t>
            </a:r>
            <a:endParaRPr lang="pl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</a:t>
            </a:r>
            <a:r>
              <a:rPr lang="en-US" sz="32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pl</a:t>
            </a:r>
            <a:endParaRPr lang="pl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957824" y="7425500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pl" sz="7200" b="0" i="0" u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Nasze własne funkcje...</a:t>
            </a:r>
            <a:endParaRPr lang="pl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90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Tworzenie własnych funkcji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37258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Tworzymy nowe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funkcje,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używając słowa kluczowego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następnie opcjonalnych parametrów w nawiasach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Ciało funkcji zapisujemy z wcięciem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definiujemy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funkcję, ale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wykonujemy instrukcji z jej ciała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3817000" y="6633900"/>
            <a:ext cx="99383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"jestem sobie drwal i równy chłop.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  <a:endParaRPr lang="pl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'pracuję w dzień i śpię całą noc.')</a:t>
            </a:r>
            <a:endParaRPr lang="pl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061599" y="1935150"/>
            <a:ext cx="10739875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'Halo')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"jestem sobie drwal i równy chłop.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  <a:endParaRPr lang="pl" sz="28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'pracuję w dzień i śpię całą noc.')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'Yo')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28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9" name="Shape 309"/>
          <p:cNvSpPr txBox="1"/>
          <p:nvPr/>
        </p:nvSpPr>
        <p:spPr>
          <a:xfrm>
            <a:off x="13681075" y="4229901"/>
            <a:ext cx="1119187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pl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9626600" y="1174754"/>
            <a:ext cx="6218238" cy="14731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"jestem sobie drwal i równy chłop."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endParaRPr lang="pl" sz="2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'pracuję w dzień i śpię całą noc.'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25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7416799" y="1657354"/>
            <a:ext cx="2180091" cy="5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print_lyrics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Definiowanie i używanie</a:t>
            </a:r>
          </a:p>
        </p:txBody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1155700" y="2482253"/>
            <a:ext cx="13932000" cy="39165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zdefiniowaniu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funkcji możemy ją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wywołać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(czyli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uruchomić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tyle razy, ile chcemy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jest wzorzec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zapisz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użyj ponownie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1078375" y="985825"/>
            <a:ext cx="11715899" cy="609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'Halo')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"jestem sobie drwal i równy chłop.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  <a:endParaRPr lang="pl"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'pracuję w dzień i śpię całą noc.')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'Yo')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8877300" y="5327650"/>
            <a:ext cx="6913685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pl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Jestem sobie drwal i równy chłop.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Pracuję w dzień i śpię całą noc.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cxnSp>
        <p:nvCxnSpPr>
          <p:cNvPr id="324" name="Shape 324"/>
          <p:cNvCxnSpPr/>
          <p:nvPr/>
        </p:nvCxnSpPr>
        <p:spPr>
          <a:xfrm rot="10800000">
            <a:off x="4334486" y="5532361"/>
            <a:ext cx="4353900" cy="1343099"/>
          </a:xfrm>
          <a:prstGeom prst="straightConnector1">
            <a:avLst/>
          </a:prstGeom>
          <a:noFill/>
          <a:ln w="889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627100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Argumenty</a:t>
            </a:r>
          </a:p>
        </p:txBody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39116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wartość, którą przekazujemy do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 jej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wywołaniu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Argumenty służą do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dawania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innych zadań, kiedy wywołujemy ją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innych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okolicznościach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Argumenty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są umieszczane w nawiasach po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nazwie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funkcji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4635500" y="6718296"/>
            <a:ext cx="8971318" cy="81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49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xl</a:t>
            </a:r>
            <a:r>
              <a:rPr lang="pl" sz="49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pl" sz="49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pl" sz="49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pl" sz="49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pl-PL" sz="49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powitanie w bramie</a:t>
            </a:r>
            <a:r>
              <a:rPr lang="pl" sz="49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pl" sz="49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11498261" y="7823196"/>
            <a:ext cx="244633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33" name="Shape 333"/>
          <p:cNvCxnSpPr/>
          <p:nvPr/>
        </p:nvCxnSpPr>
        <p:spPr>
          <a:xfrm>
            <a:off x="10014325" y="7538196"/>
            <a:ext cx="1288800" cy="6389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0376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Parametry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988175" cy="505036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215900" indent="0" algn="l" rtl="0">
              <a:lnSpc>
                <a:spcPct val="115000"/>
              </a:lnSpc>
              <a:spcBef>
                <a:spcPts val="0"/>
              </a:spcBef>
              <a:buSzPct val="171000"/>
              <a:buNone/>
            </a:pPr>
            <a:r>
              <a:rPr lang="pl" sz="36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Parametr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zmienną używaną </a:t>
            </a:r>
            <a:r>
              <a:rPr lang="pl" sz="3600" b="0" i="0" u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definicji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funkcji. To </a:t>
            </a:r>
            <a:r>
              <a:rPr lang="pl" sz="3600" b="0" i="0" u="none" baseline="0" dirty="0">
                <a:solidFill>
                  <a:schemeClr val="lt1"/>
                </a:solidFill>
              </a:rPr>
              <a:t>“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uchwyt</a:t>
            </a:r>
            <a:r>
              <a:rPr lang="pl" sz="3600" b="0" i="0" u="none" baseline="0" dirty="0">
                <a:solidFill>
                  <a:schemeClr val="lt1"/>
                </a:solidFill>
              </a:rPr>
              <a:t>”,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dzięki któremu kod w </a:t>
            </a:r>
            <a:r>
              <a:rPr lang="pl" sz="3600" b="0" i="0" u="none" baseline="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ma dostęp do </a:t>
            </a:r>
            <a:r>
              <a:rPr lang="pl" sz="3600" b="0" i="0" u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argumentów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 konkretnym wywołaniu </a:t>
            </a:r>
            <a:r>
              <a:rPr lang="pl" sz="3600" b="0" i="0" u="none" baseline="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9867323" y="2188908"/>
            <a:ext cx="5713800" cy="6648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'es':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'Hola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'fr':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print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'Witaj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'pl'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Witaj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'es'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endParaRPr lang="pl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'fr'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Wartości zwracane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22542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Zazwyczaj funkcja przyjmuje argumenty, wykonuje obliczenia i 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zwraca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wartość do wykorzystania przez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wywołujące ją wyrażenie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Służy do tego słowo kluczowe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2911989" y="5370512"/>
            <a:ext cx="6832088" cy="28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2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"Witaj</a:t>
            </a:r>
            <a:r>
              <a:rPr lang="pl" sz="32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2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"Glenn</a:t>
            </a:r>
            <a:r>
              <a:rPr lang="pl" sz="32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  <a:endParaRPr lang="pl" sz="32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2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"Sally")</a:t>
            </a:r>
            <a:endParaRPr lang="pl" sz="32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8" name="Shape 348"/>
          <p:cNvSpPr txBox="1"/>
          <p:nvPr/>
        </p:nvSpPr>
        <p:spPr>
          <a:xfrm>
            <a:off x="10894613" y="5947162"/>
            <a:ext cx="4000500" cy="1193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Witaj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Witaj Sally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5424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Wartość zwracana</a:t>
            </a:r>
          </a:p>
        </p:txBody>
      </p:sp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1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Owocne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zwracają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(czyli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wartość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zwracaną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Instrukcja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kończy wykonywanie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 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odsyła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9002225" y="2309525"/>
            <a:ext cx="6722399" cy="642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5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'es':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5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'Hola</a:t>
            </a:r>
            <a:r>
              <a:rPr lang="pl" sz="2500" b="0" i="0" u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5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'fr':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5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pl" sz="2500" b="0" i="0" u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5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'Witaj</a:t>
            </a:r>
            <a:r>
              <a:rPr lang="pl" sz="2500" b="0" i="0" u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'pl'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),'Glenn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25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Witaj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'es'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),'Sally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25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'fr'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),'Michael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25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 Michael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100" b="0" i="0" u="none" strike="noStrike" cap="none" baseline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Argumenty</a:t>
            </a:r>
            <a:r>
              <a:rPr lang="pl" sz="71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71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1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parametry</a:t>
            </a:r>
            <a:r>
              <a:rPr lang="pl" sz="71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</a:t>
            </a:r>
            <a:r>
              <a:rPr lang="pl" sz="71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1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wyniki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155700" y="2908300"/>
            <a:ext cx="7961004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xl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pl-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powitanie w bramie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xl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2" name="Shape 362"/>
          <p:cNvSpPr txBox="1"/>
          <p:nvPr/>
        </p:nvSpPr>
        <p:spPr>
          <a:xfrm>
            <a:off x="7805637" y="4011400"/>
            <a:ext cx="3127800" cy="34833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1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return </a:t>
            </a:r>
            <a:r>
              <a:rPr lang="pl" sz="24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pl" sz="24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  <p:cxnSp>
        <p:nvCxnSpPr>
          <p:cNvPr id="363" name="Shape 363"/>
          <p:cNvCxnSpPr/>
          <p:nvPr/>
        </p:nvCxnSpPr>
        <p:spPr>
          <a:xfrm flipH="1">
            <a:off x="6569200" y="5608275"/>
            <a:ext cx="1016099" cy="3600"/>
          </a:xfrm>
          <a:prstGeom prst="straightConnector1">
            <a:avLst/>
          </a:prstGeom>
          <a:noFill/>
          <a:ln w="889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1978925" y="5283200"/>
            <a:ext cx="4401237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600" b="0" i="0" u="none" baseline="0" dirty="0">
                <a:solidFill>
                  <a:srgbClr val="FF7F00"/>
                </a:solidFill>
              </a:rPr>
              <a:t>'</a:t>
            </a:r>
            <a:r>
              <a:rPr lang="pl-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powitanie w bramie</a:t>
            </a:r>
            <a:r>
              <a:rPr lang="pl" sz="3600" b="0" i="0" u="none" baseline="0" dirty="0">
                <a:solidFill>
                  <a:srgbClr val="FF7F00"/>
                </a:solidFill>
              </a:rPr>
              <a:t>'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3066711" y="5232400"/>
            <a:ext cx="64452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3600" b="0" i="0" u="none" baseline="0">
                <a:solidFill>
                  <a:srgbClr val="00FF00"/>
                </a:solidFill>
              </a:rPr>
              <a:t>'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600" b="0" i="0" u="none" baseline="0">
                <a:solidFill>
                  <a:srgbClr val="00FF00"/>
                </a:solidFill>
              </a:rPr>
              <a:t>'</a:t>
            </a:r>
          </a:p>
        </p:txBody>
      </p:sp>
      <p:cxnSp>
        <p:nvCxnSpPr>
          <p:cNvPr id="366" name="Shape 366"/>
          <p:cNvCxnSpPr/>
          <p:nvPr/>
        </p:nvCxnSpPr>
        <p:spPr>
          <a:xfrm flipH="1">
            <a:off x="11153774" y="55943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1700213" y="6502400"/>
            <a:ext cx="232568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68" name="Shape 368"/>
          <p:cNvCxnSpPr/>
          <p:nvPr/>
        </p:nvCxnSpPr>
        <p:spPr>
          <a:xfrm flipH="1">
            <a:off x="3027375" y="5965150"/>
            <a:ext cx="903299" cy="5324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 txBox="1"/>
          <p:nvPr/>
        </p:nvSpPr>
        <p:spPr>
          <a:xfrm>
            <a:off x="11231561" y="2908300"/>
            <a:ext cx="247967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Parametr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0056975" y="3373299"/>
            <a:ext cx="1049100" cy="107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13023850" y="6743700"/>
            <a:ext cx="168932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</a:t>
            </a:r>
          </a:p>
        </p:txBody>
      </p:sp>
      <p:cxnSp>
        <p:nvCxnSpPr>
          <p:cNvPr id="372" name="Shape 372"/>
          <p:cNvCxnSpPr/>
          <p:nvPr/>
        </p:nvCxnSpPr>
        <p:spPr>
          <a:xfrm>
            <a:off x="13377862" y="5940425"/>
            <a:ext cx="0" cy="7112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536713" y="724052"/>
            <a:ext cx="1455098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Zapisane (i ponownie użyte) kroki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12869861" y="3721100"/>
            <a:ext cx="3162300" cy="3746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Wyjście: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Fajnie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Cyk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Fajnie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7899399" y="2971800"/>
            <a:ext cx="3586161" cy="38004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25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dynks</a:t>
            </a: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5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5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'Halo</a:t>
            </a:r>
            <a:r>
              <a:rPr lang="pl" sz="25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25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5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5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'Fajnie</a:t>
            </a:r>
            <a:r>
              <a:rPr lang="pl" sz="25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25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dynks</a:t>
            </a: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25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5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'Cyk</a:t>
            </a:r>
            <a:r>
              <a:rPr lang="pl" sz="25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’)</a:t>
            </a:r>
            <a:endParaRPr lang="pl" sz="25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dynks</a:t>
            </a:r>
            <a:r>
              <a:rPr lang="pl" sz="25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762000" y="2730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>
            <a:off x="2114550" y="3313111"/>
            <a:ext cx="6349" cy="18494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8" name="Shape 218"/>
          <p:cNvCxnSpPr/>
          <p:nvPr/>
        </p:nvCxnSpPr>
        <p:spPr>
          <a:xfrm flipH="1">
            <a:off x="9366249" y="5416550"/>
            <a:ext cx="3421062" cy="3428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>
            <a:off x="9423474" y="6615025"/>
            <a:ext cx="3334500" cy="2702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0" name="Shape 220"/>
          <p:cNvSpPr txBox="1"/>
          <p:nvPr/>
        </p:nvSpPr>
        <p:spPr>
          <a:xfrm>
            <a:off x="4429850" y="3608375"/>
            <a:ext cx="2743199" cy="1115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pl" sz="35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pl" sz="35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'Halo')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ctr" rtl="0">
              <a:buClr>
                <a:schemeClr val="lt1"/>
              </a:buClr>
              <a:buSzPct val="25000"/>
            </a:pPr>
            <a:r>
              <a:rPr lang="pl" sz="3500" b="0" i="0" u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pl" sz="35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('Fajnie')</a:t>
            </a:r>
            <a:endParaRPr lang="pl" sz="35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762000" y="50927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b="0" i="0" u="none" baseline="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dynks</a:t>
            </a:r>
            <a:r>
              <a:rPr lang="pl" sz="35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2" name="Shape 222"/>
          <p:cNvCxnSpPr/>
          <p:nvPr/>
        </p:nvCxnSpPr>
        <p:spPr>
          <a:xfrm rot="10800000">
            <a:off x="2114549" y="571341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3" name="Shape 223"/>
          <p:cNvCxnSpPr/>
          <p:nvPr/>
        </p:nvCxnSpPr>
        <p:spPr>
          <a:xfrm flipH="1">
            <a:off x="3491700" y="4099050"/>
            <a:ext cx="856500" cy="102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 flipH="1">
            <a:off x="3527425" y="4723637"/>
            <a:ext cx="2100300" cy="893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>
            <a:endCxn id="216" idx="3"/>
          </p:cNvCxnSpPr>
          <p:nvPr/>
        </p:nvCxnSpPr>
        <p:spPr>
          <a:xfrm rot="10800000">
            <a:off x="3505199" y="3028950"/>
            <a:ext cx="951900" cy="5796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6" name="Shape 226"/>
          <p:cNvSpPr txBox="1"/>
          <p:nvPr/>
        </p:nvSpPr>
        <p:spPr>
          <a:xfrm>
            <a:off x="3850696" y="7773866"/>
            <a:ext cx="880268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 wielorazowe fragmenty kodu nazywamy 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sym typeface="Arial"/>
              </a:rPr>
              <a:t>“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funkcjami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sym typeface="Arial"/>
              </a:rPr>
              <a:t>”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5038724" y="2997200"/>
            <a:ext cx="1767873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0" i="0" u="none" baseline="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dynks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762000" y="7302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b="0" i="0" u="none" baseline="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dynks</a:t>
            </a:r>
            <a:r>
              <a:rPr lang="pl" sz="35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9" name="Shape 229"/>
          <p:cNvCxnSpPr/>
          <p:nvPr/>
        </p:nvCxnSpPr>
        <p:spPr>
          <a:xfrm rot="10800000">
            <a:off x="2114549" y="67294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30" name="Shape 230"/>
          <p:cNvSpPr txBox="1"/>
          <p:nvPr/>
        </p:nvSpPr>
        <p:spPr>
          <a:xfrm>
            <a:off x="762000" y="62230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Cyk</a:t>
            </a:r>
            <a:r>
              <a:rPr lang="pl" sz="35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pl" sz="3500" b="0" i="0" u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Wiele </a:t>
            </a:r>
            <a:r>
              <a:rPr lang="pl" sz="72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parametrów</a:t>
            </a:r>
            <a:r>
              <a:rPr lang="pl" sz="7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pl" sz="7200" b="0" i="0" u="none" strike="noStrike" cap="none" baseline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argumentów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588250" cy="52546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zdefiniować więcej niż jeden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parametr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defininicji funkcji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Dodajemy po prostu więcej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argumentów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wywołując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funkcję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Dopasowujemy liczbę i kolejność argumentów i parametrów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966100" y="3380664"/>
            <a:ext cx="5481000" cy="3934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a, b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added =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added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3, 5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A9A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Puste (bezowocne) funkcje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Kiedy funkcja nie zwraca wartości, nazywamy ją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pustą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funkcją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 zwracające wartości to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owocne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funkcje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Puste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funkcje nie są </a:t>
            </a:r>
            <a:r>
              <a:rPr lang="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owocne</a:t>
            </a:r>
            <a:r>
              <a:rPr lang="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xfrm>
            <a:off x="0" y="803564"/>
            <a:ext cx="16256000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Być (funkcją) albo nie być...</a:t>
            </a:r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Dziel swój kod na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akapity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zapisz całą myśl i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nazwij ją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 powtarzaj się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zrób coś raz i używaj ponownie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myśl robi się zbyt długa i złożona, podziel ją na logiczne kawałki i umieść je w osobnych funkcjach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Stwórz bibliotekę rzeczy, które robisz często, może udostępnisz ją znajomym...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376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Podsumowanie</a:t>
            </a:r>
            <a:endParaRPr lang="pl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4" name="Shape 404"/>
          <p:cNvSpPr txBox="1">
            <a:spLocks noGrp="1"/>
          </p:cNvSpPr>
          <p:nvPr>
            <p:ph type="body" idx="1"/>
          </p:nvPr>
        </p:nvSpPr>
        <p:spPr>
          <a:xfrm>
            <a:off x="8178800" y="2886163"/>
            <a:ext cx="69089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Argumenty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Wyniki (funkcje owocne)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Puste (bezowocne) funkcje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Dlaczego używać funkcji?</a:t>
            </a:r>
            <a:endParaRPr lang="pl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1353078" y="2886163"/>
            <a:ext cx="6370638" cy="49672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 wbudowane</a:t>
            </a:r>
          </a:p>
          <a:p>
            <a:pPr marL="685800" indent="-361886" algn="l" rtl="0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Konwersje typów (int, float)</a:t>
            </a:r>
          </a:p>
          <a:p>
            <a:pPr marL="685800" indent="-361886" algn="l" rtl="0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Konwersje </a:t>
            </a:r>
            <a:r>
              <a:rPr lang="en-US" sz="3600" b="0" i="0" u="none" baseline="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Parametry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735012" y="871538"/>
            <a:ext cx="2401887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Ćwiczenie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3136900" y="2133599"/>
            <a:ext cx="10706100" cy="471285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Przepisz ponownie swoje obliczenie wynagrodzenia z dodatkiem za nadgodziny i stwórz funkcję o nazwie </a:t>
            </a:r>
            <a:r>
              <a:rPr lang="pl" sz="38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computepay()</a:t>
            </a:r>
            <a:r>
              <a:rPr lang="pl" sz="38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która przyjmuje dwa parametry (hours i rate).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Podaj liczbę godzin: </a:t>
            </a:r>
            <a:r>
              <a:rPr lang="pl" sz="3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Podaj stawkę godzinową: </a:t>
            </a:r>
            <a:r>
              <a:rPr lang="pl" sz="3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pl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pl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Wynagrodzenie: 475.0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9746384" y="7061200"/>
            <a:ext cx="5233988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 idx="4294967295"/>
          </p:nvPr>
        </p:nvSpPr>
        <p:spPr>
          <a:xfrm>
            <a:off x="1462700" y="946150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3600" b="0" i="0" u="none" baseline="0">
                <a:solidFill>
                  <a:srgbClr val="FFFF00"/>
                </a:solidFill>
              </a:rPr>
              <a:t>Podziękowania dla współpracowników</a:t>
            </a:r>
          </a:p>
        </p:txBody>
      </p:sp>
      <p:pic>
        <p:nvPicPr>
          <p:cNvPr id="797" name="Shape 7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900" y="839500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Shape 7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017700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Shape 799"/>
          <p:cNvSpPr txBox="1"/>
          <p:nvPr/>
        </p:nvSpPr>
        <p:spPr>
          <a:xfrm>
            <a:off x="8704400" y="2217051"/>
            <a:ext cx="6797699" cy="563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Shape 502">
            <a:extLst>
              <a:ext uri="{FF2B5EF4-FFF2-40B4-BE49-F238E27FC236}">
                <a16:creationId xmlns:a16="http://schemas.microsoft.com/office/drawing/2014/main" id="{CEF5E0F8-6601-4183-B7F6-313E4C9DD536}"/>
              </a:ext>
            </a:extLst>
          </p:cNvPr>
          <p:cNvSpPr txBox="1"/>
          <p:nvPr/>
        </p:nvSpPr>
        <p:spPr>
          <a:xfrm>
            <a:off x="1206100" y="2296123"/>
            <a:ext cx="6797699" cy="55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Copyright slajdów 2010 - Charles R. Severance </a:t>
            </a:r>
            <a:br>
              <a:rPr lang="pl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(</a:t>
            </a:r>
            <a:r>
              <a:rPr lang="pl" sz="1800" b="0" i="0" u="sng" baseline="0" dirty="0">
                <a:solidFill>
                  <a:srgbClr val="FFFF00"/>
                </a:solidFill>
                <a:hlinkClick r:id="rId5"/>
              </a:rPr>
              <a:t>www.dr-chuck.com</a:t>
            </a:r>
            <a:r>
              <a:rPr lang="pl" sz="1800" b="0" i="0" u="none" baseline="0" dirty="0">
                <a:solidFill>
                  <a:srgbClr val="FFFFFF"/>
                </a:solidFill>
              </a:rPr>
              <a:t>)</a:t>
            </a:r>
            <a:r>
              <a:rPr lang="pl" sz="1800" b="0" i="0" u="none" baseline="0" dirty="0">
                <a:solidFill>
                  <a:schemeClr val="bg1"/>
                </a:solidFill>
              </a:rPr>
              <a:t> University of Michigan School of Information i</a:t>
            </a:r>
            <a:r>
              <a:rPr lang="pl" sz="1800" b="0" i="0" u="none" baseline="0" dirty="0">
                <a:solidFill>
                  <a:srgbClr val="FFFF00"/>
                </a:solidFill>
              </a:rPr>
              <a:t> </a:t>
            </a:r>
            <a:r>
              <a:rPr lang="pl" sz="1800" b="0" i="0" u="sng" baseline="0" dirty="0">
                <a:solidFill>
                  <a:srgbClr val="FFFF00"/>
                </a:solidFill>
                <a:hlinkClick r:id="rId6"/>
              </a:rPr>
              <a:t>open.umich.edu</a:t>
            </a:r>
            <a:r>
              <a:rPr lang="pl" sz="1800" b="0" i="0" baseline="0" dirty="0">
                <a:solidFill>
                  <a:srgbClr val="FFFF00"/>
                </a:solidFill>
              </a:rPr>
              <a:t> </a:t>
            </a:r>
            <a:r>
              <a:rPr lang="pl" sz="1800" b="0" i="0" u="none" baseline="0" dirty="0">
                <a:solidFill>
                  <a:srgbClr val="FFFFFF"/>
                </a:solidFill>
              </a:rPr>
              <a:t>dostępne na licencji Creative Commons Attribution 4.0.  Aby zachować zgodność z wymaganiami licencji należy pozostawić ten slajd na końcu każdej kopii tego dokumentu.  Po dokonaniu zmian, przy ponownej publikacji tych materiałów można dodać swoje nazwisko i nazwę organizacji do listy współpracowników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Autorstwo pierwszej wersji: Charles Severance, </a:t>
            </a:r>
            <a:br>
              <a:rPr lang="en-US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University of Michigan School of Information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-PL" sz="1800" dirty="0">
                <a:solidFill>
                  <a:srgbClr val="FFFFFF"/>
                </a:solidFill>
              </a:rPr>
              <a:t>Polska wersja powstała z inicjatywy Wydziału Matematyki </a:t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pl-PL" sz="1800" dirty="0">
                <a:solidFill>
                  <a:srgbClr val="FFFFFF"/>
                </a:solidFill>
              </a:rPr>
              <a:t>i Informatyki Uniwersytetu im. </a:t>
            </a:r>
            <a:r>
              <a:rPr lang="pl-PL" sz="1800">
                <a:solidFill>
                  <a:srgbClr val="FFFFFF"/>
                </a:solidFill>
              </a:rPr>
              <a:t>Adama Mickiewicza w Poznaniu</a:t>
            </a: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Tłumaczenie: Agata i Krzysztof Wierzbiccy, EnglishT.eu </a:t>
            </a:r>
          </a:p>
          <a:p>
            <a:pPr lvl="0" algn="l" rtl="0">
              <a:spcBef>
                <a:spcPts val="0"/>
              </a:spcBef>
              <a:buNone/>
            </a:pPr>
            <a:endParaRPr lang="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... wstaw tu nowych współpracowników i tłumaczy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 Pythona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Pythonie są dwa rodzaje 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</a:t>
            </a:r>
            <a:r>
              <a:rPr lang="pl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pl" sz="3600" b="0" i="0" u="none" strike="noStrike" cap="none" baseline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Wbudowane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które są częścią Pythona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print(), 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input(), type(), float(), int()</a:t>
            </a:r>
            <a:r>
              <a:rPr lang="en-US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...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Funkcje, które definiujemy samodzielnie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potem używamy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Traktujemy nazwy wbudowanych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funkcji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jak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nowe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słowa zastrzeżone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pl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(czyli nie używamy ich jako nazw zmiennych)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Defininicja funkcji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Pythonie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kod wielokrotnego użytku, który przyjmuje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argument(y)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jako wartości wejściowe, wykonuje jakieś obliczenia i zwraca wynik lub wyniki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Definiujemy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używając zastrzeżonego słowa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Wywołujemy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funkcję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wyrażeniem złożonym z jej nazwy, nawiasów </a:t>
            </a:r>
            <a:r>
              <a:rPr lang="pl" sz="3600" b="0" i="0" u="none" strike="noStrik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</a:t>
            </a:r>
            <a:r>
              <a:rPr lang="pl" sz="3600" b="0" i="0" u="none" strike="noStrik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argumentów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7588155" y="4876800"/>
            <a:ext cx="8338781" cy="3302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xl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pl-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powitanie w bramie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xl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xs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pl-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powitanie w bramie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xs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2347415" y="1714500"/>
            <a:ext cx="9280478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xl</a:t>
            </a:r>
            <a:r>
              <a:rPr lang="pl" sz="49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pl" sz="49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pl" sz="4900" b="0" i="0" u="none" strike="noStrike" cap="none" baseline="0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pl" sz="49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pl-PL" sz="49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powitanie w bramie</a:t>
            </a:r>
            <a:r>
              <a:rPr lang="pl" sz="49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pl" sz="4900" b="0" i="0" u="none" strike="noStrike" cap="none" baseline="0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814399" y="947883"/>
            <a:ext cx="239395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250" name="Shape 250"/>
          <p:cNvCxnSpPr>
            <a:endCxn id="249" idx="1"/>
          </p:cNvCxnSpPr>
          <p:nvPr/>
        </p:nvCxnSpPr>
        <p:spPr>
          <a:xfrm flipV="1">
            <a:off x="7723909" y="1259033"/>
            <a:ext cx="1090490" cy="565149"/>
          </a:xfrm>
          <a:prstGeom prst="straightConnector1">
            <a:avLst/>
          </a:prstGeom>
          <a:noFill/>
          <a:ln w="762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1" name="Shape 251"/>
          <p:cNvSpPr txBox="1"/>
          <p:nvPr/>
        </p:nvSpPr>
        <p:spPr>
          <a:xfrm>
            <a:off x="3771900" y="3460750"/>
            <a:ext cx="61436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'w'</a:t>
            </a:r>
          </a:p>
        </p:txBody>
      </p:sp>
      <p:cxnSp>
        <p:nvCxnSpPr>
          <p:cNvPr id="252" name="Shape 252"/>
          <p:cNvCxnSpPr/>
          <p:nvPr/>
        </p:nvCxnSpPr>
        <p:spPr>
          <a:xfrm>
            <a:off x="4387850" y="3927475"/>
            <a:ext cx="1214437" cy="709612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3" name="Shape 253"/>
          <p:cNvSpPr txBox="1"/>
          <p:nvPr/>
        </p:nvSpPr>
        <p:spPr>
          <a:xfrm>
            <a:off x="5751512" y="4406900"/>
            <a:ext cx="126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</a:t>
            </a:r>
          </a:p>
        </p:txBody>
      </p:sp>
      <p:cxnSp>
        <p:nvCxnSpPr>
          <p:cNvPr id="254" name="Shape 254"/>
          <p:cNvCxnSpPr/>
          <p:nvPr/>
        </p:nvCxnSpPr>
        <p:spPr>
          <a:xfrm>
            <a:off x="2614611" y="2671761"/>
            <a:ext cx="711200" cy="596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5" name="Shape 255"/>
          <p:cNvSpPr txBox="1"/>
          <p:nvPr/>
        </p:nvSpPr>
        <p:spPr>
          <a:xfrm>
            <a:off x="334947" y="2857500"/>
            <a:ext cx="2622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Przypisanie</a:t>
            </a:r>
          </a:p>
        </p:txBody>
      </p:sp>
      <p:cxnSp>
        <p:nvCxnSpPr>
          <p:cNvPr id="256" name="Shape 256"/>
          <p:cNvCxnSpPr/>
          <p:nvPr/>
        </p:nvCxnSpPr>
        <p:spPr>
          <a:xfrm rot="10800000" flipH="1">
            <a:off x="4054475" y="2633662"/>
            <a:ext cx="204786" cy="841374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 max</a:t>
            </a:r>
            <a:r>
              <a:rPr lang="en-US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endParaRPr lang="pl" sz="7600" b="0" i="0" u="none" strike="noStrike" cap="none" baseline="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8080328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xl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pl-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powitanie w bramie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xl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845300" y="4468805"/>
            <a:ext cx="2819400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max()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859809" y="5351455"/>
            <a:ext cx="4605953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600" b="0" i="0" u="none" baseline="0" dirty="0">
                <a:solidFill>
                  <a:srgbClr val="FF7F00"/>
                </a:solidFill>
              </a:rPr>
              <a:t>'</a:t>
            </a:r>
            <a:r>
              <a:rPr lang="pl-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powitanie w bramie</a:t>
            </a:r>
            <a:r>
              <a:rPr lang="pl" sz="3600" b="0" i="0" u="none" baseline="0" dirty="0">
                <a:solidFill>
                  <a:srgbClr val="FF7F00"/>
                </a:solidFill>
              </a:rPr>
              <a:t>'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(ciąg znaków)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503579" y="5300655"/>
            <a:ext cx="28194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3600" b="0" i="0" u="none" baseline="0" dirty="0">
                <a:solidFill>
                  <a:srgbClr val="00FF00"/>
                </a:solidFill>
              </a:rPr>
              <a:t>'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600" b="0" i="0" u="none" baseline="0" dirty="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(ciąg znaków)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9680574" y="58721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9718676" y="2265220"/>
            <a:ext cx="6223689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wcześniej zapisany kod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którego używamy. Funkcja przyjmuje wartości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wejściowe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zwraca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5853734" y="7618405"/>
            <a:ext cx="501967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Ten kod napisał Guido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 max</a:t>
            </a:r>
            <a:r>
              <a:rPr lang="en-US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endParaRPr lang="pl" sz="7600" b="0" i="0" u="none" strike="noStrike" cap="none" baseline="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8175862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xl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pl-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powitanie w bramie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xl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3" name="Shape 263"/>
          <p:cNvSpPr txBox="1"/>
          <p:nvPr/>
        </p:nvSpPr>
        <p:spPr>
          <a:xfrm>
            <a:off x="6669089" y="4462455"/>
            <a:ext cx="3159124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l" rtl="0">
              <a:buClr>
                <a:srgbClr val="FFFF00"/>
              </a:buClr>
              <a:buSzPct val="25000"/>
            </a:pPr>
            <a:r>
              <a:rPr lang="pl" sz="2400" b="1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pl" sz="2400" b="0" i="0" u="none" baseline="0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ble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ble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baseline="0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pl" sz="24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ble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ble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242403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67" name="Shape 267"/>
          <p:cNvCxnSpPr/>
          <p:nvPr/>
        </p:nvCxnSpPr>
        <p:spPr>
          <a:xfrm flipH="1">
            <a:off x="10093569" y="5872155"/>
            <a:ext cx="1079255" cy="0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5" name="Shape 266">
            <a:extLst>
              <a:ext uri="{FF2B5EF4-FFF2-40B4-BE49-F238E27FC236}">
                <a16:creationId xmlns:a16="http://schemas.microsoft.com/office/drawing/2014/main" id="{1040B2F9-D6E0-4191-8603-94A576699178}"/>
              </a:ext>
            </a:extLst>
          </p:cNvPr>
          <p:cNvSpPr txBox="1"/>
          <p:nvPr/>
        </p:nvSpPr>
        <p:spPr>
          <a:xfrm>
            <a:off x="11503579" y="5300655"/>
            <a:ext cx="28194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3600" b="0" i="0" u="none" baseline="0" dirty="0">
                <a:solidFill>
                  <a:srgbClr val="00FF00"/>
                </a:solidFill>
              </a:rPr>
              <a:t>'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600" b="0" i="0" u="none" baseline="0" dirty="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(ciąg znaków)</a:t>
            </a:r>
          </a:p>
        </p:txBody>
      </p:sp>
      <p:sp>
        <p:nvSpPr>
          <p:cNvPr id="16" name="Shape 268">
            <a:extLst>
              <a:ext uri="{FF2B5EF4-FFF2-40B4-BE49-F238E27FC236}">
                <a16:creationId xmlns:a16="http://schemas.microsoft.com/office/drawing/2014/main" id="{DB88089B-6928-408F-8122-1566749CC64D}"/>
              </a:ext>
            </a:extLst>
          </p:cNvPr>
          <p:cNvSpPr txBox="1"/>
          <p:nvPr/>
        </p:nvSpPr>
        <p:spPr>
          <a:xfrm>
            <a:off x="9718676" y="2265220"/>
            <a:ext cx="6223689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wcześniej zapisany kod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którego używamy. Funkcja przyjmuje wartości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wejściowe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zwraca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17" name="Shape 269">
            <a:extLst>
              <a:ext uri="{FF2B5EF4-FFF2-40B4-BE49-F238E27FC236}">
                <a16:creationId xmlns:a16="http://schemas.microsoft.com/office/drawing/2014/main" id="{21828372-4207-450F-9FC9-317ADD7482A6}"/>
              </a:ext>
            </a:extLst>
          </p:cNvPr>
          <p:cNvSpPr txBox="1"/>
          <p:nvPr/>
        </p:nvSpPr>
        <p:spPr>
          <a:xfrm>
            <a:off x="5853734" y="7618405"/>
            <a:ext cx="501967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Ten kod napisał Guido</a:t>
            </a:r>
          </a:p>
        </p:txBody>
      </p:sp>
      <p:sp>
        <p:nvSpPr>
          <p:cNvPr id="11" name="Shape 265">
            <a:extLst>
              <a:ext uri="{FF2B5EF4-FFF2-40B4-BE49-F238E27FC236}">
                <a16:creationId xmlns:a16="http://schemas.microsoft.com/office/drawing/2014/main" id="{AA03A404-1B65-44C7-B40F-4AB411BDD4D0}"/>
              </a:ext>
            </a:extLst>
          </p:cNvPr>
          <p:cNvSpPr txBox="1"/>
          <p:nvPr/>
        </p:nvSpPr>
        <p:spPr>
          <a:xfrm>
            <a:off x="859809" y="5351455"/>
            <a:ext cx="4605953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600" b="0" i="0" u="none" baseline="0" dirty="0">
                <a:solidFill>
                  <a:srgbClr val="FF7F00"/>
                </a:solidFill>
              </a:rPr>
              <a:t>'</a:t>
            </a:r>
            <a:r>
              <a:rPr lang="pl-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powitanie w bramie</a:t>
            </a:r>
            <a:r>
              <a:rPr lang="pl" sz="3600" b="0" i="0" u="none" baseline="0" dirty="0">
                <a:solidFill>
                  <a:srgbClr val="FF7F00"/>
                </a:solidFill>
              </a:rPr>
              <a:t>'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(ciąg znaków)</a:t>
            </a:r>
          </a:p>
        </p:txBody>
      </p:sp>
    </p:spTree>
    <p:extLst>
      <p:ext uri="{BB962C8B-B14F-4D97-AF65-F5344CB8AC3E}">
        <p14:creationId xmlns:p14="http://schemas.microsoft.com/office/powerpoint/2010/main" val="29009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Konwersje typów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775252" y="2603500"/>
            <a:ext cx="625419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w wyrażeniu znajdzie się liczba zmiennoprzecinkowa i całkowita,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automatycznie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skonwertuje całkowitą na zmiennoprzecinkową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Możesz też kontrolować konwersje wbudowanymi funkcjami int() i float()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7940325" y="2064450"/>
            <a:ext cx="7874399" cy="659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l" rtl="0">
              <a:buClr>
                <a:schemeClr val="lt1"/>
              </a:buClr>
              <a:buSzPct val="25000"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pl" sz="28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i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(i)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'int'&gt;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(i)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f)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'float'&gt;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(3)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pl" sz="28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5)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-2.5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278296" y="606822"/>
            <a:ext cx="7165492" cy="21539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Konwersje </a:t>
            </a: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endParaRPr lang="pl" sz="7600" b="0" i="0" u="none" strike="noStrike" cap="none" baseline="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1166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Możesz też użyć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 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konwersji pomiędzy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napisem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liczbą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Otrzymasz </a:t>
            </a:r>
            <a:r>
              <a:rPr lang="pl" sz="3600" b="0" i="0" u="none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błąd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jeśli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nie zawiera cyfr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7946600" y="742950"/>
            <a:ext cx="7369199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'str'&gt;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5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  <a:endParaRPr lang="pl" sz="25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"&lt;stdin&gt;",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TypeError: cannot concatenate 'str' and 'int'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5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'int'&gt;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5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  <a:endParaRPr lang="pl" sz="25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'hej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5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5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pl" sz="25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"&lt;stdin&gt;",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5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ValueError: invalid literal for int()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1560</Words>
  <Application>Microsoft Office PowerPoint</Application>
  <PresentationFormat>Custom</PresentationFormat>
  <Paragraphs>277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Cabin</vt:lpstr>
      <vt:lpstr>Courier</vt:lpstr>
      <vt:lpstr>Courier New</vt:lpstr>
      <vt:lpstr>Gill Sans</vt:lpstr>
      <vt:lpstr>Title &amp; Subtitle</vt:lpstr>
      <vt:lpstr>Funkcje</vt:lpstr>
      <vt:lpstr>Zapisane (i ponownie użyte) kroki</vt:lpstr>
      <vt:lpstr>Funkcje Pythona</vt:lpstr>
      <vt:lpstr>Defininicja funkcji</vt:lpstr>
      <vt:lpstr>PowerPoint Presentation</vt:lpstr>
      <vt:lpstr>Funkcja max()</vt:lpstr>
      <vt:lpstr>Funkcja max()</vt:lpstr>
      <vt:lpstr>Konwersje typów</vt:lpstr>
      <vt:lpstr>Konwersje napisów</vt:lpstr>
      <vt:lpstr>Nasze własne funkcje...</vt:lpstr>
      <vt:lpstr>Tworzenie własnych funkcji</vt:lpstr>
      <vt:lpstr>PowerPoint Presentation</vt:lpstr>
      <vt:lpstr>Definiowanie i używanie</vt:lpstr>
      <vt:lpstr>PowerPoint Presentation</vt:lpstr>
      <vt:lpstr>Argumenty</vt:lpstr>
      <vt:lpstr>Parametry</vt:lpstr>
      <vt:lpstr>Wartości zwracane</vt:lpstr>
      <vt:lpstr>Wartość zwracana</vt:lpstr>
      <vt:lpstr>Argumenty, parametry i wyniki</vt:lpstr>
      <vt:lpstr>Wiele parametrów / argumentów</vt:lpstr>
      <vt:lpstr>Puste (bezowocne) funkcje</vt:lpstr>
      <vt:lpstr>Być (funkcją) albo nie być...</vt:lpstr>
      <vt:lpstr>Podsumowanie</vt:lpstr>
      <vt:lpstr>PowerPoint Presentation</vt:lpstr>
      <vt:lpstr>Podziękowania dla współpracowników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Funkcje</dc:title>
  <cp:lastModifiedBy>Andrzej Wójtowicz</cp:lastModifiedBy>
  <cp:revision>66</cp:revision>
  <dcterms:modified xsi:type="dcterms:W3CDTF">2022-08-25T20:12:55Z</dcterms:modified>
</cp:coreProperties>
</file>