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35"/>
  </p:notesMasterIdLst>
  <p:sldIdLst>
    <p:sldId id="256" r:id="rId2"/>
    <p:sldId id="28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9" r:id="rId11"/>
    <p:sldId id="266" r:id="rId12"/>
    <p:sldId id="267" r:id="rId13"/>
    <p:sldId id="290" r:id="rId14"/>
    <p:sldId id="291" r:id="rId15"/>
    <p:sldId id="299" r:id="rId16"/>
    <p:sldId id="270" r:id="rId17"/>
    <p:sldId id="292" r:id="rId18"/>
    <p:sldId id="293" r:id="rId19"/>
    <p:sldId id="294" r:id="rId20"/>
    <p:sldId id="274" r:id="rId21"/>
    <p:sldId id="275" r:id="rId22"/>
    <p:sldId id="276" r:id="rId23"/>
    <p:sldId id="277" r:id="rId24"/>
    <p:sldId id="295" r:id="rId25"/>
    <p:sldId id="279" r:id="rId26"/>
    <p:sldId id="296" r:id="rId27"/>
    <p:sldId id="280" r:id="rId28"/>
    <p:sldId id="281" r:id="rId29"/>
    <p:sldId id="282" r:id="rId30"/>
    <p:sldId id="285" r:id="rId31"/>
    <p:sldId id="283" r:id="rId32"/>
    <p:sldId id="284" r:id="rId33"/>
    <p:sldId id="315" r:id="rId3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4"/>
    <p:restoredTop sz="93750"/>
  </p:normalViewPr>
  <p:slideViewPr>
    <p:cSldViewPr snapToGrid="0" snapToObjects="1">
      <p:cViewPr varScale="1">
        <p:scale>
          <a:sx n="76" d="100"/>
          <a:sy n="76" d="100"/>
        </p:scale>
        <p:origin x="1212" y="10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pl" b="0" i="0" u="none" baseline="0" dirty="0">
                <a:solidFill>
                  <a:schemeClr val="dk2"/>
                </a:solidFill>
              </a:rPr>
              <a:t>Notka od Chucka</a:t>
            </a:r>
            <a:r>
              <a:rPr lang="en-US" b="0" i="0" u="none" baseline="0" dirty="0">
                <a:solidFill>
                  <a:schemeClr val="dk2"/>
                </a:solidFill>
              </a:rPr>
              <a:t>:</a:t>
            </a:r>
            <a:r>
              <a:rPr lang="pl" b="0" i="0" u="none" baseline="0" dirty="0">
                <a:solidFill>
                  <a:schemeClr val="dk2"/>
                </a:solidFill>
              </a:rPr>
              <a:t> </a:t>
            </a:r>
            <a:r>
              <a:rPr lang="en-US" b="0" i="0" u="none" baseline="0" dirty="0" err="1">
                <a:solidFill>
                  <a:schemeClr val="dk2"/>
                </a:solidFill>
              </a:rPr>
              <a:t>uż</a:t>
            </a:r>
            <a:r>
              <a:rPr lang="pl" b="0" i="0" u="none" baseline="0" dirty="0">
                <a:solidFill>
                  <a:schemeClr val="dk2"/>
                </a:solidFill>
              </a:rPr>
              <a:t>ywając tych materiałów masz prawo usunąć logo UM i zastąpić je własnym</a:t>
            </a:r>
            <a:r>
              <a:rPr lang="en-US" b="0" i="0" u="none" baseline="0" dirty="0">
                <a:solidFill>
                  <a:schemeClr val="dk2"/>
                </a:solidFill>
              </a:rPr>
              <a:t>,</a:t>
            </a:r>
            <a:r>
              <a:rPr lang="pl" b="0" i="0" u="none" baseline="0" dirty="0">
                <a:solidFill>
                  <a:schemeClr val="dk2"/>
                </a:solidFill>
              </a:rPr>
              <a:t> ale zostaw proszę logo CC-BY na pierwszej stronie oraz strony z podziękowaniami dla współtwórców.</a:t>
            </a:r>
            <a:endParaRPr lang="pl" dirty="0">
              <a:solidFill>
                <a:schemeClr val="dk2"/>
              </a:solidFill>
            </a:endParaRP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35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018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85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156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069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7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85674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87" name="Shape 5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754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398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6259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pl" sz="2000" b="0" i="0" u="none" strike="noStrike" cap="none" baseline="0">
                <a:latin typeface="Merriweather Sans"/>
                <a:ea typeface="Merriweather Sans"/>
                <a:cs typeface="Merriweather Sans"/>
                <a:sym typeface="Merriweather Sans"/>
              </a:rPr>
              <a:t>Kto widział traceback w Ctools?</a:t>
            </a:r>
          </a:p>
        </p:txBody>
      </p:sp>
    </p:spTree>
    <p:extLst>
      <p:ext uri="{BB962C8B-B14F-4D97-AF65-F5344CB8AC3E}">
        <p14:creationId xmlns:p14="http://schemas.microsoft.com/office/powerpoint/2010/main" val="609257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pl" sz="2000" b="0" i="0" u="none" strike="noStrike" cap="none" baseline="0">
                <a:latin typeface="Merriweather Sans"/>
                <a:ea typeface="Merriweather Sans"/>
                <a:cs typeface="Merriweather Sans"/>
                <a:sym typeface="Merriweather Sans"/>
              </a:rPr>
              <a:t>Kto widział traceback w Ctools?</a:t>
            </a:r>
          </a:p>
        </p:txBody>
      </p:sp>
    </p:spTree>
    <p:extLst>
      <p:ext uri="{BB962C8B-B14F-4D97-AF65-F5344CB8AC3E}">
        <p14:creationId xmlns:p14="http://schemas.microsoft.com/office/powerpoint/2010/main" val="1579086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3450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57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473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41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890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5554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954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1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5640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968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89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12" r:id="rId2"/>
    <p:sldLayoutId id="2147483715" r:id="rId3"/>
    <p:sldLayoutId id="214748371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George_Boo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George_Boole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pen.umich.edu/" TargetMode="External"/><Relationship Id="rId5" Type="http://schemas.openxmlformats.org/officeDocument/2006/relationships/hyperlink" Target="http://www.dr-chuck.com/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Wykonanie warunkowe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Rozdział 3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4081449" y="7179647"/>
            <a:ext cx="80322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dla wszystkich</a:t>
            </a:r>
            <a:endParaRPr lang="pl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</a:t>
            </a:r>
            <a:r>
              <a:rPr lang="en-US" sz="32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pl</a:t>
            </a:r>
            <a:endParaRPr lang="pl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00662" y="7483947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3300" y="7305747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598450" y="5392512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364"/>
          <p:cNvSpPr txBox="1"/>
          <p:nvPr/>
        </p:nvSpPr>
        <p:spPr>
          <a:xfrm>
            <a:off x="4576700" y="2941773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362"/>
          <p:cNvSpPr txBox="1"/>
          <p:nvPr/>
        </p:nvSpPr>
        <p:spPr>
          <a:xfrm>
            <a:off x="5533200" y="6313475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Shape 343"/>
          <p:cNvSpPr txBox="1"/>
          <p:nvPr/>
        </p:nvSpPr>
        <p:spPr>
          <a:xfrm>
            <a:off x="4598449" y="2438400"/>
            <a:ext cx="7918337" cy="585479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print('Więcej niż </a:t>
            </a: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print('Nadal </a:t>
            </a: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więcej')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print('Koniec z </a:t>
            </a: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 i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print(i)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if i &gt; 2 : 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print('Więcej niż </a:t>
            </a: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print('Koniec z i', i)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print('Wszystko skończone')</a:t>
            </a:r>
            <a:endParaRPr lang="pl" sz="32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15" name="Shape 361"/>
          <p:cNvSpPr txBox="1"/>
          <p:nvPr/>
        </p:nvSpPr>
        <p:spPr>
          <a:xfrm>
            <a:off x="1578279" y="524656"/>
            <a:ext cx="13139803" cy="14947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6600" b="0" i="0" u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Pomyśl o początku/końcu bloków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1 :</a:t>
            </a:r>
          </a:p>
          <a:p>
            <a:pPr lvl="0" algn="l" rtl="0">
              <a:buClr>
                <a:srgbClr val="00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print('Więcej niż jeden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100 : </a:t>
            </a:r>
          </a:p>
          <a:p>
            <a:pPr lvl="0" algn="l" rtl="0">
              <a:buClr>
                <a:srgbClr val="FF00FF"/>
              </a:buClr>
              <a:buSzPct val="25000"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print('Mniej niż 100</a:t>
            </a:r>
            <a:r>
              <a:rPr lang="pl" sz="30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print('Wszystko skończone</a:t>
            </a:r>
            <a:r>
              <a:rPr lang="pl" sz="3000" b="0" i="0" u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689548"/>
            <a:ext cx="5880100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6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Zagnieżdżone decyzje</a:t>
            </a: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117182" y="2433028"/>
            <a:ext cx="3762108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print('Więcej niż jeden')</a:t>
            </a:r>
            <a:endParaRPr lang="pl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print('Mniej niż 100')</a:t>
            </a:r>
            <a:endParaRPr lang="pl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8018206" y="7095158"/>
            <a:ext cx="2892639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print('Wszystko skończone')</a:t>
            </a:r>
            <a:endParaRPr lang="pl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cxnSpLocks/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0910845" y="5066072"/>
            <a:ext cx="927127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8371696" y="2544284"/>
            <a:ext cx="881025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651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6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Decyzje z dwiema opcjami</a:t>
            </a: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1155700" y="2925533"/>
            <a:ext cx="5874687" cy="531813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Czasami chcemy zrobić jedną rzecz, jeśli wyrażenie logiczne jest prawdziwe, a coś innego, kiedy jest fałszywe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jak rozstaje dróg: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można pojechać jedną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albo drugą, ale nie obiema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print('Więcej')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225615" y="3293467"/>
            <a:ext cx="83054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print('Nie więcej')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1001046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print('Wszystko skończone')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1126051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6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Decyzje z dwiema opcjami 'else'</a:t>
            </a:r>
            <a:endParaRPr lang="pl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print('Więcej')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print('Więcej')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print('Mniej')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print('Wszystko skończone')</a:t>
            </a:r>
            <a:endParaRPr lang="pl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1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print('Nie więcej')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" name="Shape 402">
            <a:extLst>
              <a:ext uri="{FF2B5EF4-FFF2-40B4-BE49-F238E27FC236}">
                <a16:creationId xmlns:a16="http://schemas.microsoft.com/office/drawing/2014/main" id="{09DA41EE-5B28-4888-A45C-DAD6916AE112}"/>
              </a:ext>
            </a:extLst>
          </p:cNvPr>
          <p:cNvSpPr txBox="1"/>
          <p:nvPr/>
        </p:nvSpPr>
        <p:spPr>
          <a:xfrm>
            <a:off x="9225615" y="3293467"/>
            <a:ext cx="83054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cxnSp>
        <p:nvCxnSpPr>
          <p:cNvPr id="24" name="Shape 406">
            <a:extLst>
              <a:ext uri="{FF2B5EF4-FFF2-40B4-BE49-F238E27FC236}">
                <a16:creationId xmlns:a16="http://schemas.microsoft.com/office/drawing/2014/main" id="{71C09967-33CA-4D0E-9DB5-0145018335E4}"/>
              </a:ext>
            </a:extLst>
          </p:cNvPr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" name="Shape 412">
            <a:extLst>
              <a:ext uri="{FF2B5EF4-FFF2-40B4-BE49-F238E27FC236}">
                <a16:creationId xmlns:a16="http://schemas.microsoft.com/office/drawing/2014/main" id="{1F7EE9F1-89E1-4BF7-834F-BC2FB8B588C8}"/>
              </a:ext>
            </a:extLst>
          </p:cNvPr>
          <p:cNvSpPr txBox="1"/>
          <p:nvPr/>
        </p:nvSpPr>
        <p:spPr>
          <a:xfrm>
            <a:off x="10015442" y="6940691"/>
            <a:ext cx="3176051" cy="1001046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print('Wszystko skończone')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458"/>
          <p:cNvSpPr txBox="1"/>
          <p:nvPr/>
        </p:nvSpPr>
        <p:spPr>
          <a:xfrm>
            <a:off x="955900" y="4404944"/>
            <a:ext cx="4726519" cy="22986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6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Zobacz bloki</a:t>
            </a:r>
            <a:endParaRPr lang="pl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print('Więcej')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print('Mniej')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print('Wszystko skończone')</a:t>
            </a:r>
            <a:endParaRPr lang="pl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1" name="Shape 440"/>
          <p:cNvSpPr txBox="1"/>
          <p:nvPr/>
        </p:nvSpPr>
        <p:spPr>
          <a:xfrm>
            <a:off x="6891553" y="3024705"/>
            <a:ext cx="9189198" cy="33782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24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25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print('Więcej')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cxnSp>
        <p:nvCxnSpPr>
          <p:cNvPr id="31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2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35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print('Nie więcej')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" name="Shape 412">
            <a:extLst>
              <a:ext uri="{FF2B5EF4-FFF2-40B4-BE49-F238E27FC236}">
                <a16:creationId xmlns:a16="http://schemas.microsoft.com/office/drawing/2014/main" id="{2E556502-1841-41B1-A4C1-D7B32A531992}"/>
              </a:ext>
            </a:extLst>
          </p:cNvPr>
          <p:cNvSpPr txBox="1"/>
          <p:nvPr/>
        </p:nvSpPr>
        <p:spPr>
          <a:xfrm>
            <a:off x="10015442" y="6940691"/>
            <a:ext cx="3176051" cy="1001046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print('Wszystko skończone')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" name="Shape 402">
            <a:extLst>
              <a:ext uri="{FF2B5EF4-FFF2-40B4-BE49-F238E27FC236}">
                <a16:creationId xmlns:a16="http://schemas.microsoft.com/office/drawing/2014/main" id="{2E945D1F-C4C4-49A0-80F2-7A91435DAC0A}"/>
              </a:ext>
            </a:extLst>
          </p:cNvPr>
          <p:cNvSpPr txBox="1"/>
          <p:nvPr/>
        </p:nvSpPr>
        <p:spPr>
          <a:xfrm>
            <a:off x="9225615" y="3293467"/>
            <a:ext cx="83054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cxnSp>
        <p:nvCxnSpPr>
          <p:cNvPr id="43" name="Shape 406">
            <a:extLst>
              <a:ext uri="{FF2B5EF4-FFF2-40B4-BE49-F238E27FC236}">
                <a16:creationId xmlns:a16="http://schemas.microsoft.com/office/drawing/2014/main" id="{987B1873-34F9-47F9-ACBF-0889DF70ADDC}"/>
              </a:ext>
            </a:extLst>
          </p:cNvPr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898307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pl" sz="7200" b="0" i="0" u="none" baseline="0">
                <a:solidFill>
                  <a:srgbClr val="FFD966"/>
                </a:solidFill>
              </a:rPr>
              <a:t>Więcej instrukcji warunkowych</a:t>
            </a:r>
            <a:endParaRPr lang="pl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6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Wiele opcji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pl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2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'mało'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Średnio'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'DUŻO'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'Wszystko skończone'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6412" y="2286710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7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2613" y="2376410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print('mało')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6368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7836" y="6893651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9312" y="2202616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478974" y="3503271"/>
            <a:ext cx="6572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9225" y="2955278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8748" y="1716348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2986" y="6743717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7624" y="7377204"/>
            <a:ext cx="3061023" cy="1198238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3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print('Wszystko skończone')</a:t>
            </a:r>
            <a:endParaRPr lang="pl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85199" y="4002229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7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41401" y="4091929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print('Średnio')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5155" y="465535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3862" y="3974197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2870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9232" y="46441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8212" y="3578833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8837" y="561683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print('DUŻO')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4387" y="5295942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356611" y="5073027"/>
            <a:ext cx="60017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Wiele opcji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print('mało'</a:t>
            </a:r>
            <a:r>
              <a:rPr lang="pl" sz="3000" b="0" i="0" u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Średnio'</a:t>
            </a:r>
            <a:r>
              <a:rPr lang="pl" sz="30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'DUŻO'</a:t>
            </a:r>
            <a:r>
              <a:rPr lang="pl" sz="30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'Wszystko skończone'</a:t>
            </a:r>
            <a:r>
              <a:rPr lang="pl" sz="3000" b="0" i="0" u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7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print('mało')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7215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476877" y="3499978"/>
            <a:ext cx="6572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7128" y="2951985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3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print('Wszystko skończone')</a:t>
            </a:r>
            <a:endParaRPr lang="pl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7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print('Średnio')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6740" y="5613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print('DUŻO')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128000" y="5069734"/>
            <a:ext cx="826689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pl" sz="36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657155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Wiele opcji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l" rtl="0">
              <a:buClr>
                <a:srgbClr val="FFFF00"/>
              </a:buClr>
              <a:buSzPct val="25000"/>
            </a:pPr>
            <a:r>
              <a:rPr lang="pl" sz="30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5 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'mało'</a:t>
            </a:r>
            <a:r>
              <a:rPr lang="pl" sz="30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 x &lt; 10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pl" sz="3000" b="0" i="0" u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Średnio')</a:t>
            </a:r>
            <a:endParaRPr lang="pl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'DUŻO'</a:t>
            </a:r>
            <a:r>
              <a:rPr lang="pl" sz="30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'Wszystko skończone'</a:t>
            </a:r>
            <a:r>
              <a:rPr lang="pl" sz="3000" b="0" i="0" u="none" baseline="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88036" y="2276842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7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44237" y="2366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print('mało')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77992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19460" y="6883783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0936" y="2192748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470598" y="3493403"/>
            <a:ext cx="6572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0849" y="2945410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0372" y="1706480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74610" y="6733849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99248" y="73673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3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print('Wszystko skończone')</a:t>
            </a:r>
            <a:endParaRPr lang="pl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76823" y="3992361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7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3025" y="408206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print('Średnio')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66779" y="4645491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15486" y="3964329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44494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0856" y="463427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29836" y="3568965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0461" y="560696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print('DUŻO')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76011" y="5286074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267700" y="5063159"/>
            <a:ext cx="680710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96209" y="966287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pl" sz="36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5</a:t>
            </a:r>
            <a:endParaRPr lang="pl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689330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Wiele opcji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33161" y="2935664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l" rtl="0">
              <a:buClr>
                <a:srgbClr val="FFFF00"/>
              </a:buClr>
              <a:buSzPct val="25000"/>
            </a:pPr>
            <a:r>
              <a:rPr lang="pl" sz="3000" b="0" i="0" u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20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'mało'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 x &lt; 10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Średnio'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print('DUŻO'</a:t>
            </a:r>
            <a:r>
              <a:rPr lang="pl" sz="3000" b="0" i="0" u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'Wszystko skończone'</a:t>
            </a:r>
            <a:r>
              <a:rPr lang="pl" sz="3000" b="0" i="0" u="none" baseline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b="1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76941" y="226709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7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33142" y="235679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print('mało')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66897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08365" y="6874037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69841" y="2183002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459503" y="3483657"/>
            <a:ext cx="6572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19754" y="2935664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59277" y="1696734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63515" y="6724103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88153" y="7357590"/>
            <a:ext cx="3061023" cy="1198238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3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print('Wszystko skończone')</a:t>
            </a:r>
            <a:endParaRPr lang="pl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7" name="Shape 477"/>
          <p:cNvSpPr/>
          <p:nvPr/>
        </p:nvSpPr>
        <p:spPr>
          <a:xfrm>
            <a:off x="7765728" y="3982615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7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21930" y="407231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print('Średnio')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55684" y="4635745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04391" y="3954583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33399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599761" y="4624533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18741" y="3559219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799366" y="559722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print('DUŻO')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64916" y="5276328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128000" y="5053413"/>
            <a:ext cx="80931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85114" y="956541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pl" sz="36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20</a:t>
            </a:r>
            <a:endParaRPr lang="pl" sz="36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06996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Kroki warunkowe</a:t>
            </a: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759186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Wyjście: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Mniej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Finito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2800" b="0" i="0" u="none" strike="noStrike" cap="none" baseline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pl" sz="2800" b="0" i="0" u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Mniej'</a:t>
            </a:r>
            <a:r>
              <a:rPr lang="pl" sz="28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pl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2800" b="0" i="0" u="none" strike="noStrike" cap="none" baseline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pl" sz="2800" b="0" i="0" u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Więcej'</a:t>
            </a:r>
            <a:r>
              <a:rPr lang="pl" sz="28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pl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28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pl" sz="28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pl" sz="2800" b="0" i="0" u="none" strike="noStrike" cap="none" baseline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'Finito'</a:t>
            </a:r>
            <a:r>
              <a:rPr lang="pl" sz="2800" b="0" i="0" u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pl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pl" sz="30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Mniej')</a:t>
            </a:r>
            <a:endParaRPr lang="pl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pl" sz="30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Więcej')</a:t>
            </a:r>
            <a:endParaRPr lang="pl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pl" sz="30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Finito')</a:t>
            </a:r>
            <a:endParaRPr lang="pl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549262" y="6097586"/>
            <a:ext cx="725399" cy="5277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27" name="Shape 589"/>
          <p:cNvSpPr txBox="1"/>
          <p:nvPr/>
        </p:nvSpPr>
        <p:spPr>
          <a:xfrm>
            <a:off x="4436269" y="4765676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590537" y="3394076"/>
            <a:ext cx="725399" cy="7080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1060450" y="745588"/>
            <a:ext cx="5934648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Wiele opcji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43605" y="3121862"/>
            <a:ext cx="5311799" cy="41870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# Brak 'else'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 algn="l" rtl="0">
              <a:buClr>
                <a:srgbClr val="00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print('Mało')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 x &lt; 10 :</a:t>
            </a: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print('Średnio')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print('Wszystko skończone')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76" name="Shape 576"/>
          <p:cNvSpPr txBox="1"/>
          <p:nvPr/>
        </p:nvSpPr>
        <p:spPr>
          <a:xfrm>
            <a:off x="8707420" y="1563873"/>
            <a:ext cx="6437700" cy="6177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print('Mało')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&lt; 10 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print('Średnio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&lt; 20 : 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print('Dużo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&lt; 40 : 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print('DUŻO'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&lt; 100: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print('Ogromnie dużo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print('Niesamowicie ogromnie dużo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11175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Zagadki z wieloma opcjami</a:t>
            </a:r>
          </a:p>
        </p:txBody>
      </p:sp>
      <p:sp>
        <p:nvSpPr>
          <p:cNvPr id="582" name="Shape 582"/>
          <p:cNvSpPr txBox="1"/>
          <p:nvPr/>
        </p:nvSpPr>
        <p:spPr>
          <a:xfrm>
            <a:off x="8677001" y="3640379"/>
            <a:ext cx="6410699" cy="40464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print('Mniej niż 2')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 x &lt; 20 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print('Mniej niż 20</a:t>
            </a:r>
            <a:r>
              <a:rPr lang="pl" sz="3000" b="0" i="0" u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 x &lt; 10 : 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print('Mniej niż 10</a:t>
            </a:r>
            <a:r>
              <a:rPr lang="pl" sz="3000" b="0" i="0" u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pl" sz="3000" b="0" i="0" u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Coś </a:t>
            </a:r>
            <a:r>
              <a:rPr lang="pl" sz="3000" b="0" i="0" u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innego')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404925" y="4496066"/>
            <a:ext cx="6554852" cy="32209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print('Poniżej 2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 x &gt;= 2 : 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print('Dwa lub więcej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print('Coś innego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1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4" name="Shape 584"/>
          <p:cNvSpPr txBox="1"/>
          <p:nvPr/>
        </p:nvSpPr>
        <p:spPr>
          <a:xfrm>
            <a:off x="925250" y="2981784"/>
            <a:ext cx="6429707" cy="96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 instrukcja print nie zostanie wykonana bez względu na wartość x?</a:t>
            </a:r>
            <a:endParaRPr lang="pl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Struktura try / except</a:t>
            </a:r>
          </a:p>
        </p:txBody>
      </p:sp>
      <p:sp>
        <p:nvSpPr>
          <p:cNvPr id="590" name="Shape 59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45455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Niebezpieczne fragenty kodu obuduj strukturą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 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kod w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(spróbuj)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zadziała, to 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 (wyjątek)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pomijany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kod w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zawiedzie, to program przeskoczy do sekcji 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 txBox="1"/>
          <p:nvPr/>
        </p:nvSpPr>
        <p:spPr>
          <a:xfrm>
            <a:off x="8243248" y="1046297"/>
            <a:ext cx="773828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notry.py 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 (most recent call last):</a:t>
            </a:r>
            <a:br>
              <a:rPr lang="en-US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File "notry.py", line 2, in &lt;module&gt;</a:t>
            </a:r>
            <a:endParaRPr lang="en-US" sz="3600" b="0" i="0" u="none" baseline="0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istr = int(astr)</a:t>
            </a:r>
            <a:endParaRPr lang="en-US" sz="3600" b="0" i="0" u="none" baseline="0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ValueError: invalid literal for int() with base 10: 'Hello Bob'</a:t>
            </a:r>
            <a:endParaRPr lang="pl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cxnSpLocks/>
            <a:endCxn id="598" idx="1"/>
          </p:cNvCxnSpPr>
          <p:nvPr/>
        </p:nvCxnSpPr>
        <p:spPr>
          <a:xfrm>
            <a:off x="10837890" y="4421875"/>
            <a:ext cx="1855586" cy="972706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2527474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Wszystko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skończone</a:t>
            </a:r>
          </a:p>
        </p:txBody>
      </p:sp>
      <p:sp>
        <p:nvSpPr>
          <p:cNvPr id="7" name="Shape 595">
            <a:extLst>
              <a:ext uri="{FF2B5EF4-FFF2-40B4-BE49-F238E27FC236}">
                <a16:creationId xmlns:a16="http://schemas.microsoft.com/office/drawing/2014/main" id="{B7A58A10-DDFB-4FBF-B31E-2D4D7C905000}"/>
              </a:ext>
            </a:extLst>
          </p:cNvPr>
          <p:cNvSpPr txBox="1"/>
          <p:nvPr/>
        </p:nvSpPr>
        <p:spPr>
          <a:xfrm>
            <a:off x="2610642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notry.py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 = 'Hello Bob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 = int(astr)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istr)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 = '123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 = int(astr)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istr)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604"/>
          <p:cNvCxnSpPr>
            <a:cxnSpLocks/>
          </p:cNvCxnSpPr>
          <p:nvPr/>
        </p:nvCxnSpPr>
        <p:spPr>
          <a:xfrm rot="10800000">
            <a:off x="1127778" y="5626663"/>
            <a:ext cx="1217400" cy="13499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605"/>
          <p:cNvSpPr txBox="1"/>
          <p:nvPr/>
        </p:nvSpPr>
        <p:spPr>
          <a:xfrm>
            <a:off x="440179" y="3180046"/>
            <a:ext cx="1904999" cy="21843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 program się zatrzyma</a:t>
            </a:r>
          </a:p>
        </p:txBody>
      </p:sp>
      <p:sp>
        <p:nvSpPr>
          <p:cNvPr id="10" name="Shape 595">
            <a:extLst>
              <a:ext uri="{FF2B5EF4-FFF2-40B4-BE49-F238E27FC236}">
                <a16:creationId xmlns:a16="http://schemas.microsoft.com/office/drawing/2014/main" id="{F9C7374B-3C2D-44A2-B0E4-84956D711CBB}"/>
              </a:ext>
            </a:extLst>
          </p:cNvPr>
          <p:cNvSpPr txBox="1"/>
          <p:nvPr/>
        </p:nvSpPr>
        <p:spPr>
          <a:xfrm>
            <a:off x="2610642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notry.py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 = 'Hello Bob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 = int(astr)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istr)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 = '123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 = int(astr)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istr)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8" name="Shape 609"/>
          <p:cNvSpPr txBox="1"/>
          <p:nvPr/>
        </p:nvSpPr>
        <p:spPr>
          <a:xfrm>
            <a:off x="2610642" y="5934684"/>
            <a:ext cx="4819500" cy="202813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  <p:sp>
        <p:nvSpPr>
          <p:cNvPr id="13" name="Shape 596">
            <a:extLst>
              <a:ext uri="{FF2B5EF4-FFF2-40B4-BE49-F238E27FC236}">
                <a16:creationId xmlns:a16="http://schemas.microsoft.com/office/drawing/2014/main" id="{A2706CF7-3172-4284-A622-58ADBF257506}"/>
              </a:ext>
            </a:extLst>
          </p:cNvPr>
          <p:cNvSpPr txBox="1"/>
          <p:nvPr/>
        </p:nvSpPr>
        <p:spPr>
          <a:xfrm>
            <a:off x="8243248" y="1046297"/>
            <a:ext cx="773828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notry.py 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 (most recent call last):</a:t>
            </a:r>
            <a:br>
              <a:rPr lang="en-US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File "notry.py", line 2, in &lt;module&gt;</a:t>
            </a:r>
            <a:endParaRPr lang="en-US" sz="3600" b="0" i="0" u="none" baseline="0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istr = int(astr)</a:t>
            </a:r>
            <a:endParaRPr lang="en-US" sz="3600" b="0" i="0" u="none" baseline="0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600" b="0" i="0" u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ValueError: invalid literal for int() with base 10: 'Hello Bob'</a:t>
            </a:r>
            <a:endParaRPr lang="pl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14" name="Shape 597">
            <a:extLst>
              <a:ext uri="{FF2B5EF4-FFF2-40B4-BE49-F238E27FC236}">
                <a16:creationId xmlns:a16="http://schemas.microsoft.com/office/drawing/2014/main" id="{CE14B2CC-484F-455B-815F-16A50C406D2F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10837890" y="4421875"/>
            <a:ext cx="1855586" cy="972706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5" name="Shape 598">
            <a:extLst>
              <a:ext uri="{FF2B5EF4-FFF2-40B4-BE49-F238E27FC236}">
                <a16:creationId xmlns:a16="http://schemas.microsoft.com/office/drawing/2014/main" id="{8FA5019A-11EC-473C-AC4C-64C86AA1BDE4}"/>
              </a:ext>
            </a:extLst>
          </p:cNvPr>
          <p:cNvSpPr txBox="1"/>
          <p:nvPr/>
        </p:nvSpPr>
        <p:spPr>
          <a:xfrm>
            <a:off x="12693476" y="4823081"/>
            <a:ext cx="2527474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Wszystko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skończone</a:t>
            </a:r>
          </a:p>
        </p:txBody>
      </p:sp>
    </p:spTree>
    <p:extLst>
      <p:ext uri="{BB962C8B-B14F-4D97-AF65-F5344CB8AC3E}">
        <p14:creationId xmlns:p14="http://schemas.microsoft.com/office/powerpoint/2010/main" val="547044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2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Oprogramowanie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Urządzenia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wejścia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Procesor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pl" sz="3200" b="0" i="0" u="none" strike="noStrike" cap="none" baseline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Pamięć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główna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Urządzenia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wyjścia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Pamięć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pomocnicza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05263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Typowy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komputer</a:t>
            </a: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2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Oprogramowanie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Urządzenia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wejścia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Procesor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pl" sz="3200" b="0" i="0" u="none" strike="noStrike" cap="none" baseline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Pamięć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główna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Urządzenia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wyjścia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Pamięć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pomocnicza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05263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Typowy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komputer</a:t>
            </a: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18" name="Shape 609"/>
          <p:cNvSpPr txBox="1"/>
          <p:nvPr/>
        </p:nvSpPr>
        <p:spPr>
          <a:xfrm>
            <a:off x="8775215" y="4303110"/>
            <a:ext cx="687873" cy="88036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3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/>
        </p:nvSpPr>
        <p:spPr>
          <a:xfrm>
            <a:off x="2882900" y="1130300"/>
            <a:ext cx="5204399" cy="7189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 = int(astr)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istr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istr = int(astr)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istr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9926612" y="3460549"/>
            <a:ext cx="5440767" cy="16890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1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python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tryexcept.py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Second 123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8836025" y="1130300"/>
            <a:ext cx="5892799" cy="143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Kiedy pierwsza konwersja nie zadziała, program przechodzi do klauzuli except i działa dalej</a:t>
            </a:r>
          </a:p>
        </p:txBody>
      </p:sp>
      <p:cxnSp>
        <p:nvCxnSpPr>
          <p:cNvPr id="637" name="Shape 637"/>
          <p:cNvCxnSpPr/>
          <p:nvPr/>
        </p:nvCxnSpPr>
        <p:spPr>
          <a:xfrm flipH="1">
            <a:off x="1469169" y="2565411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38" name="Shape 638"/>
          <p:cNvSpPr txBox="1"/>
          <p:nvPr/>
        </p:nvSpPr>
        <p:spPr>
          <a:xfrm>
            <a:off x="9582411" y="6787409"/>
            <a:ext cx="5892799" cy="143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Kiedy druga konwersja udaje się, program przeskakuje klauzulę except i działa dalej</a:t>
            </a:r>
          </a:p>
        </p:txBody>
      </p:sp>
      <p:cxnSp>
        <p:nvCxnSpPr>
          <p:cNvPr id="639" name="Shape 639"/>
          <p:cNvCxnSpPr/>
          <p:nvPr/>
        </p:nvCxnSpPr>
        <p:spPr>
          <a:xfrm>
            <a:off x="6301625" y="3443150"/>
            <a:ext cx="903299" cy="17399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0" name="Shape 640"/>
          <p:cNvCxnSpPr/>
          <p:nvPr/>
        </p:nvCxnSpPr>
        <p:spPr>
          <a:xfrm flipH="1">
            <a:off x="1390096" y="6179937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1" name="Shape 641"/>
          <p:cNvCxnSpPr/>
          <p:nvPr/>
        </p:nvCxnSpPr>
        <p:spPr>
          <a:xfrm rot="10800000" flipH="1">
            <a:off x="7866125" y="7987829"/>
            <a:ext cx="969900" cy="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9839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7581900" y="9525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 = 'Bob'</a:t>
            </a:r>
          </a:p>
        </p:txBody>
      </p:sp>
      <p:cxnSp>
        <p:nvCxnSpPr>
          <p:cNvPr id="648" name="Shape 648"/>
          <p:cNvCxnSpPr/>
          <p:nvPr/>
        </p:nvCxnSpPr>
        <p:spPr>
          <a:xfrm rot="10800000">
            <a:off x="11690350" y="2797174"/>
            <a:ext cx="2417761" cy="20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49" name="Shape 649"/>
          <p:cNvSpPr txBox="1"/>
          <p:nvPr/>
        </p:nvSpPr>
        <p:spPr>
          <a:xfrm>
            <a:off x="1328126" y="2840245"/>
            <a:ext cx="5171100" cy="47511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 = 'Bob'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print('Hej') 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istr = int(astr)</a:t>
            </a: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print('tam</a:t>
            </a:r>
            <a:r>
              <a:rPr lang="pl" sz="30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print('Gotowe', 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istr) 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8229600" y="2387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print('Hej')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51" name="Shape 651"/>
          <p:cNvSpPr txBox="1"/>
          <p:nvPr/>
        </p:nvSpPr>
        <p:spPr>
          <a:xfrm>
            <a:off x="8229600" y="50800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print('tam')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52" name="Shape 652"/>
          <p:cNvSpPr txBox="1"/>
          <p:nvPr/>
        </p:nvSpPr>
        <p:spPr>
          <a:xfrm>
            <a:off x="8229600" y="37719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 = int(astr)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8153400" y="74422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print('Gotowe', istr)</a:t>
            </a:r>
            <a:endParaRPr lang="pl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54" name="Shape 654"/>
          <p:cNvCxnSpPr/>
          <p:nvPr/>
        </p:nvCxnSpPr>
        <p:spPr>
          <a:xfrm rot="10800000">
            <a:off x="9947275" y="3227386"/>
            <a:ext cx="19049" cy="541337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5" name="Shape 655"/>
          <p:cNvCxnSpPr/>
          <p:nvPr/>
        </p:nvCxnSpPr>
        <p:spPr>
          <a:xfrm rot="10800000" flipH="1">
            <a:off x="9947275" y="4618036"/>
            <a:ext cx="22225" cy="439736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56" name="Shape 656"/>
          <p:cNvSpPr txBox="1"/>
          <p:nvPr/>
        </p:nvSpPr>
        <p:spPr>
          <a:xfrm>
            <a:off x="12369800" y="6324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 = -1</a:t>
            </a:r>
          </a:p>
        </p:txBody>
      </p:sp>
      <p:cxnSp>
        <p:nvCxnSpPr>
          <p:cNvPr id="657" name="Shape 657"/>
          <p:cNvCxnSpPr/>
          <p:nvPr/>
        </p:nvCxnSpPr>
        <p:spPr>
          <a:xfrm rot="10800000" flipH="1">
            <a:off x="9942675" y="5940375"/>
            <a:ext cx="4799" cy="1550399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8" name="Shape 658"/>
          <p:cNvCxnSpPr/>
          <p:nvPr/>
        </p:nvCxnSpPr>
        <p:spPr>
          <a:xfrm rot="10800000">
            <a:off x="9293225" y="1884361"/>
            <a:ext cx="673099" cy="48577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9" name="Shape 659"/>
          <p:cNvCxnSpPr/>
          <p:nvPr/>
        </p:nvCxnSpPr>
        <p:spPr>
          <a:xfrm rot="10800000">
            <a:off x="11690349" y="4181475"/>
            <a:ext cx="2400300" cy="1746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0" name="Shape 660"/>
          <p:cNvCxnSpPr/>
          <p:nvPr/>
        </p:nvCxnSpPr>
        <p:spPr>
          <a:xfrm rot="10800000">
            <a:off x="11690349" y="5489575"/>
            <a:ext cx="2400300" cy="333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1" name="Shape 661"/>
          <p:cNvCxnSpPr/>
          <p:nvPr/>
        </p:nvCxnSpPr>
        <p:spPr>
          <a:xfrm rot="10800000">
            <a:off x="14150600" y="2753249"/>
            <a:ext cx="14999" cy="35115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2" name="Shape 662"/>
          <p:cNvCxnSpPr/>
          <p:nvPr/>
        </p:nvCxnSpPr>
        <p:spPr>
          <a:xfrm rot="10800000" flipH="1">
            <a:off x="9927550" y="6737349"/>
            <a:ext cx="2351700" cy="405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12463476" y="7340600"/>
            <a:ext cx="3335323" cy="13652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Siatka bezpieczeństwa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Przykład try / except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9999150" y="3585854"/>
            <a:ext cx="5941499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trynum.py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-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Podaj liczbę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-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Niezła robota</a:t>
            </a:r>
            <a:endParaRPr lang="pl" sz="3000" b="0" i="0" u="none" strike="noStrike" cap="none" baseline="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trynum.py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-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Podaj liczbę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forty-two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-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To nie jest liczba</a:t>
            </a:r>
            <a:b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</a:b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</a:p>
        </p:txBody>
      </p:sp>
      <p:sp>
        <p:nvSpPr>
          <p:cNvPr id="670" name="Shape 670"/>
          <p:cNvSpPr txBox="1"/>
          <p:nvPr/>
        </p:nvSpPr>
        <p:spPr>
          <a:xfrm>
            <a:off x="910375" y="2860675"/>
            <a:ext cx="85610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 = input('</a:t>
            </a:r>
            <a:r>
              <a:rPr lang="pl-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Podaj liczbę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try: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ival = int(rawstr)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except: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ival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pl" sz="30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ival &gt; 0 :  </a:t>
            </a:r>
          </a:p>
          <a:p>
            <a:pPr lvl="0" algn="l" rtl="0">
              <a:buClr>
                <a:srgbClr val="00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pl-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Niezła robota</a:t>
            </a:r>
            <a:r>
              <a:rPr lang="pl" sz="30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else:  </a:t>
            </a:r>
          </a:p>
          <a:p>
            <a:pPr lvl="0" algn="l" rtl="0">
              <a:buClr>
                <a:srgbClr val="00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pl-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To nie jest liczba</a:t>
            </a:r>
            <a:r>
              <a:rPr lang="pl" sz="30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Operatory porównania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6444313" cy="515868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pl" sz="2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Wyrażenia logiczne </a:t>
            </a:r>
            <a:r>
              <a:rPr lang="pl" sz="2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zadają pytania i dają odpowiedzi Tak lub Nie, których używamy do kontroli przepływu programu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pl" sz="2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Wyrażenia logiczne</a:t>
            </a:r>
            <a:r>
              <a:rPr lang="pl" sz="2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używając </a:t>
            </a:r>
            <a:r>
              <a:rPr lang="pl" sz="28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operatorów porównania</a:t>
            </a:r>
            <a:r>
              <a:rPr lang="pl" sz="28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2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zwracają wartości True/ False, czyli Prawda/ Fałsz albo Tak/ Nie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pl" sz="2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Operatory porównania przyglądają się zmiennym, ale ich nie modyfikują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4377856" y="7762186"/>
            <a:ext cx="9042900" cy="4814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-PL" sz="24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https://pl.wikipedia.org/wiki/George_Boole</a:t>
            </a:r>
            <a:endParaRPr lang="pl" sz="2400" b="0" i="0" u="sng" strike="noStrike" cap="none" baseline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sp>
        <p:nvSpPr>
          <p:cNvPr id="284" name="Shape 284"/>
          <p:cNvSpPr txBox="1"/>
          <p:nvPr/>
        </p:nvSpPr>
        <p:spPr>
          <a:xfrm>
            <a:off x="8751728" y="6917437"/>
            <a:ext cx="6794231" cy="513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Pamiętaj: 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służy do przypisania.</a:t>
            </a: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303704456"/>
              </p:ext>
            </p:extLst>
          </p:nvPr>
        </p:nvGraphicFramePr>
        <p:xfrm>
          <a:off x="8440443" y="2530257"/>
          <a:ext cx="7105516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276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3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Python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300" b="0" i="0" u="none" baseline="0" dirty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Znaczenie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Mniejsze niż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Mniejsze lub równe</a:t>
                      </a:r>
                      <a:endParaRPr lang="pl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Równe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Większe lub równe</a:t>
                      </a:r>
                      <a:endParaRPr lang="pl" sz="3100" b="0" i="0" u="none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Większe niż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pl" sz="3100" b="0" i="0" u="none" baseline="0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Różne od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58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Podsumowanie</a:t>
            </a:r>
          </a:p>
        </p:txBody>
      </p:sp>
      <p:sp>
        <p:nvSpPr>
          <p:cNvPr id="689" name="Shape 689"/>
          <p:cNvSpPr txBox="1">
            <a:spLocks noGrp="1"/>
          </p:cNvSpPr>
          <p:nvPr>
            <p:ph type="body" idx="1"/>
          </p:nvPr>
        </p:nvSpPr>
        <p:spPr>
          <a:xfrm>
            <a:off x="1155700" y="2945058"/>
            <a:ext cx="13932000" cy="47056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Operatory porównania  </a:t>
            </a:r>
            <a:br>
              <a:rPr lang="pl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  &lt;=   &gt;=   &gt;   &lt;   !=</a:t>
            </a:r>
            <a:endParaRPr lang="pl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Wcięcia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Decyzje z dwiema opcjami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Decyzje z dwiema opcjami:</a:t>
            </a:r>
            <a:br>
              <a:rPr lang="pl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6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if: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</a:t>
            </a:r>
            <a:r>
              <a:rPr lang="pl" sz="36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690" name="Shape 690"/>
          <p:cNvSpPr txBox="1">
            <a:spLocks noGrp="1"/>
          </p:cNvSpPr>
          <p:nvPr>
            <p:ph type="body" idx="4294967295"/>
          </p:nvPr>
        </p:nvSpPr>
        <p:spPr>
          <a:xfrm>
            <a:off x="7967691" y="2945058"/>
            <a:ext cx="7000406" cy="47828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Zagnieżdżone decyzje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Decyzje z wieloma opcjami z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elif</a:t>
            </a:r>
            <a:endParaRPr lang="pl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ry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pl" sz="3600" b="0" i="0" u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xcept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obsługi błędów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734310" y="828150"/>
            <a:ext cx="2504190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Ćwiczenie</a:t>
            </a:r>
          </a:p>
        </p:txBody>
      </p:sp>
      <p:sp>
        <p:nvSpPr>
          <p:cNvPr id="676" name="Shape 676"/>
          <p:cNvSpPr txBox="1"/>
          <p:nvPr/>
        </p:nvSpPr>
        <p:spPr>
          <a:xfrm>
            <a:off x="2476500" y="2182600"/>
            <a:ext cx="10706100" cy="47025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Przepisz ponownie swój program obliczający wynagrodzenie, tak aby dać pracownikowi 1,5 raza większą stawkę godzinową za czas przepracowany powyżej 40 godzin.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Podaj liczbę godzin: </a:t>
            </a:r>
            <a:r>
              <a:rPr lang="pl" sz="38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Podaj stawkę godzinową: </a:t>
            </a:r>
            <a:r>
              <a:rPr lang="pl" sz="3800" b="0" i="0" u="none" strike="noStrike" cap="none" baseline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10</a:t>
            </a:r>
            <a:r>
              <a:rPr lang="pl" sz="3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endParaRPr lang="pl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pl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Wynagrodzenie: 475.0</a:t>
            </a:r>
          </a:p>
        </p:txBody>
      </p:sp>
      <p:sp>
        <p:nvSpPr>
          <p:cNvPr id="677" name="Shape 677"/>
          <p:cNvSpPr txBox="1"/>
          <p:nvPr/>
        </p:nvSpPr>
        <p:spPr>
          <a:xfrm>
            <a:off x="9896474" y="6731000"/>
            <a:ext cx="5483433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 682"/>
          <p:cNvSpPr txBox="1"/>
          <p:nvPr/>
        </p:nvSpPr>
        <p:spPr>
          <a:xfrm>
            <a:off x="509457" y="837575"/>
            <a:ext cx="2503566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8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Ćwiczenie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3136900" y="1916225"/>
            <a:ext cx="10706100" cy="5689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Przepisz ponownie swój program płacowy, używając try i except, tak aby elegancko obsługiwał nienumeryczne dane wejściowe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Podaj liczbę godzin: </a:t>
            </a:r>
            <a:r>
              <a:rPr lang="pl" sz="3800" b="0" i="0" u="none" strike="noStrike" cap="none" baseline="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20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>
              <a:buClr>
                <a:schemeClr val="lt1"/>
              </a:buClr>
              <a:buSzPct val="25000"/>
            </a:pPr>
            <a:r>
              <a:rPr lang="pl-PL" sz="3800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pl-PL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odaj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pl-PL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stawkę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: </a:t>
            </a:r>
            <a:r>
              <a:rPr lang="pl-PL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dziewięć</a:t>
            </a:r>
            <a:r>
              <a:rPr lang="pl" sz="3800" b="0" i="0" u="none" strike="noStrike" cap="none" baseline="0" dirty="0">
                <a:latin typeface="Courier" charset="0"/>
                <a:ea typeface="Courier" charset="0"/>
                <a:cs typeface="Courier" charset="0"/>
                <a:sym typeface="Cabin"/>
              </a:rPr>
              <a:t>ęć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Błąd, podaj wartość numeryczną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Podaj liczbę godzin: </a:t>
            </a:r>
            <a:r>
              <a:rPr lang="pl" sz="3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czterdzieści</a:t>
            </a:r>
            <a:r>
              <a:rPr lang="pl" sz="3800" b="0" i="0" u="none" strike="noStrike" cap="none" baseline="0" dirty="0">
                <a:latin typeface="Courier" charset="0"/>
                <a:ea typeface="Courier" charset="0"/>
                <a:cs typeface="Courier" charset="0"/>
                <a:sym typeface="Cabin"/>
              </a:rPr>
              <a:t>eści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Błąd, podaj wartość numeryczną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 idx="4294967295"/>
          </p:nvPr>
        </p:nvSpPr>
        <p:spPr>
          <a:xfrm>
            <a:off x="1462700" y="946150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3600" b="0" i="0" u="none" baseline="0">
                <a:solidFill>
                  <a:srgbClr val="FFFF00"/>
                </a:solidFill>
              </a:rPr>
              <a:t>Podziękowania dla współpracowników</a:t>
            </a:r>
          </a:p>
        </p:txBody>
      </p:sp>
      <p:pic>
        <p:nvPicPr>
          <p:cNvPr id="797" name="Shape 7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900" y="839500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Shape 7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017700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Shape 799"/>
          <p:cNvSpPr txBox="1"/>
          <p:nvPr/>
        </p:nvSpPr>
        <p:spPr>
          <a:xfrm>
            <a:off x="8704400" y="2217051"/>
            <a:ext cx="6797699" cy="563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Shape 502">
            <a:extLst>
              <a:ext uri="{FF2B5EF4-FFF2-40B4-BE49-F238E27FC236}">
                <a16:creationId xmlns:a16="http://schemas.microsoft.com/office/drawing/2014/main" id="{CEF5E0F8-6601-4183-B7F6-313E4C9DD536}"/>
              </a:ext>
            </a:extLst>
          </p:cNvPr>
          <p:cNvSpPr txBox="1"/>
          <p:nvPr/>
        </p:nvSpPr>
        <p:spPr>
          <a:xfrm>
            <a:off x="1206100" y="2296123"/>
            <a:ext cx="6797699" cy="55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Copyright slajdów 2010 - Charles R. Severance </a:t>
            </a:r>
            <a:br>
              <a:rPr lang="pl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(</a:t>
            </a:r>
            <a:r>
              <a:rPr lang="pl" sz="1800" b="0" i="0" u="sng" baseline="0" dirty="0">
                <a:solidFill>
                  <a:srgbClr val="FFFF00"/>
                </a:solidFill>
                <a:hlinkClick r:id="rId5"/>
              </a:rPr>
              <a:t>www.dr-chuck.com</a:t>
            </a:r>
            <a:r>
              <a:rPr lang="pl" sz="1800" b="0" i="0" u="none" baseline="0" dirty="0">
                <a:solidFill>
                  <a:srgbClr val="FFFFFF"/>
                </a:solidFill>
              </a:rPr>
              <a:t>)</a:t>
            </a:r>
            <a:r>
              <a:rPr lang="pl" sz="1800" b="0" i="0" u="none" baseline="0" dirty="0">
                <a:solidFill>
                  <a:schemeClr val="bg1"/>
                </a:solidFill>
              </a:rPr>
              <a:t> University of Michigan School of Information i</a:t>
            </a:r>
            <a:r>
              <a:rPr lang="pl" sz="1800" b="0" i="0" u="none" baseline="0" dirty="0">
                <a:solidFill>
                  <a:srgbClr val="FFFF00"/>
                </a:solidFill>
              </a:rPr>
              <a:t> </a:t>
            </a:r>
            <a:r>
              <a:rPr lang="pl" sz="1800" b="0" i="0" u="sng" baseline="0" dirty="0">
                <a:solidFill>
                  <a:srgbClr val="FFFF00"/>
                </a:solidFill>
                <a:hlinkClick r:id="rId6"/>
              </a:rPr>
              <a:t>open.umich.edu</a:t>
            </a:r>
            <a:r>
              <a:rPr lang="pl" sz="1800" b="0" i="0" baseline="0" dirty="0">
                <a:solidFill>
                  <a:srgbClr val="FFFF00"/>
                </a:solidFill>
              </a:rPr>
              <a:t> </a:t>
            </a:r>
            <a:r>
              <a:rPr lang="pl" sz="1800" b="0" i="0" u="none" baseline="0" dirty="0">
                <a:solidFill>
                  <a:srgbClr val="FFFFFF"/>
                </a:solidFill>
              </a:rPr>
              <a:t>dostępne na licencji Creative Commons Attribution 4.0.  Aby zachować zgodność z wymaganiami licencji należy pozostawić ten slajd na końcu każdej kopii tego dokumentu.  Po dokonaniu zmian, przy ponownej publikacji tych materiałów można dodać swoje nazwisko i nazwę organizacji do listy współpracowników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Autorstwo pierwszej wersji: Charles Severance, </a:t>
            </a:r>
            <a:br>
              <a:rPr lang="en-US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University of Michigan School of Information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-PL" sz="1800" dirty="0">
                <a:solidFill>
                  <a:srgbClr val="FFFFFF"/>
                </a:solidFill>
              </a:rPr>
              <a:t>Polska wersja powstała z inicjatywy Wydziału Matematyki </a:t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pl-PL" sz="1800" dirty="0">
                <a:solidFill>
                  <a:srgbClr val="FFFFFF"/>
                </a:solidFill>
              </a:rPr>
              <a:t>i Informatyki Uniwersytetu im. </a:t>
            </a:r>
            <a:r>
              <a:rPr lang="pl-PL" sz="1800">
                <a:solidFill>
                  <a:srgbClr val="FFFFFF"/>
                </a:solidFill>
              </a:rPr>
              <a:t>Adama Mickiewicza w Poznaniu</a:t>
            </a: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Tłumaczenie: Agata i Krzysztof Wierzbiccy, EnglishT.eu </a:t>
            </a:r>
          </a:p>
          <a:p>
            <a:pPr lvl="0" algn="l" rtl="0">
              <a:spcBef>
                <a:spcPts val="0"/>
              </a:spcBef>
              <a:buNone/>
            </a:pPr>
            <a:endParaRPr lang="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... wstaw tu nowych współpracowników i tłumaczy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Operatory porównania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1155700" y="2608285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5 : </a:t>
            </a:r>
          </a:p>
          <a:p>
            <a:pPr lvl="0" algn="l" rtl="0">
              <a:buClr>
                <a:srgbClr val="00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print('Równe 5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if x &gt; 4 : </a:t>
            </a:r>
          </a:p>
          <a:p>
            <a:pPr lvl="0" algn="l" rtl="0">
              <a:buClr>
                <a:srgbClr val="FF00FF"/>
              </a:buClr>
              <a:buSzPct val="25000"/>
            </a:pP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print('Większe niż 4</a:t>
            </a:r>
            <a:r>
              <a:rPr lang="pl" sz="3000" b="0" i="0" u="none" baseline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 x &gt;= 5 :</a:t>
            </a: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print('Większe lub równe 5</a:t>
            </a:r>
            <a:r>
              <a:rPr lang="pl" sz="30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0000"/>
              </a:buClr>
              <a:buSzPct val="25000"/>
            </a:pPr>
            <a:r>
              <a:rPr lang="pl" sz="3000" b="0" i="0" u="none" strike="noStrike" cap="none" baseline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if x &lt; 6 : print('Mniejsze niż 6</a:t>
            </a:r>
            <a:r>
              <a:rPr lang="pl" sz="3000" b="0" i="0" u="none" baseline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pl" sz="3000" i="0" u="none" strike="noStrike" cap="none" dirty="0">
              <a:solidFill>
                <a:srgbClr val="D9D9D9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&lt;= 5 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print('Mniejsze lub równe 5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x != 6 :</a:t>
            </a:r>
          </a:p>
          <a:p>
            <a:pPr lvl="0" algn="l" rtl="0">
              <a:buClr>
                <a:srgbClr val="00FFFF"/>
              </a:buClr>
              <a:buSzPct val="25000"/>
            </a:pP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print('Różne od 6</a:t>
            </a:r>
            <a:r>
              <a:rPr lang="pl" sz="3000" b="0" i="0" u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985796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Równe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Większe niż 4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Większe lub równe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Mniejsze niż 6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Mniejsze lub równe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Różne od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2028825" y="564876"/>
            <a:ext cx="9515632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6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Decyzje z jedną opcją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631900" y="1543987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32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print('Przed 5</a:t>
            </a:r>
            <a:r>
              <a:rPr lang="pl" sz="32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 x == 5 :</a:t>
            </a:r>
          </a:p>
          <a:p>
            <a:pPr lvl="0" algn="l" rtl="0">
              <a:buClr>
                <a:srgbClr val="FF00FF"/>
              </a:buClr>
              <a:buSzPct val="25000"/>
            </a:pPr>
            <a:r>
              <a:rPr lang="pl" sz="32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print('To 5</a:t>
            </a:r>
            <a:r>
              <a:rPr lang="pl" sz="3200" b="0" i="0" u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 algn="l" rtl="0">
              <a:buClr>
                <a:srgbClr val="FF00FF"/>
              </a:buClr>
              <a:buSzPct val="25000"/>
            </a:pPr>
            <a:r>
              <a:rPr lang="pl" sz="32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print('Nadal 5</a:t>
            </a:r>
            <a:r>
              <a:rPr lang="pl" sz="3200" b="0" i="0" u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 algn="l" rtl="0">
              <a:buClr>
                <a:srgbClr val="FF00FF"/>
              </a:buClr>
              <a:buSzPct val="25000"/>
            </a:pPr>
            <a:r>
              <a:rPr lang="pl" sz="3200" b="0" i="0" u="none" strike="noStrike" cap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print('Trzecia 5</a:t>
            </a:r>
            <a:r>
              <a:rPr lang="pl" sz="3200" b="0" i="0" u="none" baseline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32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print('Po </a:t>
            </a:r>
            <a:r>
              <a:rPr lang="pl" sz="32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5')</a:t>
            </a:r>
            <a:endParaRPr lang="pl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32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pl" sz="32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rint(':Przed </a:t>
            </a:r>
            <a:r>
              <a:rPr lang="pl" sz="32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pl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6 :</a:t>
            </a:r>
          </a:p>
          <a:p>
            <a:pPr lvl="0" algn="l" rtl="0">
              <a:buClr>
                <a:srgbClr val="00FF00"/>
              </a:buClr>
              <a:buSzPct val="25000"/>
            </a:pP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print('To </a:t>
            </a:r>
            <a:r>
              <a:rPr lang="pl" sz="32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pl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00FF00"/>
              </a:buClr>
              <a:buSzPct val="25000"/>
            </a:pP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print('Nadal </a:t>
            </a:r>
            <a:r>
              <a:rPr lang="pl" sz="32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pl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00FF00"/>
              </a:buClr>
              <a:buSzPct val="25000"/>
            </a:pP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print('Trzecia </a:t>
            </a:r>
            <a:r>
              <a:rPr lang="pl" sz="3200" b="0" i="0" u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pl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rgbClr val="FF7F00"/>
              </a:buClr>
              <a:buSzPct val="25000"/>
            </a:pPr>
            <a:r>
              <a:rPr lang="pl" sz="32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pl" sz="3200" b="0" i="0" u="none" strike="noStrike" cap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rint('Po 6</a:t>
            </a:r>
            <a:r>
              <a:rPr lang="pl" sz="3200" b="0" i="0" u="none" baseline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088625"/>
            <a:ext cx="2826846" cy="59610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pl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Nadal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Trzecia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 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pl" sz="360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pl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pl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 6</a:t>
            </a: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384210" y="3857360"/>
            <a:ext cx="794254" cy="652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382786" y="6345736"/>
            <a:ext cx="1669419" cy="1160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315710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1876061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093698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504710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504835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345736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667311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12695427" y="4212861"/>
            <a:ext cx="316551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print('Nadal 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695427" y="5317761"/>
            <a:ext cx="316551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print('Trzecia 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988832" y="3171461"/>
            <a:ext cx="723900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2695427" y="3107961"/>
            <a:ext cx="316551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print('To 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5’)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cxnSpLocks/>
            <a:endCxn id="313" idx="2"/>
          </p:cNvCxnSpPr>
          <p:nvPr/>
        </p:nvCxnSpPr>
        <p:spPr>
          <a:xfrm flipV="1">
            <a:off x="14267981" y="3857360"/>
            <a:ext cx="10201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4999998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066435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727075" y="745588"/>
            <a:ext cx="13512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Wcięcia</a:t>
            </a:r>
          </a:p>
        </p:txBody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946523" y="2592296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Zwiększ wcięcie 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 instrukcji 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lub 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(po : 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Utrzymuj wcięcie</a:t>
            </a:r>
            <a:r>
              <a:rPr lang="pl" sz="32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aby oznaczyć </a:t>
            </a: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zakres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bloku (którego linii dotyczą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Zmniejsz wcięcie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2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poziomu instrukcji 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lub 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2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aby oznaczyć koniec bloku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Puste linie</a:t>
            </a:r>
            <a:r>
              <a:rPr lang="pl" sz="32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są ignorowane </a:t>
            </a:r>
            <a:r>
              <a:rPr lang="pl" sz="32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2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nie mają wpływu na </a:t>
            </a: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wcięcia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Komentarze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zajmujące całą linię nie mają 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wpływu na</a:t>
            </a: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wcięcia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1155700" y="5550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Uwaga:</a:t>
            </a:r>
            <a:r>
              <a:rPr lang="pl" sz="7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sng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Wyłącz</a:t>
            </a:r>
            <a:r>
              <a:rPr lang="pl" sz="7600" b="0" i="0" u="none" strike="noStrike" cap="none" baseline="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tabulator!!!</a:t>
            </a:r>
          </a:p>
        </p:txBody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1155699" y="2603501"/>
            <a:ext cx="14716647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45694" algn="l" rtl="0">
              <a:spcBef>
                <a:spcPts val="0"/>
              </a:spcBef>
              <a:buSzPct val="100000"/>
            </a:pPr>
            <a:r>
              <a:rPr lang="pl" sz="30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Atom automatycznie wstawia spacje w plikach z rozszerzeniem ".py" (fajnie!)</a:t>
            </a:r>
          </a:p>
          <a:p>
            <a:pPr marL="749300" lvl="0" indent="-345694" algn="l" rtl="0">
              <a:spcBef>
                <a:spcPts val="0"/>
              </a:spcBef>
              <a:buSzPct val="100000"/>
            </a:pPr>
            <a:endParaRPr lang="pl" sz="3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Większość edytorów tekstu umie zamieniać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tabulatory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spacje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upewnij się, że ta funkcja jest włączona</a:t>
            </a:r>
          </a:p>
          <a:p>
            <a:pPr marL="6957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Note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ad++:  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Ustawienia -&gt; Ustawienia -&gt; Języki/ </a:t>
            </a:r>
            <a:r>
              <a:rPr lang="pl" sz="28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Rozmiar tabulacji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[x] 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Zastąp spacją</a:t>
            </a:r>
          </a:p>
          <a:p>
            <a:pPr marL="6957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TextWrangler:  TextWrangler -&gt; Preferences -&gt; Editor Defaults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</a:t>
            </a:r>
            <a:r>
              <a:rPr lang="pl" sz="3000" b="1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bardzo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zwraca uwagę na głębokość 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więcia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linii. Jeśli pomieszasz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tabulatory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spacje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możesz zobaczyć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błędy wcięć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”,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nawet jeśli wszystko wygląda ok.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Shape 3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7240" y="830184"/>
            <a:ext cx="7693547" cy="5858031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/>
          <p:nvPr/>
        </p:nvSpPr>
        <p:spPr>
          <a:xfrm>
            <a:off x="1923738" y="1809750"/>
            <a:ext cx="1270000" cy="1270000"/>
          </a:xfrm>
          <a:prstGeom prst="rightArrow">
            <a:avLst>
              <a:gd name="adj1" fmla="val 41925"/>
              <a:gd name="adj2" fmla="val 23141"/>
            </a:avLst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Shape 338"/>
          <p:cNvSpPr txBox="1"/>
          <p:nvPr/>
        </p:nvSpPr>
        <p:spPr>
          <a:xfrm>
            <a:off x="10556875" y="977900"/>
            <a:ext cx="42799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Zaoszczędź sobie niepotrzebnych problemów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194377-CDD8-4D7A-A072-36026B8B19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1433" y="3653174"/>
            <a:ext cx="10787190" cy="5093951"/>
          </a:xfrm>
          <a:prstGeom prst="rect">
            <a:avLst/>
          </a:prstGeom>
        </p:spPr>
      </p:pic>
      <p:sp>
        <p:nvSpPr>
          <p:cNvPr id="337" name="Shape 337"/>
          <p:cNvSpPr/>
          <p:nvPr/>
        </p:nvSpPr>
        <p:spPr>
          <a:xfrm>
            <a:off x="11222656" y="6595530"/>
            <a:ext cx="1270000" cy="1270000"/>
          </a:xfrm>
          <a:prstGeom prst="rightArrow">
            <a:avLst>
              <a:gd name="adj1" fmla="val 28791"/>
              <a:gd name="adj2" fmla="val 26088"/>
            </a:avLst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1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x &gt; 2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print('Więcej niż</a:t>
            </a: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print('Nadal </a:t>
            </a: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więcej')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print('Koniec z </a:t>
            </a: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for i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print(i)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if i &gt; 2 : 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print('Więcej niż </a:t>
            </a: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print('Koniec z i', i)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print('Wszystko skończone') </a:t>
            </a:r>
            <a:endParaRPr lang="pl" sz="32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4" name="Shape 344"/>
          <p:cNvSpPr txBox="1"/>
          <p:nvPr/>
        </p:nvSpPr>
        <p:spPr>
          <a:xfrm>
            <a:off x="4144962" y="957300"/>
            <a:ext cx="7723188" cy="12572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zwiększ /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utrzymaj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 if lub for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1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zmniejsz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aby oznaczyć koniec bloku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dirty="0"/>
          </a:p>
        </p:txBody>
      </p:sp>
      <p:cxnSp>
        <p:nvCxnSpPr>
          <p:cNvPr id="345" name="Shape 345"/>
          <p:cNvCxnSpPr/>
          <p:nvPr/>
        </p:nvCxnSpPr>
        <p:spPr>
          <a:xfrm>
            <a:off x="3187095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2140</Words>
  <Application>Microsoft Office PowerPoint</Application>
  <PresentationFormat>Custom</PresentationFormat>
  <Paragraphs>465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Cabin</vt:lpstr>
      <vt:lpstr>Courier</vt:lpstr>
      <vt:lpstr>Gill Sans</vt:lpstr>
      <vt:lpstr>Merriweather Sans</vt:lpstr>
      <vt:lpstr>Title &amp; Subtitle</vt:lpstr>
      <vt:lpstr>Wykonanie warunkowe</vt:lpstr>
      <vt:lpstr>Kroki warunkowe</vt:lpstr>
      <vt:lpstr>Operatory porównania</vt:lpstr>
      <vt:lpstr>Operatory porównania</vt:lpstr>
      <vt:lpstr>Decyzje z jedną opcją</vt:lpstr>
      <vt:lpstr>Wcięcia</vt:lpstr>
      <vt:lpstr>Uwaga: Wyłącz tabulator!!!</vt:lpstr>
      <vt:lpstr>PowerPoint Presentation</vt:lpstr>
      <vt:lpstr>PowerPoint Presentation</vt:lpstr>
      <vt:lpstr>PowerPoint Presentation</vt:lpstr>
      <vt:lpstr>PowerPoint Presentation</vt:lpstr>
      <vt:lpstr>Decyzje z dwiema opcjami</vt:lpstr>
      <vt:lpstr>Decyzje z dwiema opcjami 'else'</vt:lpstr>
      <vt:lpstr>Zobacz bloki</vt:lpstr>
      <vt:lpstr>Więcej instrukcji warunkowych</vt:lpstr>
      <vt:lpstr>Wiele opcji</vt:lpstr>
      <vt:lpstr>Wiele opcji</vt:lpstr>
      <vt:lpstr>Wiele opcji</vt:lpstr>
      <vt:lpstr>Wiele opcji</vt:lpstr>
      <vt:lpstr>Wiele opcji</vt:lpstr>
      <vt:lpstr>Zagadki z wieloma opcjami</vt:lpstr>
      <vt:lpstr>Struktura try / except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try / except</vt:lpstr>
      <vt:lpstr>Przykład try / except</vt:lpstr>
      <vt:lpstr>Podsumowanie</vt:lpstr>
      <vt:lpstr>PowerPoint Presentation</vt:lpstr>
      <vt:lpstr>PowerPoint Presentation</vt:lpstr>
      <vt:lpstr>Podziękowania dla współpracowników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Wykonanie warunkowe</dc:title>
  <cp:lastModifiedBy>Andrzej Wójtowicz</cp:lastModifiedBy>
  <cp:revision>99</cp:revision>
  <dcterms:modified xsi:type="dcterms:W3CDTF">2022-08-25T20:08:46Z</dcterms:modified>
</cp:coreProperties>
</file>