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4" r:id="rId1"/>
  </p:sldMasterIdLst>
  <p:notesMasterIdLst>
    <p:notesMasterId r:id="rId36"/>
  </p:notesMasterIdLst>
  <p:sldIdLst>
    <p:sldId id="256" r:id="rId2"/>
    <p:sldId id="257" r:id="rId3"/>
    <p:sldId id="302" r:id="rId4"/>
    <p:sldId id="258" r:id="rId5"/>
    <p:sldId id="291" r:id="rId6"/>
    <p:sldId id="260" r:id="rId7"/>
    <p:sldId id="296" r:id="rId8"/>
    <p:sldId id="297" r:id="rId9"/>
    <p:sldId id="298" r:id="rId10"/>
    <p:sldId id="299" r:id="rId11"/>
    <p:sldId id="293" r:id="rId12"/>
    <p:sldId id="263" r:id="rId13"/>
    <p:sldId id="264" r:id="rId14"/>
    <p:sldId id="294" r:id="rId15"/>
    <p:sldId id="301" r:id="rId16"/>
    <p:sldId id="266" r:id="rId17"/>
    <p:sldId id="267" r:id="rId18"/>
    <p:sldId id="268" r:id="rId19"/>
    <p:sldId id="269" r:id="rId20"/>
    <p:sldId id="270" r:id="rId21"/>
    <p:sldId id="271" r:id="rId22"/>
    <p:sldId id="274" r:id="rId23"/>
    <p:sldId id="275" r:id="rId24"/>
    <p:sldId id="276" r:id="rId25"/>
    <p:sldId id="277" r:id="rId26"/>
    <p:sldId id="295" r:id="rId27"/>
    <p:sldId id="278" r:id="rId28"/>
    <p:sldId id="279" r:id="rId29"/>
    <p:sldId id="280" r:id="rId30"/>
    <p:sldId id="281" r:id="rId31"/>
    <p:sldId id="282" r:id="rId32"/>
    <p:sldId id="289" r:id="rId33"/>
    <p:sldId id="288" r:id="rId34"/>
    <p:sldId id="315" r:id="rId35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FA00"/>
    <a:srgbClr val="FF40FF"/>
    <a:srgbClr val="FF545A"/>
    <a:srgbClr val="FF898B"/>
    <a:srgbClr val="00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4014B03-8F40-49A2-A0EB-D18ED94CC971}">
  <a:tblStyle styleId="{54014B03-8F40-49A2-A0EB-D18ED94CC971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94"/>
    <p:restoredTop sz="93566"/>
  </p:normalViewPr>
  <p:slideViewPr>
    <p:cSldViewPr snapToGrid="0" snapToObjects="1">
      <p:cViewPr varScale="1">
        <p:scale>
          <a:sx n="76" d="100"/>
          <a:sy n="76" d="100"/>
        </p:scale>
        <p:origin x="1350" y="102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606313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Clr>
                <a:schemeClr val="dk2"/>
              </a:buClr>
              <a:buSzPct val="78571"/>
              <a:buFont typeface="Arial"/>
              <a:buNone/>
            </a:pPr>
            <a:r>
              <a:rPr lang="pl" b="0" i="0" u="none" baseline="0" dirty="0">
                <a:solidFill>
                  <a:schemeClr val="dk2"/>
                </a:solidFill>
              </a:rPr>
              <a:t>Notka od Chucka</a:t>
            </a:r>
            <a:r>
              <a:rPr lang="en-US" b="0" i="0" u="none" baseline="0" dirty="0">
                <a:solidFill>
                  <a:schemeClr val="dk2"/>
                </a:solidFill>
              </a:rPr>
              <a:t>:</a:t>
            </a:r>
            <a:r>
              <a:rPr lang="pl" b="0" i="0" u="none" baseline="0" dirty="0">
                <a:solidFill>
                  <a:schemeClr val="dk2"/>
                </a:solidFill>
              </a:rPr>
              <a:t> </a:t>
            </a:r>
            <a:r>
              <a:rPr lang="en-US" b="0" i="0" u="none" baseline="0" dirty="0" err="1">
                <a:solidFill>
                  <a:schemeClr val="dk2"/>
                </a:solidFill>
              </a:rPr>
              <a:t>uż</a:t>
            </a:r>
            <a:r>
              <a:rPr lang="pl" b="0" i="0" u="none" baseline="0" dirty="0">
                <a:solidFill>
                  <a:schemeClr val="dk2"/>
                </a:solidFill>
              </a:rPr>
              <a:t>ywając tych materiałów masz prawo usunąć logo UM i zastąpić je własnym</a:t>
            </a:r>
            <a:r>
              <a:rPr lang="en-US" b="0" i="0" u="none" baseline="0" dirty="0">
                <a:solidFill>
                  <a:schemeClr val="dk2"/>
                </a:solidFill>
              </a:rPr>
              <a:t>,</a:t>
            </a:r>
            <a:r>
              <a:rPr lang="pl" b="0" i="0" u="none" baseline="0" dirty="0">
                <a:solidFill>
                  <a:schemeClr val="dk2"/>
                </a:solidFill>
              </a:rPr>
              <a:t> ale zostaw proszę logo CC-BY na pierwszej stronie oraz strony z podziękowaniami dla współtwórców.</a:t>
            </a:r>
            <a:endParaRPr lang="pl" dirty="0">
              <a:solidFill>
                <a:schemeClr val="dk2"/>
              </a:solidFill>
            </a:endParaRPr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9402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Shape 5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24" name="Shape 5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1983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06" name="Shape 5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21532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10" name="Shape 3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18228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2811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11656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52" name="Shape 3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18887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59" name="Shape 3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2581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75" name="Shape 3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91699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82" name="Shape 3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20909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91" name="Shape 3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368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48" name="Shape 2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96026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08" name="Shape 4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64379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hape 4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33" name="Shape 4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5002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41" name="Shape 4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87150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Shape 4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48" name="Shape 4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15461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55" name="Shape 4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5516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18" name="Shape 4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3431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Shape 4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62" name="Shape 4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81829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69" name="Shape 4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53411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77" name="Shape 4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13010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hape 4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86" name="Shape 4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9472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Shape 4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99" name="Shape 4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550446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92" name="Shape 4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2111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Shape 5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38" name="Shape 5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06493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Shape 5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32" name="Shape 5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167949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Shape 7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2" name="Shape 7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31954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351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2925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869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Shape 5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04" name="Shape 5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6059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hape 5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11" name="Shape 5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9678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17" name="Shape 5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7233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14630400" cy="60340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7493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1pPr>
            <a:lvl2pPr marL="10414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3335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383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9304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876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448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3020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592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2740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8866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90" r:id="rId2"/>
    <p:sldLayoutId id="2147483715" r:id="rId3"/>
    <p:sldLayoutId id="2147483716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5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4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y4e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open.umich.edu/" TargetMode="External"/><Relationship Id="rId5" Type="http://schemas.openxmlformats.org/officeDocument/2006/relationships/hyperlink" Target="http://www.dr-chuck.com/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nemoni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Mnemonic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Zmienne, wyrażenia i instrukcje</a:t>
            </a:r>
          </a:p>
        </p:txBody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8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Rozdział 2</a:t>
            </a:r>
          </a:p>
        </p:txBody>
      </p:sp>
      <p:sp>
        <p:nvSpPr>
          <p:cNvPr id="243" name="Shape 243"/>
          <p:cNvSpPr txBox="1"/>
          <p:nvPr/>
        </p:nvSpPr>
        <p:spPr>
          <a:xfrm>
            <a:off x="4081448" y="7131044"/>
            <a:ext cx="8328600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dla wszystkich</a:t>
            </a:r>
            <a:endParaRPr lang="pl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algn="ctr">
              <a:buClr>
                <a:srgbClr val="FFFF00"/>
              </a:buClr>
              <a:buSzPct val="25000"/>
            </a:pPr>
            <a:r>
              <a:rPr lang="pl" sz="3200" b="0" i="0" u="sng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</a:t>
            </a:r>
            <a:r>
              <a:rPr lang="en-US" sz="3200" b="0" i="0" u="sng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pl</a:t>
            </a:r>
            <a:endParaRPr lang="pl" sz="3200" u="sng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244" name="Shape 24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800662" y="7435344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2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5250" y="6947585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Shape 526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print(x1q3p9afd)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27" name="Shape 527"/>
          <p:cNvSpPr txBox="1"/>
          <p:nvPr/>
        </p:nvSpPr>
        <p:spPr>
          <a:xfrm>
            <a:off x="7137400" y="5499100"/>
            <a:ext cx="7820546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godziny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stawka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wynagrodzenie = godziny * stawka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print(wynagrodzenie)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28" name="Shape 528"/>
          <p:cNvSpPr txBox="1"/>
          <p:nvPr/>
        </p:nvSpPr>
        <p:spPr>
          <a:xfrm>
            <a:off x="11531600" y="1676400"/>
            <a:ext cx="2109786" cy="2336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 = a * b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print(c)</a:t>
            </a:r>
            <a:endParaRPr lang="pl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29" name="Shape 529"/>
          <p:cNvSpPr txBox="1"/>
          <p:nvPr/>
        </p:nvSpPr>
        <p:spPr>
          <a:xfrm>
            <a:off x="1505339" y="6057900"/>
            <a:ext cx="4249136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 </a:t>
            </a:r>
            <a:r>
              <a:rPr lang="pl" sz="38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robią te kawałki </a:t>
            </a:r>
            <a:r>
              <a:rPr lang="pl" sz="38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kodu?</a:t>
            </a:r>
          </a:p>
        </p:txBody>
      </p:sp>
    </p:spTree>
    <p:extLst>
      <p:ext uri="{BB962C8B-B14F-4D97-AF65-F5344CB8AC3E}">
        <p14:creationId xmlns:p14="http://schemas.microsoft.com/office/powerpoint/2010/main" val="972378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Zdania lub linie</a:t>
            </a:r>
          </a:p>
        </p:txBody>
      </p:sp>
      <p:sp>
        <p:nvSpPr>
          <p:cNvPr id="509" name="Shape 509"/>
          <p:cNvSpPr txBox="1"/>
          <p:nvPr/>
        </p:nvSpPr>
        <p:spPr>
          <a:xfrm>
            <a:off x="1554125" y="2730300"/>
            <a:ext cx="4003499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48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48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4800" b="0" i="0" u="none" strike="noStrike" cap="none" baseline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48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48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48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48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4800" b="0" i="0" u="none" strike="noStrike" cap="none" baseline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48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48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48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4800" b="0" i="0" u="none" strike="noStrike" cap="none" baseline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pl" sz="48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48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48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pl" sz="4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rint(</a:t>
            </a:r>
            <a:r>
              <a:rPr lang="pl" sz="48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4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4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10" name="Shape 510"/>
          <p:cNvSpPr txBox="1"/>
          <p:nvPr/>
        </p:nvSpPr>
        <p:spPr>
          <a:xfrm>
            <a:off x="1322915" y="7037422"/>
            <a:ext cx="2341499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4200" b="0" i="0" u="none" strike="noStrike" cap="none" baseline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Zmienna</a:t>
            </a:r>
          </a:p>
        </p:txBody>
      </p:sp>
      <p:sp>
        <p:nvSpPr>
          <p:cNvPr id="511" name="Shape 511"/>
          <p:cNvSpPr txBox="1"/>
          <p:nvPr/>
        </p:nvSpPr>
        <p:spPr>
          <a:xfrm>
            <a:off x="4696365" y="7037422"/>
            <a:ext cx="2197200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4200" b="0" i="0" u="none" strike="noStrike" cap="none" baseline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</a:t>
            </a:r>
          </a:p>
        </p:txBody>
      </p:sp>
      <p:sp>
        <p:nvSpPr>
          <p:cNvPr id="512" name="Shape 512"/>
          <p:cNvSpPr txBox="1"/>
          <p:nvPr/>
        </p:nvSpPr>
        <p:spPr>
          <a:xfrm>
            <a:off x="8080914" y="7088222"/>
            <a:ext cx="2455889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4200" b="0" i="0" u="none" strike="noStrike" cap="none" baseline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Stała</a:t>
            </a:r>
          </a:p>
        </p:txBody>
      </p:sp>
      <p:sp>
        <p:nvSpPr>
          <p:cNvPr id="513" name="Shape 513"/>
          <p:cNvSpPr txBox="1"/>
          <p:nvPr/>
        </p:nvSpPr>
        <p:spPr>
          <a:xfrm>
            <a:off x="11589607" y="7103710"/>
            <a:ext cx="3009992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42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Funkcja</a:t>
            </a:r>
            <a:endParaRPr lang="pl" sz="4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4" name="Shape 514"/>
          <p:cNvSpPr txBox="1"/>
          <p:nvPr/>
        </p:nvSpPr>
        <p:spPr>
          <a:xfrm>
            <a:off x="7213600" y="2717800"/>
            <a:ext cx="8807450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5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Instrukcja przypisania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5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Przypisanie wyrażenia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5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Instrukcja "print"</a:t>
            </a:r>
          </a:p>
        </p:txBody>
      </p:sp>
      <p:cxnSp>
        <p:nvCxnSpPr>
          <p:cNvPr id="515" name="Shape 515"/>
          <p:cNvCxnSpPr/>
          <p:nvPr/>
        </p:nvCxnSpPr>
        <p:spPr>
          <a:xfrm rot="10800000" flipH="1">
            <a:off x="5308600" y="3886262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6" name="Shape 516"/>
          <p:cNvCxnSpPr/>
          <p:nvPr/>
        </p:nvCxnSpPr>
        <p:spPr>
          <a:xfrm rot="10800000" flipH="1">
            <a:off x="5816600" y="4734062"/>
            <a:ext cx="933599" cy="7800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7" name="Shape 517"/>
          <p:cNvCxnSpPr/>
          <p:nvPr/>
        </p:nvCxnSpPr>
        <p:spPr>
          <a:xfrm rot="10800000" flipH="1">
            <a:off x="5384800" y="5562662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309855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Instrukcje przypisania</a:t>
            </a:r>
          </a:p>
        </p:txBody>
      </p:sp>
      <p:sp>
        <p:nvSpPr>
          <p:cNvPr id="313" name="Shape 313"/>
          <p:cNvSpPr txBox="1">
            <a:spLocks noGrp="1"/>
          </p:cNvSpPr>
          <p:nvPr>
            <p:ph type="body" idx="1"/>
          </p:nvPr>
        </p:nvSpPr>
        <p:spPr>
          <a:xfrm>
            <a:off x="812800" y="2133601"/>
            <a:ext cx="14630400" cy="314324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bin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Przypisujemy wartość do zmiennej </a:t>
            </a:r>
            <a:r>
              <a:rPr lang="pl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instrukcją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przypisania (=)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SzPct val="100000"/>
              <a:buFont typeface="Cabin"/>
            </a:pPr>
            <a:r>
              <a:rPr lang="pl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Instrukcja przypisania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składa się z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wyrażenia po </a:t>
            </a:r>
            <a:br>
              <a:rPr lang="pl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prawej</a:t>
            </a:r>
            <a:r>
              <a:rPr lang="pl" sz="3600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stronie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oraz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ze zmiennej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która przyjmie wynik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x="4252109" y="6134100"/>
            <a:ext cx="10078835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4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3.9 </a:t>
            </a:r>
            <a:r>
              <a:rPr lang="pl" sz="4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pl" sz="4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4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pl" sz="4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pl" sz="4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( 1 </a:t>
            </a:r>
            <a:r>
              <a:rPr lang="pl" sz="4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-</a:t>
            </a:r>
            <a:r>
              <a:rPr lang="pl" sz="4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4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4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)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5248625" y="6081811"/>
            <a:ext cx="6324599" cy="1066799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6362700" y="3397148"/>
            <a:ext cx="8843961" cy="11494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pl" sz="4000" b="0" i="0" u="none" strike="noStrike" cap="none" baseline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pl" sz="4000" b="0" i="0" u="none" strike="noStrike" cap="none" baseline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=</a:t>
            </a:r>
            <a:r>
              <a:rPr lang="pl" sz="40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pl" sz="4000" b="0" i="0" u="none" strike="noStrike" cap="none" baseline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3.9 *  x  * ( 1  -  x )</a:t>
            </a:r>
            <a:endParaRPr lang="pl" sz="40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321" name="Shape 321"/>
          <p:cNvSpPr txBox="1"/>
          <p:nvPr/>
        </p:nvSpPr>
        <p:spPr>
          <a:xfrm>
            <a:off x="10668000" y="850900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9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49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9813925" y="1047750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52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581025" y="6354649"/>
            <a:ext cx="7724775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Prawa strona wyrażenia. </a:t>
            </a:r>
            <a:br>
              <a:rPr lang="pl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pl" sz="3600" b="0" i="0" u="none" strike="noStrike" cap="none" baseline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</a:t>
            </a:r>
            <a:r>
              <a:rPr lang="pl" sz="3600" b="0" i="0" u="none" baseline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ewaluacji wyrażenia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jego wynik trafia (jest przypisywany) do x.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9423511" y="3086048"/>
            <a:ext cx="9000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13244725" y="3192011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cxnSp>
        <p:nvCxnSpPr>
          <p:cNvPr id="326" name="Shape 326"/>
          <p:cNvCxnSpPr/>
          <p:nvPr/>
        </p:nvCxnSpPr>
        <p:spPr>
          <a:xfrm flipV="1">
            <a:off x="10100344" y="2129110"/>
            <a:ext cx="606425" cy="956938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7" name="Shape 327"/>
          <p:cNvCxnSpPr/>
          <p:nvPr/>
        </p:nvCxnSpPr>
        <p:spPr>
          <a:xfrm flipH="1" flipV="1">
            <a:off x="11739325" y="2129111"/>
            <a:ext cx="1696621" cy="1147467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28" name="Shape 328"/>
          <p:cNvSpPr txBox="1"/>
          <p:nvPr/>
        </p:nvSpPr>
        <p:spPr>
          <a:xfrm>
            <a:off x="12150725" y="5054600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0.4</a:t>
            </a:r>
          </a:p>
        </p:txBody>
      </p:sp>
      <p:cxnSp>
        <p:nvCxnSpPr>
          <p:cNvPr id="329" name="Shape 329"/>
          <p:cNvCxnSpPr/>
          <p:nvPr/>
        </p:nvCxnSpPr>
        <p:spPr>
          <a:xfrm flipH="1" flipV="1">
            <a:off x="8085136" y="4457799"/>
            <a:ext cx="2393950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0" name="Shape 330"/>
          <p:cNvCxnSpPr>
            <a:stCxn id="332" idx="0"/>
          </p:cNvCxnSpPr>
          <p:nvPr/>
        </p:nvCxnSpPr>
        <p:spPr>
          <a:xfrm flipH="1" flipV="1">
            <a:off x="9988916" y="4457799"/>
            <a:ext cx="993034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2" name="Shape 332"/>
          <p:cNvSpPr txBox="1"/>
          <p:nvPr/>
        </p:nvSpPr>
        <p:spPr>
          <a:xfrm>
            <a:off x="10115550" y="6575425"/>
            <a:ext cx="17328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0.936</a:t>
            </a:r>
          </a:p>
        </p:txBody>
      </p:sp>
      <p:cxnSp>
        <p:nvCxnSpPr>
          <p:cNvPr id="333" name="Shape 333"/>
          <p:cNvCxnSpPr/>
          <p:nvPr/>
        </p:nvCxnSpPr>
        <p:spPr>
          <a:xfrm rot="10800000" flipH="1">
            <a:off x="13166725" y="4580012"/>
            <a:ext cx="485699" cy="48569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4" name="Shape 334"/>
          <p:cNvCxnSpPr/>
          <p:nvPr/>
        </p:nvCxnSpPr>
        <p:spPr>
          <a:xfrm rot="10800000">
            <a:off x="11902974" y="4457799"/>
            <a:ext cx="520800" cy="660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5" name="Shape 335"/>
          <p:cNvSpPr txBox="1"/>
          <p:nvPr/>
        </p:nvSpPr>
        <p:spPr>
          <a:xfrm>
            <a:off x="581025" y="1085850"/>
            <a:ext cx="65785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Zmienna to lokalizacja w pamięci używana do przechowywania wartości (</a:t>
            </a:r>
            <a:r>
              <a:rPr lang="pl" sz="3600" b="0" i="0" u="none" strike="noStrike" cap="none" baseline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cxnSp>
        <p:nvCxnSpPr>
          <p:cNvPr id="24" name="Shape 331"/>
          <p:cNvCxnSpPr/>
          <p:nvPr/>
        </p:nvCxnSpPr>
        <p:spPr>
          <a:xfrm flipV="1">
            <a:off x="11453192" y="5676799"/>
            <a:ext cx="1075640" cy="898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6362700" y="3397148"/>
            <a:ext cx="8843961" cy="11494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pl" sz="4000" b="0" i="0" u="none" strike="noStrike" cap="none" baseline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pl" sz="4000" b="0" i="0" u="none" strike="noStrike" cap="none" baseline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=</a:t>
            </a:r>
            <a:r>
              <a:rPr lang="pl" sz="40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pl" sz="4000" b="0" i="0" u="none" strike="noStrike" cap="none" baseline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3.9 *  x  * ( 1  -  x )</a:t>
            </a:r>
            <a:endParaRPr lang="pl" sz="40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321" name="Shape 321"/>
          <p:cNvSpPr txBox="1"/>
          <p:nvPr/>
        </p:nvSpPr>
        <p:spPr>
          <a:xfrm>
            <a:off x="10668000" y="850900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l" rtl="0">
              <a:buClr>
                <a:schemeClr val="lt1"/>
              </a:buClr>
              <a:buSzPct val="25000"/>
            </a:pPr>
            <a:r>
              <a:rPr lang="pl" sz="49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0.6    0.936</a:t>
            </a:r>
            <a:endParaRPr lang="pl" sz="49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22" name="Shape 322"/>
          <p:cNvSpPr txBox="1"/>
          <p:nvPr/>
        </p:nvSpPr>
        <p:spPr>
          <a:xfrm>
            <a:off x="9813925" y="1047750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52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x="12150725" y="5054600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0.4</a:t>
            </a:r>
          </a:p>
        </p:txBody>
      </p:sp>
      <p:cxnSp>
        <p:nvCxnSpPr>
          <p:cNvPr id="331" name="Shape 331"/>
          <p:cNvCxnSpPr/>
          <p:nvPr/>
        </p:nvCxnSpPr>
        <p:spPr>
          <a:xfrm flipV="1">
            <a:off x="11453192" y="5676799"/>
            <a:ext cx="1075640" cy="898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2" name="Shape 332"/>
          <p:cNvSpPr txBox="1"/>
          <p:nvPr/>
        </p:nvSpPr>
        <p:spPr>
          <a:xfrm>
            <a:off x="10115550" y="6575425"/>
            <a:ext cx="17328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0.936</a:t>
            </a:r>
          </a:p>
        </p:txBody>
      </p:sp>
      <p:cxnSp>
        <p:nvCxnSpPr>
          <p:cNvPr id="333" name="Shape 333"/>
          <p:cNvCxnSpPr/>
          <p:nvPr/>
        </p:nvCxnSpPr>
        <p:spPr>
          <a:xfrm rot="10800000" flipH="1">
            <a:off x="13166725" y="4580012"/>
            <a:ext cx="485699" cy="48569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4" name="Shape 334"/>
          <p:cNvCxnSpPr/>
          <p:nvPr/>
        </p:nvCxnSpPr>
        <p:spPr>
          <a:xfrm rot="10800000">
            <a:off x="11902974" y="4457799"/>
            <a:ext cx="520800" cy="660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18" name="Shape 348"/>
          <p:cNvCxnSpPr/>
          <p:nvPr/>
        </p:nvCxnSpPr>
        <p:spPr>
          <a:xfrm flipH="1">
            <a:off x="10944311" y="1039812"/>
            <a:ext cx="763500" cy="885900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9" name="Shape 349"/>
          <p:cNvCxnSpPr/>
          <p:nvPr/>
        </p:nvCxnSpPr>
        <p:spPr>
          <a:xfrm>
            <a:off x="10944225" y="1022350"/>
            <a:ext cx="572999" cy="798600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0" name="Shape 343"/>
          <p:cNvSpPr txBox="1"/>
          <p:nvPr/>
        </p:nvSpPr>
        <p:spPr>
          <a:xfrm>
            <a:off x="618357" y="5851475"/>
            <a:ext cx="7663862" cy="2070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Prawa strona jest wyrażeniem. </a:t>
            </a:r>
            <a:r>
              <a:rPr lang="pl" sz="32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 ewaluacji wyrażenia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jego wynik trafia (jest przypisywany) do zmiennej po lewej stronie (tj. x).</a:t>
            </a:r>
          </a:p>
        </p:txBody>
      </p:sp>
      <p:sp>
        <p:nvSpPr>
          <p:cNvPr id="21" name="Shape 346"/>
          <p:cNvSpPr txBox="1"/>
          <p:nvPr/>
        </p:nvSpPr>
        <p:spPr>
          <a:xfrm>
            <a:off x="581025" y="850900"/>
            <a:ext cx="7504111" cy="2159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Zmienna to lokalizacja w pamięci używana do przechowywania wartości.  Wartość zapisaną w zmiennej można uaktualnić, zamieniając starą (</a:t>
            </a:r>
            <a:r>
              <a:rPr lang="pl" sz="32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na nową (</a:t>
            </a:r>
            <a:r>
              <a:rPr lang="pl" sz="32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0.936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).</a:t>
            </a:r>
            <a:endParaRPr lang="pl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" name="Shape 324"/>
          <p:cNvSpPr txBox="1"/>
          <p:nvPr/>
        </p:nvSpPr>
        <p:spPr>
          <a:xfrm>
            <a:off x="9423511" y="3086048"/>
            <a:ext cx="9000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4" name="Shape 325"/>
          <p:cNvSpPr txBox="1"/>
          <p:nvPr/>
        </p:nvSpPr>
        <p:spPr>
          <a:xfrm>
            <a:off x="13244725" y="3192011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cxnSp>
        <p:nvCxnSpPr>
          <p:cNvPr id="35" name="Shape 326"/>
          <p:cNvCxnSpPr/>
          <p:nvPr/>
        </p:nvCxnSpPr>
        <p:spPr>
          <a:xfrm flipV="1">
            <a:off x="10100344" y="2129110"/>
            <a:ext cx="606425" cy="956938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" name="Shape 327"/>
          <p:cNvCxnSpPr/>
          <p:nvPr/>
        </p:nvCxnSpPr>
        <p:spPr>
          <a:xfrm flipH="1" flipV="1">
            <a:off x="11739325" y="2129111"/>
            <a:ext cx="1696621" cy="1147467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" name="Shape 329"/>
          <p:cNvCxnSpPr/>
          <p:nvPr/>
        </p:nvCxnSpPr>
        <p:spPr>
          <a:xfrm flipH="1" flipV="1">
            <a:off x="8085136" y="4457799"/>
            <a:ext cx="2393950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" name="Shape 330"/>
          <p:cNvCxnSpPr/>
          <p:nvPr/>
        </p:nvCxnSpPr>
        <p:spPr>
          <a:xfrm flipH="1" flipV="1">
            <a:off x="9988916" y="4457799"/>
            <a:ext cx="993034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22023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pl" sz="7200" b="0" i="0" u="none" baseline="0">
                <a:solidFill>
                  <a:srgbClr val="FFD966"/>
                </a:solidFill>
              </a:rPr>
              <a:t>Wyrażenia...</a:t>
            </a:r>
            <a:endParaRPr lang="pl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79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Wyrażenia liczbowe</a:t>
            </a:r>
          </a:p>
        </p:txBody>
      </p:sp>
      <p:sp>
        <p:nvSpPr>
          <p:cNvPr id="355" name="Shape 355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90360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Ponieważ na klawiaturze brakuje symboli matematycznych, używamy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kodo-mowy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”,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aby zapisać klasyczne działania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Gwiazdka to mnożenie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Potęgowanie wygląda inaczej niż w matematyce</a:t>
            </a:r>
            <a:endParaRPr lang="pl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aphicFrame>
        <p:nvGraphicFramePr>
          <p:cNvPr id="356" name="Shape 356"/>
          <p:cNvGraphicFramePr/>
          <p:nvPr>
            <p:extLst>
              <p:ext uri="{D42A27DB-BD31-4B8C-83A1-F6EECF244321}">
                <p14:modId xmlns:p14="http://schemas.microsoft.com/office/powerpoint/2010/main" val="1444946014"/>
              </p:ext>
            </p:extLst>
          </p:nvPr>
        </p:nvGraphicFramePr>
        <p:xfrm>
          <a:off x="10337800" y="2289175"/>
          <a:ext cx="5025250" cy="5567275"/>
        </p:xfrm>
        <a:graphic>
          <a:graphicData uri="http://schemas.openxmlformats.org/drawingml/2006/table">
            <a:tbl>
              <a:tblPr>
                <a:noFill/>
                <a:tableStyleId>{54014B03-8F40-49A2-A0EB-D18ED94CC971}</a:tableStyleId>
              </a:tblPr>
              <a:tblGrid>
                <a:gridCol w="239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6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200" b="0" i="0" u="none" baseline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Operator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200" b="0" i="0" u="none" baseline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Operacja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100" b="0" i="0" u="none" baseline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+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100" b="0" i="0" u="none" baseline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Dodawanie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100" b="0" i="0" u="none" baseline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-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100" b="0" i="0" u="none" baseline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Odejmowanie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100" b="0" i="0" u="none" baseline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100" b="0" i="0" u="none" baseline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Mnożenie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100" b="0" i="0" u="none" baseline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/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100" b="0" i="0" u="none" baseline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Dzielenie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100" b="0" i="0" u="none" baseline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100" b="0" i="0" u="none" baseline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Potęga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100" b="0" i="0" u="none" baseline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%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100" b="0" i="0" u="none" baseline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Reszta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/>
          <p:nvPr/>
        </p:nvSpPr>
        <p:spPr>
          <a:xfrm>
            <a:off x="1727200" y="2230157"/>
            <a:ext cx="4460999" cy="5308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yy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440 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12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yy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5280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zz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yy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1000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zz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5.28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2" name="Shape 362"/>
          <p:cNvSpPr txBox="1"/>
          <p:nvPr/>
        </p:nvSpPr>
        <p:spPr>
          <a:xfrm>
            <a:off x="7073900" y="2298700"/>
            <a:ext cx="402660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jj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kk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jj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% 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kk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 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**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3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64</a:t>
            </a:r>
          </a:p>
        </p:txBody>
      </p:sp>
      <p:graphicFrame>
        <p:nvGraphicFramePr>
          <p:cNvPr id="363" name="Shape 363"/>
          <p:cNvGraphicFramePr/>
          <p:nvPr/>
        </p:nvGraphicFramePr>
        <p:xfrm>
          <a:off x="11783875" y="2965450"/>
          <a:ext cx="3752000" cy="4556125"/>
        </p:xfrm>
        <a:graphic>
          <a:graphicData uri="http://schemas.openxmlformats.org/drawingml/2006/table">
            <a:tbl>
              <a:tblPr>
                <a:noFill/>
                <a:tableStyleId>{54014B03-8F40-49A2-A0EB-D18ED94CC971}</a:tableStyleId>
              </a:tblPr>
              <a:tblGrid>
                <a:gridCol w="18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2400" b="0" i="0" u="none" baseline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Operator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2400" b="0" i="0" u="none" baseline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Operacja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2300" b="0" i="0" u="none" baseline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+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2300" b="0" i="0" u="none" baseline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Dodawanie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2300" b="0" i="0" u="none" baseline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-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2300" b="0" i="0" u="none" baseline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Odejmowanie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2300" b="0" i="0" u="none" baseline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2300" b="0" i="0" u="none" baseline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Mnożenie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2300" b="0" i="0" u="none" baseline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/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2300" b="0" i="0" u="none" baseline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Dzielenie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2300" b="0" i="0" u="none" baseline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2300" b="0" i="0" u="none" baseline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Potęga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2300" b="0" i="0" u="none" baseline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%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2300" b="0" i="0" u="none" baseline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Reszta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364" name="Shape 364"/>
          <p:cNvCxnSpPr/>
          <p:nvPr/>
        </p:nvCxnSpPr>
        <p:spPr>
          <a:xfrm>
            <a:off x="8432800" y="6225788"/>
            <a:ext cx="12699" cy="595311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5" name="Shape 365"/>
          <p:cNvCxnSpPr/>
          <p:nvPr/>
        </p:nvCxnSpPr>
        <p:spPr>
          <a:xfrm rot="10800000" flipH="1">
            <a:off x="8432800" y="6210300"/>
            <a:ext cx="2035175" cy="25399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66" name="Shape 366"/>
          <p:cNvSpPr txBox="1"/>
          <p:nvPr/>
        </p:nvSpPr>
        <p:spPr>
          <a:xfrm>
            <a:off x="7807325" y="6273800"/>
            <a:ext cx="34289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367" name="Shape 367"/>
          <p:cNvSpPr txBox="1"/>
          <p:nvPr/>
        </p:nvSpPr>
        <p:spPr>
          <a:xfrm>
            <a:off x="8572500" y="62738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23</a:t>
            </a:r>
          </a:p>
        </p:txBody>
      </p:sp>
      <p:sp>
        <p:nvSpPr>
          <p:cNvPr id="368" name="Shape 368"/>
          <p:cNvSpPr txBox="1"/>
          <p:nvPr/>
        </p:nvSpPr>
        <p:spPr>
          <a:xfrm>
            <a:off x="8816975" y="5605462"/>
            <a:ext cx="1100136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 R 3</a:t>
            </a:r>
          </a:p>
        </p:txBody>
      </p:sp>
      <p:sp>
        <p:nvSpPr>
          <p:cNvPr id="369" name="Shape 369"/>
          <p:cNvSpPr txBox="1"/>
          <p:nvPr/>
        </p:nvSpPr>
        <p:spPr>
          <a:xfrm>
            <a:off x="8572500" y="67310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20</a:t>
            </a:r>
          </a:p>
        </p:txBody>
      </p:sp>
      <p:cxnSp>
        <p:nvCxnSpPr>
          <p:cNvPr id="370" name="Shape 370"/>
          <p:cNvCxnSpPr/>
          <p:nvPr/>
        </p:nvCxnSpPr>
        <p:spPr>
          <a:xfrm>
            <a:off x="8496300" y="7440611"/>
            <a:ext cx="584200" cy="0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8801100" y="7505700"/>
            <a:ext cx="34289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372" name="Shape 37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Wyrażenia liczbowe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Kolejność działań</a:t>
            </a:r>
          </a:p>
        </p:txBody>
      </p:sp>
      <p:sp>
        <p:nvSpPr>
          <p:cNvPr id="378" name="Shape 378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14630400" cy="40004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Kiedy wykonujemy wiele operacji, Python musi wiedzieć, w jakiej kolejności je wykonać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Nazywamy to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kolejnością operatorów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Który operator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jest w kolejce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przed pozostałymi?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3756025" y="6640900"/>
            <a:ext cx="874395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4400" b="0" i="0" u="none" strike="noStrike" cap="none" baseline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pl" sz="44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= 1</a:t>
            </a:r>
            <a:r>
              <a:rPr lang="pl" sz="4400" b="0" i="0" u="none" strike="noStrike" cap="none" baseline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+</a:t>
            </a:r>
            <a:r>
              <a:rPr lang="pl" sz="44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2 </a:t>
            </a:r>
            <a:r>
              <a:rPr lang="pl" sz="4400" b="0" i="0" u="none" strike="noStrike" cap="none" baseline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* </a:t>
            </a:r>
            <a:r>
              <a:rPr lang="pl" sz="44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 </a:t>
            </a:r>
            <a:r>
              <a:rPr lang="pl" sz="4400" b="0" i="0" u="none" strike="noStrike" cap="none" baseline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- </a:t>
            </a:r>
            <a:r>
              <a:rPr lang="pl" sz="44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4</a:t>
            </a:r>
            <a:r>
              <a:rPr lang="pl" sz="4400" b="0" i="0" u="none" strike="noStrike" cap="none" baseline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/ </a:t>
            </a:r>
            <a:r>
              <a:rPr lang="pl" sz="44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5 </a:t>
            </a:r>
            <a:r>
              <a:rPr lang="pl" sz="4400" b="0" i="0" u="none" strike="noStrike" cap="none" baseline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** </a:t>
            </a:r>
            <a:r>
              <a:rPr lang="pl" sz="44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6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Kolejność operatorów</a:t>
            </a:r>
          </a:p>
        </p:txBody>
      </p:sp>
      <p:sp>
        <p:nvSpPr>
          <p:cNvPr id="385" name="Shape 38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Od najwyższego do najniższego priorytetu: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Zawsze zaczynamy od nawiasów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Potęgowanie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Mnożenie, dzielenie i reszta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Dodawanie i odejmowanie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Od lewej do prawej</a:t>
            </a:r>
          </a:p>
        </p:txBody>
      </p:sp>
      <p:grpSp>
        <p:nvGrpSpPr>
          <p:cNvPr id="386" name="Shape 386"/>
          <p:cNvGrpSpPr/>
          <p:nvPr/>
        </p:nvGrpSpPr>
        <p:grpSpPr>
          <a:xfrm>
            <a:off x="12079286" y="3276578"/>
            <a:ext cx="3338701" cy="3020428"/>
            <a:chOff x="0" y="-349272"/>
            <a:chExt cx="2522536" cy="3020428"/>
          </a:xfrm>
        </p:grpSpPr>
        <p:sp>
          <p:nvSpPr>
            <p:cNvPr id="387" name="Shape 387"/>
            <p:cNvSpPr txBox="1"/>
            <p:nvPr/>
          </p:nvSpPr>
          <p:spPr>
            <a:xfrm>
              <a:off x="0" y="-349272"/>
              <a:ext cx="2262187" cy="302042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pl" sz="3600" b="0" i="0" u="none" strike="noStrike" cap="none" baseline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Nawiasy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pl" sz="3600" b="0" i="0" u="none" strike="noStrike" cap="none" baseline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Potęga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pl" sz="3600" b="0" i="0" u="none" strike="noStrike" cap="none" baseline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Mnożenie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pl" sz="3600" b="0" i="0" u="none" strike="noStrike" cap="none" baseline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Dodawanie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pl" sz="3600" b="0" i="0" u="none" strike="noStrike" cap="none" baseline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Od lewej do prawej</a:t>
              </a:r>
            </a:p>
          </p:txBody>
        </p:sp>
        <p:cxnSp>
          <p:nvCxnSpPr>
            <p:cNvPr id="388" name="Shape 388"/>
            <p:cNvCxnSpPr/>
            <p:nvPr/>
          </p:nvCxnSpPr>
          <p:spPr>
            <a:xfrm flipV="1">
              <a:off x="2522536" y="134936"/>
              <a:ext cx="0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4070626" cy="11048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78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Stałe</a:t>
            </a:r>
          </a:p>
        </p:txBody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337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Stałe wartości </a:t>
            </a:r>
            <a:r>
              <a:rPr lang="pl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takie jak liczby, litery i </a:t>
            </a:r>
            <a:r>
              <a:rPr lang="pl-PL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napisy</a:t>
            </a:r>
            <a:r>
              <a:rPr lang="en-US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nazywane są </a:t>
            </a:r>
            <a:r>
              <a:rPr lang="pl" sz="3600" b="0" i="0" u="none" strike="noStrike" cap="none" baseline="0" dirty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6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stałymi</a:t>
            </a:r>
            <a:r>
              <a:rPr lang="pl" sz="3600" b="0" i="0" u="none" strike="noStrike" cap="none" baseline="0" dirty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pl" sz="36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ponieważ ich wartości się nie zmieniają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Stałe </a:t>
            </a:r>
            <a:r>
              <a:rPr lang="pl" sz="36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liczbowe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wyglądają normalnie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Zapis stałych </a:t>
            </a:r>
            <a:r>
              <a:rPr lang="en-US" sz="3600" b="0" i="0" u="none" strike="noStrike" cap="none" baseline="0" dirty="0" err="1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napisów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wykorzystuje</a:t>
            </a:r>
            <a:b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b="0" i="0" u="none" strike="noStrike" cap="none" baseline="0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apostrofy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pl" sz="3600" b="0" i="0" u="none" strike="noStrike" cap="none" baseline="0" dirty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pl" sz="3600" b="0" i="0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lub</a:t>
            </a:r>
            <a:r>
              <a:rPr lang="en-US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cudzysłowy (</a:t>
            </a:r>
            <a:r>
              <a:rPr lang="en-US" sz="3600" b="0" i="0" u="none" strike="noStrike" cap="none" baseline="0" dirty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"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br>
              <a:rPr lang="pl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pl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2" name="Shape 252"/>
          <p:cNvSpPr txBox="1"/>
          <p:nvPr/>
        </p:nvSpPr>
        <p:spPr>
          <a:xfrm>
            <a:off x="9719765" y="5041900"/>
            <a:ext cx="5986463" cy="31257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123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123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98.6</a:t>
            </a:r>
            <a:r>
              <a:rPr lang="pl" sz="30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98.6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print(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'Witaj świecie'</a:t>
            </a:r>
            <a:r>
              <a:rPr lang="pl" sz="30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Witaj świecie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/>
          <p:nvPr/>
        </p:nvSpPr>
        <p:spPr>
          <a:xfrm>
            <a:off x="10307636" y="990600"/>
            <a:ext cx="46275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pl" sz="3200" b="0" i="0" u="none" strike="noStrike" cap="none" baseline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 ** 3</a:t>
            </a:r>
            <a:r>
              <a:rPr lang="pl" sz="32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/ 4 * 5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0891836" y="2540000"/>
            <a:ext cx="40433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pl" sz="3200" b="0" i="0" u="none" strike="noStrike" cap="none" baseline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8 / 4</a:t>
            </a:r>
            <a:r>
              <a:rPr lang="pl" sz="32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* 5</a:t>
            </a:r>
          </a:p>
        </p:txBody>
      </p:sp>
      <p:cxnSp>
        <p:nvCxnSpPr>
          <p:cNvPr id="398" name="Shape 398"/>
          <p:cNvCxnSpPr/>
          <p:nvPr/>
        </p:nvCxnSpPr>
        <p:spPr>
          <a:xfrm rot="10800000">
            <a:off x="11917975" y="1686224"/>
            <a:ext cx="277199" cy="837900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99" name="Shape 399"/>
          <p:cNvSpPr txBox="1"/>
          <p:nvPr/>
        </p:nvSpPr>
        <p:spPr>
          <a:xfrm>
            <a:off x="11298236" y="4000500"/>
            <a:ext cx="32178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pl" sz="3200" b="0" i="0" u="none" strike="noStrike" cap="none" baseline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 * 5</a:t>
            </a:r>
          </a:p>
        </p:txBody>
      </p:sp>
      <p:cxnSp>
        <p:nvCxnSpPr>
          <p:cNvPr id="400" name="Shape 400"/>
          <p:cNvCxnSpPr/>
          <p:nvPr/>
        </p:nvCxnSpPr>
        <p:spPr>
          <a:xfrm flipV="1">
            <a:off x="12322173" y="3348026"/>
            <a:ext cx="74752" cy="65247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1590336" y="5638800"/>
            <a:ext cx="225901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rgbClr val="FF99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+ 10</a:t>
            </a:r>
          </a:p>
        </p:txBody>
      </p:sp>
      <p:cxnSp>
        <p:nvCxnSpPr>
          <p:cNvPr id="402" name="Shape 402"/>
          <p:cNvCxnSpPr>
            <a:endCxn id="399" idx="2"/>
          </p:cNvCxnSpPr>
          <p:nvPr/>
        </p:nvCxnSpPr>
        <p:spPr>
          <a:xfrm flipV="1">
            <a:off x="12785524" y="4800599"/>
            <a:ext cx="121644" cy="86372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3" name="Shape 403"/>
          <p:cNvSpPr txBox="1"/>
          <p:nvPr/>
        </p:nvSpPr>
        <p:spPr>
          <a:xfrm>
            <a:off x="12085636" y="6934200"/>
            <a:ext cx="723900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rgbClr val="FF99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11</a:t>
            </a:r>
          </a:p>
        </p:txBody>
      </p:sp>
      <p:cxnSp>
        <p:nvCxnSpPr>
          <p:cNvPr id="404" name="Shape 404"/>
          <p:cNvCxnSpPr/>
          <p:nvPr/>
        </p:nvCxnSpPr>
        <p:spPr>
          <a:xfrm rot="10800000">
            <a:off x="12225274" y="6308749"/>
            <a:ext cx="96899" cy="7080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455723" y="1309675"/>
            <a:ext cx="7351799" cy="2955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 = 1 + 2 ** 3 / 4 *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print(x)</a:t>
            </a:r>
            <a:endParaRPr lang="pl" sz="36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11.0</a:t>
            </a:r>
            <a:endParaRPr lang="pl" sz="3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pl" sz="3600" b="1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</p:txBody>
      </p:sp>
      <p:grpSp>
        <p:nvGrpSpPr>
          <p:cNvPr id="18" name="Shape 386"/>
          <p:cNvGrpSpPr/>
          <p:nvPr/>
        </p:nvGrpSpPr>
        <p:grpSpPr>
          <a:xfrm>
            <a:off x="3242938" y="4450596"/>
            <a:ext cx="3338701" cy="3020428"/>
            <a:chOff x="0" y="-349272"/>
            <a:chExt cx="2522536" cy="3020428"/>
          </a:xfrm>
        </p:grpSpPr>
        <p:sp>
          <p:nvSpPr>
            <p:cNvPr id="19" name="Shape 387"/>
            <p:cNvSpPr txBox="1"/>
            <p:nvPr/>
          </p:nvSpPr>
          <p:spPr>
            <a:xfrm>
              <a:off x="0" y="-349272"/>
              <a:ext cx="2262187" cy="302042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pl" sz="3600" b="0" i="0" u="none" strike="noStrike" cap="none" baseline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Nawiasy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pl" sz="3600" b="0" i="0" u="none" strike="noStrike" cap="none" baseline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Potęga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pl" sz="3600" b="0" i="0" u="none" strike="noStrike" cap="none" baseline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Mnożenie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pl" sz="3600" b="0" i="0" u="none" strike="noStrike" cap="none" baseline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Dodawanie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pl" sz="3600" b="0" i="0" u="none" strike="noStrike" cap="none" baseline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Od lewej do prawej</a:t>
              </a:r>
            </a:p>
          </p:txBody>
        </p:sp>
        <p:cxnSp>
          <p:nvCxnSpPr>
            <p:cNvPr id="20" name="Shape 388"/>
            <p:cNvCxnSpPr/>
            <p:nvPr/>
          </p:nvCxnSpPr>
          <p:spPr>
            <a:xfrm flipV="1">
              <a:off x="2522536" y="134936"/>
              <a:ext cx="0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0621667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Kolejność operatorów</a:t>
            </a:r>
          </a:p>
        </p:txBody>
      </p:sp>
      <p:sp>
        <p:nvSpPr>
          <p:cNvPr id="411" name="Shape 411"/>
          <p:cNvSpPr txBox="1">
            <a:spLocks noGrp="1"/>
          </p:cNvSpPr>
          <p:nvPr>
            <p:ph type="body" idx="1"/>
          </p:nvPr>
        </p:nvSpPr>
        <p:spPr>
          <a:xfrm>
            <a:off x="812800" y="2133601"/>
            <a:ext cx="14630400" cy="5067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Zapamiętaj zasady </a:t>
            </a:r>
            <a:r>
              <a:rPr lang="pl" sz="3600" b="0" i="0" u="none" baseline="0" dirty="0">
                <a:solidFill>
                  <a:srgbClr val="FFFFFF"/>
                </a:solidFill>
                <a:sym typeface="Cabin"/>
              </a:rPr>
              <a:t>–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 góry do dołu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Pisząc kod, używaj nawiasów</a:t>
            </a:r>
            <a:endParaRPr lang="pl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Pisząc kod, nie twórz skomplikowanych wyrażeń matematycznych </a:t>
            </a:r>
            <a:r>
              <a:rPr lang="pl" sz="3600" b="0" i="0" u="none" baseline="0" dirty="0">
                <a:solidFill>
                  <a:srgbClr val="FFFFFF"/>
                </a:solidFill>
                <a:sym typeface="Cabin"/>
              </a:rPr>
              <a:t>–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niech będzie łatwo je zrozumieć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Długie serie działań dziel na krótsze, bardziej zrozumiałe</a:t>
            </a:r>
          </a:p>
        </p:txBody>
      </p:sp>
      <p:grpSp>
        <p:nvGrpSpPr>
          <p:cNvPr id="412" name="Shape 412"/>
          <p:cNvGrpSpPr/>
          <p:nvPr/>
        </p:nvGrpSpPr>
        <p:grpSpPr>
          <a:xfrm>
            <a:off x="11767343" y="1543050"/>
            <a:ext cx="3249614" cy="2324099"/>
            <a:chOff x="0" y="0"/>
            <a:chExt cx="2541586" cy="2324099"/>
          </a:xfrm>
        </p:grpSpPr>
        <p:sp>
          <p:nvSpPr>
            <p:cNvPr id="413" name="Shape 413"/>
            <p:cNvSpPr txBox="1"/>
            <p:nvPr/>
          </p:nvSpPr>
          <p:spPr>
            <a:xfrm>
              <a:off x="0" y="0"/>
              <a:ext cx="2262187" cy="2324099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pl" sz="3100" b="0" i="0" u="none" strike="noStrike" cap="none" baseline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Nawiasy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pl" sz="3100" b="0" i="0" u="none" strike="noStrike" cap="none" baseline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Potęga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pl" sz="3100" b="0" i="0" u="none" strike="noStrike" cap="none" baseline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Mnożenie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pl" sz="3100" b="0" i="0" u="none" strike="noStrike" cap="none" baseline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Dodawanie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pl" sz="3100" b="0" i="0" u="none" strike="noStrike" cap="none" baseline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Od lewej do prawej</a:t>
              </a:r>
            </a:p>
          </p:txBody>
        </p:sp>
        <p:cxnSp>
          <p:nvCxnSpPr>
            <p:cNvPr id="414" name="Shape 414"/>
            <p:cNvCxnSpPr/>
            <p:nvPr/>
          </p:nvCxnSpPr>
          <p:spPr>
            <a:xfrm rot="10800000">
              <a:off x="2522536" y="134936"/>
              <a:ext cx="19049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 oznacza 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  <p:sp>
        <p:nvSpPr>
          <p:cNvPr id="436" name="Shape 436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85407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 Pythonie zmienne, literały i stałe mają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typy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potrafi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odróżnić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liczbę całkowitą od ciągu znaków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 przykład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oznacza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dodawanie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 przypadku liczb, ale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konkatenację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 przypadku </a:t>
            </a:r>
            <a:r>
              <a:rPr lang="en-US" sz="3600" b="0" i="0" u="none" strike="noStrike" cap="none" baseline="0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napisów</a:t>
            </a:r>
            <a:endParaRPr lang="pl" sz="3600" b="0" i="0" u="none" strike="noStrike" cap="none" baseline="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37" name="Shape 437"/>
          <p:cNvSpPr txBox="1"/>
          <p:nvPr/>
        </p:nvSpPr>
        <p:spPr>
          <a:xfrm>
            <a:off x="9696450" y="3224956"/>
            <a:ext cx="6076799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ddd = 1 + 4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print(ddd)</a:t>
            </a:r>
            <a:endParaRPr lang="pl"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eee = 'hej ' + 'tam'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print(eee)</a:t>
            </a:r>
            <a:endParaRPr lang="pl"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hej tam</a:t>
            </a:r>
          </a:p>
        </p:txBody>
      </p:sp>
      <p:sp>
        <p:nvSpPr>
          <p:cNvPr id="438" name="Shape 438"/>
          <p:cNvSpPr txBox="1"/>
          <p:nvPr/>
        </p:nvSpPr>
        <p:spPr>
          <a:xfrm>
            <a:off x="9322576" y="7694909"/>
            <a:ext cx="62145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A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konkatenacja = łączenie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822827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 jest ważny</a:t>
            </a:r>
          </a:p>
        </p:txBody>
      </p:sp>
      <p:sp>
        <p:nvSpPr>
          <p:cNvPr id="444" name="Shape 444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71691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zna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każdego obiektu 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Niektóre operacje są zabronione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FF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 możesz 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dodać 1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do </a:t>
            </a:r>
            <a:r>
              <a:rPr lang="en-US" sz="3600" b="0" i="0" u="none" strike="noStrike" cap="none" baseline="0" dirty="0" err="1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napisu</a:t>
            </a:r>
            <a:endParaRPr lang="pl" sz="3600" b="0" i="0" u="none" strike="noStrike" cap="none" baseline="0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Możemy zapytać Pythona o typ jakiegoś obiektu, używając funkcji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type()</a:t>
            </a:r>
          </a:p>
        </p:txBody>
      </p:sp>
      <p:sp>
        <p:nvSpPr>
          <p:cNvPr id="445" name="Shape 445"/>
          <p:cNvSpPr txBox="1"/>
          <p:nvPr/>
        </p:nvSpPr>
        <p:spPr>
          <a:xfrm>
            <a:off x="8586779" y="2120900"/>
            <a:ext cx="7315200" cy="60467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eee = 'hej ' + 'tam'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eee = eee + 1</a:t>
            </a:r>
          </a:p>
          <a:p>
            <a:pPr lvl="0" algn="l" rtl="0">
              <a:buClr>
                <a:srgbClr val="FF0000"/>
              </a:buClr>
              <a:buSzPct val="25000"/>
            </a:pPr>
            <a:r>
              <a:rPr lang="pl" sz="2800" b="0" i="0" u="none" baseline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 (most recent call last):  File "&lt;stdin&gt;", line 1, in &lt;module&gt;TypeError: Can't convert 'int' object to str implicitly</a:t>
            </a:r>
          </a:p>
          <a:p>
            <a:pPr lvl="0" algn="l" rtl="0">
              <a:buClr>
                <a:srgbClr val="FF0000"/>
              </a:buClr>
              <a:buSzPct val="25000"/>
            </a:pP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(eee)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&lt;class'str'&gt;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('hej')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&lt;class'str'&gt;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&lt;class'int'&gt;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Różne typy liczb</a:t>
            </a:r>
          </a:p>
        </p:txBody>
      </p:sp>
      <p:sp>
        <p:nvSpPr>
          <p:cNvPr id="451" name="Shape 451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83502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Liczby mają dwa główne typy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pl" sz="36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 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Liczby całkowite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(int): </a:t>
            </a:r>
            <a:br>
              <a:rPr lang="pl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-14, -2, 0, 1, 100, 401233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pl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Liczby zmiennoprzecinkowe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(float):  -2.5 , 0.0, 98.6, 14.0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Są też inne typy liczb </a:t>
            </a:r>
            <a:r>
              <a:rPr lang="pl" sz="3600" b="0" i="0" u="none" baseline="0" dirty="0">
                <a:solidFill>
                  <a:srgbClr val="FFFFFF"/>
                </a:solidFill>
                <a:sym typeface="Cabin"/>
              </a:rPr>
              <a:t>–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odmiany liczb całkowitych i zmiennoprzecinkowych</a:t>
            </a:r>
          </a:p>
        </p:txBody>
      </p:sp>
      <p:sp>
        <p:nvSpPr>
          <p:cNvPr id="452" name="Shape 452"/>
          <p:cNvSpPr txBox="1"/>
          <p:nvPr/>
        </p:nvSpPr>
        <p:spPr>
          <a:xfrm>
            <a:off x="10598100" y="2235993"/>
            <a:ext cx="5238599" cy="5829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(</a:t>
            </a:r>
            <a:r>
              <a:rPr lang="pl" sz="3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'int'&gt;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temp</a:t>
            </a: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98.6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temp</a:t>
            </a: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&lt;class'float'&gt;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'int'&gt;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(1.0)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&lt;class'float'&gt;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Konwersje typów</a:t>
            </a:r>
          </a:p>
        </p:txBody>
      </p:sp>
      <p:sp>
        <p:nvSpPr>
          <p:cNvPr id="458" name="Shape 458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692150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Jeśli w wyrażeniu znajdzie się liczba zmiennoprzecinkowa i całkowita,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automatycznie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skonwertuje całkowitą na zmiennoprzecinkową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Możesz też kontrolować konwersje wbudowanymi</a:t>
            </a:r>
            <a:r>
              <a:rPr lang="pl" sz="3600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funkcjami </a:t>
            </a:r>
            <a:r>
              <a:rPr lang="pl" sz="3600" b="0" i="0" u="none" strike="noStrike" cap="none" baseline="0" dirty="0">
                <a:solidFill>
                  <a:srgbClr val="00FA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int()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 </a:t>
            </a:r>
            <a:r>
              <a:rPr lang="pl" sz="3600" b="0" i="0" u="none" strike="noStrike" cap="none" baseline="0" dirty="0">
                <a:solidFill>
                  <a:srgbClr val="00FA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float()</a:t>
            </a:r>
          </a:p>
        </p:txBody>
      </p:sp>
      <p:sp>
        <p:nvSpPr>
          <p:cNvPr id="459" name="Shape 459"/>
          <p:cNvSpPr txBox="1"/>
          <p:nvPr/>
        </p:nvSpPr>
        <p:spPr>
          <a:xfrm>
            <a:off x="9048750" y="1890711"/>
            <a:ext cx="7010399" cy="5981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l" rtl="0">
              <a:buClr>
                <a:schemeClr val="lt1"/>
              </a:buClr>
              <a:buSzPct val="25000"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2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2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(99) </a:t>
            </a:r>
            <a:r>
              <a:rPr lang="pl" sz="32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</a:t>
            </a:r>
            <a:r>
              <a:rPr lang="pl" sz="32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199.0</a:t>
            </a:r>
            <a:endParaRPr lang="pl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i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2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(i)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&lt;class'int'&gt;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f = </a:t>
            </a:r>
            <a:r>
              <a:rPr lang="pl" sz="32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(i)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2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</a:t>
            </a:r>
            <a:r>
              <a:rPr lang="pl" sz="32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42.0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2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(f)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&lt;class'float'&gt;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endParaRPr lang="pl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791852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Dzielenie liczb całkowitych</a:t>
            </a:r>
            <a:endParaRPr lang="pl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21" name="Shape 421"/>
          <p:cNvSpPr txBox="1">
            <a:spLocks noGrp="1"/>
          </p:cNvSpPr>
          <p:nvPr>
            <p:ph type="body" idx="1"/>
          </p:nvPr>
        </p:nvSpPr>
        <p:spPr>
          <a:xfrm>
            <a:off x="812800" y="2457449"/>
            <a:ext cx="8235950" cy="390525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3782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Wynikiem dzielenia liczb całkowitych jest liczba zmiennoprzecinkowa</a:t>
            </a:r>
            <a:endParaRPr lang="pl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22" name="Shape 422"/>
          <p:cNvSpPr txBox="1"/>
          <p:nvPr/>
        </p:nvSpPr>
        <p:spPr>
          <a:xfrm>
            <a:off x="9527775" y="2647950"/>
            <a:ext cx="6417075" cy="468630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 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5.0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 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4.5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99 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 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100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0.99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10.0 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2.0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5.0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99.0 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100.0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0.99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23" name="Shape 423"/>
          <p:cNvSpPr txBox="1"/>
          <p:nvPr/>
        </p:nvSpPr>
        <p:spPr>
          <a:xfrm>
            <a:off x="812800" y="7334251"/>
            <a:ext cx="714775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 Pythonie 2.x było inaczej</a:t>
            </a:r>
            <a:endParaRPr lang="pl" sz="3600" u="none" strike="noStrike" cap="none" dirty="0">
              <a:solidFill>
                <a:srgbClr val="FF4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5245145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7283450" cy="21669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Konwersje ciągów znaków</a:t>
            </a:r>
          </a:p>
        </p:txBody>
      </p:sp>
      <p:sp>
        <p:nvSpPr>
          <p:cNvPr id="465" name="Shape 465"/>
          <p:cNvSpPr txBox="1">
            <a:spLocks noGrp="1"/>
          </p:cNvSpPr>
          <p:nvPr>
            <p:ph type="body" idx="1"/>
          </p:nvPr>
        </p:nvSpPr>
        <p:spPr>
          <a:xfrm>
            <a:off x="812800" y="3105150"/>
            <a:ext cx="7283450" cy="506253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Możesz też użyć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int()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float()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do konwersji pomiędzy ciągiem a liczbą całkowitą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Otrzymasz </a:t>
            </a:r>
            <a:r>
              <a:rPr lang="pl" sz="3600" b="0" i="0" u="none" strike="noStrike" cap="none" baseline="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błąd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jeśli ciąg nie zawiera cyfr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8470900" y="730250"/>
            <a:ext cx="7607300" cy="7658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 </a:t>
            </a:r>
            <a:r>
              <a:rPr lang="pl" sz="2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'str'&gt;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1)</a:t>
            </a:r>
            <a:endParaRPr lang="pl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 algn="l" rtl="0">
              <a:buClr>
                <a:srgbClr val="FF0000"/>
              </a:buClr>
              <a:buSzPct val="25000"/>
            </a:pPr>
            <a:r>
              <a:rPr lang="pl" sz="2600" b="0" i="0" u="none" baseline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 (most recent call last):  File "&lt;stdin&gt;", line 1, in &lt;module&gt;</a:t>
            </a:r>
          </a:p>
          <a:p>
            <a:pPr lvl="0" algn="l" rtl="0">
              <a:buClr>
                <a:srgbClr val="FF0000"/>
              </a:buClr>
              <a:buSzPct val="25000"/>
            </a:pPr>
            <a:r>
              <a:rPr lang="pl" sz="2600" b="0" i="0" u="none" baseline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TypeError: Can't convert 'int' object to str implicitly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'int'&gt;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+ 1)</a:t>
            </a:r>
            <a:endParaRPr lang="pl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124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'hej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niv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 algn="l" rtl="0">
              <a:buClr>
                <a:srgbClr val="FF0000"/>
              </a:buClr>
              <a:buSzPct val="25000"/>
            </a:pPr>
            <a:r>
              <a:rPr lang="pl" sz="2600" b="0" i="0" u="none" baseline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 (most recent call last):  File "&lt;stdin&gt;", line 1, in &lt;module&gt;</a:t>
            </a:r>
          </a:p>
          <a:p>
            <a:pPr lvl="0" algn="l" rtl="0">
              <a:buClr>
                <a:srgbClr val="FF0000"/>
              </a:buClr>
              <a:buSzPct val="25000"/>
            </a:pPr>
            <a:r>
              <a:rPr lang="pl" sz="2600" b="0" i="0" u="none" baseline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ValueError: invalid literal for int() with base 10: 'x'</a:t>
            </a:r>
            <a:endParaRPr lang="pl" sz="2600" i="0" u="none" strike="noStrike" cap="none" dirty="0">
              <a:solidFill>
                <a:srgbClr val="E06666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652465" cy="11048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8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Dane od użytkownika</a:t>
            </a:r>
          </a:p>
        </p:txBody>
      </p:sp>
      <p:sp>
        <p:nvSpPr>
          <p:cNvPr id="472" name="Shape 472"/>
          <p:cNvSpPr txBox="1">
            <a:spLocks noGrp="1"/>
          </p:cNvSpPr>
          <p:nvPr>
            <p:ph type="body" idx="1"/>
          </p:nvPr>
        </p:nvSpPr>
        <p:spPr>
          <a:xfrm>
            <a:off x="812800" y="2133601"/>
            <a:ext cx="6864350" cy="52959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787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Dzięki funkcji </a:t>
            </a:r>
            <a:r>
              <a:rPr lang="pl" sz="38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input()</a:t>
            </a:r>
            <a:r>
              <a:rPr lang="pl" sz="38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możemy nakazać Pythonowi, aby zaczekał na wprowadzenie danych przez użytkownika</a:t>
            </a:r>
          </a:p>
          <a:p>
            <a:pPr marL="1104900" marR="0" lvl="0" indent="-7874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Funkcja </a:t>
            </a:r>
            <a:r>
              <a:rPr lang="pl" sz="38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input()</a:t>
            </a:r>
            <a:r>
              <a:rPr lang="pl" sz="38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zwraca </a:t>
            </a:r>
            <a:r>
              <a:rPr lang="en-US" sz="3800" b="0" i="0" u="none" strike="noStrike" cap="none" baseline="0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</a:t>
            </a:r>
            <a:endParaRPr lang="pl" sz="3800" b="0" i="0" u="none" strike="noStrike" cap="none" baseline="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3" name="Shape 473"/>
          <p:cNvSpPr txBox="1"/>
          <p:nvPr/>
        </p:nvSpPr>
        <p:spPr>
          <a:xfrm>
            <a:off x="8822673" y="3226594"/>
            <a:ext cx="7077727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Kim jesteś? 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rint(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'Witaj',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74" name="Shape 474"/>
          <p:cNvSpPr txBox="1"/>
          <p:nvPr/>
        </p:nvSpPr>
        <p:spPr>
          <a:xfrm>
            <a:off x="9385497" y="5781676"/>
            <a:ext cx="4679870" cy="19212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Kim jesteś? </a:t>
            </a:r>
            <a:r>
              <a:rPr lang="pl" sz="38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Chuck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Witaj Chuck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0521950" cy="11048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8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Konwersja danych</a:t>
            </a:r>
            <a:br>
              <a:rPr lang="pl" sz="78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pl" sz="78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od użytkownika</a:t>
            </a:r>
          </a:p>
        </p:txBody>
      </p:sp>
      <p:sp>
        <p:nvSpPr>
          <p:cNvPr id="480" name="Shape 480"/>
          <p:cNvSpPr txBox="1">
            <a:spLocks noGrp="1"/>
          </p:cNvSpPr>
          <p:nvPr>
            <p:ph type="body" idx="1"/>
          </p:nvPr>
        </p:nvSpPr>
        <p:spPr>
          <a:xfrm>
            <a:off x="812800" y="2634018"/>
            <a:ext cx="7245350" cy="553366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787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Jeśli chcemy odczytać liczbę wprowadzoną przez użytkownika, musimy skonwertować </a:t>
            </a:r>
            <a:r>
              <a:rPr lang="pl-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</a:t>
            </a:r>
            <a:r>
              <a:rPr lang="en-US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 liczbę za pomocą funkcji konwersji.</a:t>
            </a:r>
          </a:p>
          <a:p>
            <a:pPr marL="1104900" marR="0" lvl="0" indent="-7874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Błędami we wprowadzaniu danych zajmiemy się później.</a:t>
            </a:r>
          </a:p>
        </p:txBody>
      </p:sp>
      <p:sp>
        <p:nvSpPr>
          <p:cNvPr id="481" name="Shape 481"/>
          <p:cNvSpPr txBox="1"/>
          <p:nvPr/>
        </p:nvSpPr>
        <p:spPr>
          <a:xfrm>
            <a:off x="8502555" y="3683000"/>
            <a:ext cx="7605794" cy="1778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8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pl" sz="28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Europejskie piętro?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8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pl" sz="28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usf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8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int(</a:t>
            </a:r>
            <a:r>
              <a:rPr lang="pl" sz="28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pl" sz="28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8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'Amerykańskie piętro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pl" sz="28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usf</a:t>
            </a:r>
            <a:r>
              <a:rPr lang="pl" sz="28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82" name="Shape 482"/>
          <p:cNvSpPr txBox="1"/>
          <p:nvPr/>
        </p:nvSpPr>
        <p:spPr>
          <a:xfrm>
            <a:off x="10198099" y="6515100"/>
            <a:ext cx="4964563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Europejskie piętro? </a:t>
            </a:r>
            <a:r>
              <a:rPr lang="pl" sz="38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Amerykańskie piętro</a:t>
            </a:r>
            <a:r>
              <a:rPr lang="en-US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</a:t>
            </a:r>
          </a:p>
        </p:txBody>
      </p:sp>
      <p:pic>
        <p:nvPicPr>
          <p:cNvPr id="483" name="Shape 48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53875" y="1193800"/>
            <a:ext cx="3174900" cy="212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Słowa zastrzeżone</a:t>
            </a:r>
          </a:p>
        </p:txBody>
      </p:sp>
      <p:sp>
        <p:nvSpPr>
          <p:cNvPr id="502" name="Shape 502"/>
          <p:cNvSpPr txBox="1">
            <a:spLocks noGrp="1"/>
          </p:cNvSpPr>
          <p:nvPr>
            <p:ph type="body" idx="1"/>
          </p:nvPr>
        </p:nvSpPr>
        <p:spPr>
          <a:xfrm>
            <a:off x="812800" y="2529191"/>
            <a:ext cx="14630400" cy="11867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wolno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używać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słów zastrzeżonych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jako nazw zmiennych/ identyfikatorów</a:t>
            </a:r>
          </a:p>
        </p:txBody>
      </p:sp>
      <p:sp>
        <p:nvSpPr>
          <p:cNvPr id="503" name="Shape 503"/>
          <p:cNvSpPr txBox="1"/>
          <p:nvPr/>
        </p:nvSpPr>
        <p:spPr>
          <a:xfrm>
            <a:off x="3346315" y="3482501"/>
            <a:ext cx="10369686" cy="41822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l" rtl="0">
              <a:buClr>
                <a:srgbClr val="FFFF00"/>
              </a:buClr>
              <a:buSzPct val="25000"/>
            </a:pPr>
            <a:r>
              <a:rPr lang="pl" sz="3200" b="0" i="0" u="none" baseline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False 	class 	return	is 		finally </a:t>
            </a: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200" b="0" i="0" u="none" baseline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None 	if		for 	lambda 	continue </a:t>
            </a: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200" b="0" i="0" u="none" baseline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True 	def 	from 	while	nonlocal</a:t>
            </a:r>
            <a:endParaRPr lang="pl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200" b="0" i="0" u="none" baseline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and 	del 	global 	not 	with</a:t>
            </a:r>
            <a:endParaRPr lang="pl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200" b="0" i="0" u="none" baseline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  	elif 	try		or 		yield</a:t>
            </a:r>
            <a:endParaRPr lang="pl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200" b="0" i="0" u="none" baseline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assert 	else 	import 	pass</a:t>
            </a: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200" b="0" i="0" u="none" baseline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break 	except 	in 		raise</a:t>
            </a:r>
            <a:endParaRPr lang="pl" sz="32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9759387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Komentarze w Pythonie</a:t>
            </a:r>
          </a:p>
        </p:txBody>
      </p:sp>
      <p:sp>
        <p:nvSpPr>
          <p:cNvPr id="489" name="Shape 48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ignoruje wszystko po znaku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# 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 co komentować?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Opisuj, co zrobi fragment kodu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Dokumentuj, kto jest autorem kodu, i dodawaj pomocne informacje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Wyłącz </a:t>
            </a:r>
            <a:r>
              <a:rPr lang="pl" sz="3600" b="0" i="0" u="none" baseline="0" dirty="0">
                <a:solidFill>
                  <a:srgbClr val="FFFFFF"/>
                </a:solidFill>
                <a:sym typeface="Cabin"/>
              </a:rPr>
              <a:t>–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może na moment </a:t>
            </a:r>
            <a:r>
              <a:rPr lang="pl" sz="3600" b="0" i="0" u="none" baseline="0" dirty="0">
                <a:solidFill>
                  <a:srgbClr val="FFFFFF"/>
                </a:solidFill>
                <a:sym typeface="Cabin"/>
              </a:rPr>
              <a:t>–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jedną linię kodu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/>
          <p:nvPr/>
        </p:nvSpPr>
        <p:spPr>
          <a:xfrm>
            <a:off x="4241800" y="685800"/>
            <a:ext cx="8450618" cy="800782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Pobierz nazwę pliku i otwórz go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name = input('</a:t>
            </a:r>
            <a:r>
              <a:rPr lang="pl-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Podaj nazwę pliku: 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handle = open(name, 'r')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Zlicz częstość słów</a:t>
            </a:r>
          </a:p>
          <a:p>
            <a:pPr lvl="0" algn="l" rtl="0">
              <a:buClr>
                <a:srgbClr val="FFFFFF"/>
              </a:buClr>
              <a:buSzPct val="25000"/>
            </a:pPr>
            <a:r>
              <a:rPr lang="pl" sz="2400" b="0" i="0" u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counts = dict()</a:t>
            </a:r>
          </a:p>
          <a:p>
            <a:pPr lvl="0" algn="l" rtl="0">
              <a:buClr>
                <a:srgbClr val="FFFFFF"/>
              </a:buClr>
              <a:buSzPct val="25000"/>
            </a:pPr>
            <a:r>
              <a:rPr lang="pl" sz="2400" b="0" i="0" u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for line in handle:</a:t>
            </a:r>
            <a:endParaRPr lang="en-US" sz="2400" b="0" i="0" u="none" baseline="0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 algn="l" rt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line = </a:t>
            </a:r>
            <a:r>
              <a:rPr lang="en-US" sz="2400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line.lower</a:t>
            </a: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  <a:endParaRPr lang="pl" sz="2400" b="0" i="0" u="none" baseline="0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 algn="l" rtl="0">
              <a:buClr>
                <a:srgbClr val="FFFFFF"/>
              </a:buClr>
              <a:buSzPct val="25000"/>
            </a:pPr>
            <a:r>
              <a:rPr lang="pl" sz="2400" b="0" i="0" u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words = line.split()</a:t>
            </a:r>
          </a:p>
          <a:p>
            <a:pPr lvl="0" algn="l" rtl="0">
              <a:buClr>
                <a:srgbClr val="FFFFFF"/>
              </a:buClr>
              <a:buSzPct val="25000"/>
            </a:pPr>
            <a:r>
              <a:rPr lang="pl" sz="2400" b="0" i="0" u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for word in words:</a:t>
            </a:r>
          </a:p>
          <a:p>
            <a:pPr lvl="0" algn="l" rtl="0">
              <a:buClr>
                <a:srgbClr val="FFFFFF"/>
              </a:buClr>
              <a:buSzPct val="25000"/>
            </a:pPr>
            <a:r>
              <a:rPr lang="pl" sz="2400" b="0" i="0" u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    counts[word] = counts.get(word,</a:t>
            </a:r>
            <a:r>
              <a:rPr lang="en-US" sz="2400" b="0" i="0" u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0) + 1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Znajdź najczęstsze słowo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 = 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bigword = 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for word, count in list(</a:t>
            </a:r>
            <a:r>
              <a:rPr lang="en-US" sz="2400" b="0" i="0" u="none" strike="noStrike" cap="none" baseline="0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counts.items</a:t>
            </a:r>
            <a:r>
              <a:rPr lang="en-US" sz="24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()):</a:t>
            </a:r>
            <a:endParaRPr lang="pl" sz="2400" b="0" i="0" u="none" strike="noStrike" cap="none" baseline="0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if bigcount is None or count &gt; bigcount: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    bigword = word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    bigcount = count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Wszystko </a:t>
            </a:r>
            <a:r>
              <a:rPr lang="pl" sz="24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g</a:t>
            </a: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otowe</a:t>
            </a:r>
            <a:endParaRPr lang="pl"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pl" sz="2400" b="0" i="0" u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pl" sz="24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rint(bigword, bigcount)</a:t>
            </a:r>
            <a:endParaRPr lang="pl" sz="24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Shape 54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745390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Podsumowanie</a:t>
            </a:r>
          </a:p>
        </p:txBody>
      </p:sp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1362894" y="2659529"/>
            <a:ext cx="6427286" cy="550815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Typy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Słowa zastrzeżone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Zmienne (mnemonika)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Operatory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Kolejność operatorów</a:t>
            </a:r>
          </a:p>
          <a:p>
            <a:pPr marL="0" marR="0" lvl="0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None/>
            </a:pPr>
            <a:endParaRPr sz="3600" dirty="0"/>
          </a:p>
        </p:txBody>
      </p:sp>
      <p:sp>
        <p:nvSpPr>
          <p:cNvPr id="543" name="Shape 543"/>
          <p:cNvSpPr txBox="1">
            <a:spLocks noGrp="1"/>
          </p:cNvSpPr>
          <p:nvPr>
            <p:ph type="body" idx="4294967295"/>
          </p:nvPr>
        </p:nvSpPr>
        <p:spPr>
          <a:xfrm>
            <a:off x="8753402" y="2659529"/>
            <a:ext cx="6532697" cy="539591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Dzielenie liczb całkowitych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Konwersja typów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Dane od użytkownika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Komentarze (1)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Shape 534"/>
          <p:cNvSpPr txBox="1"/>
          <p:nvPr/>
        </p:nvSpPr>
        <p:spPr>
          <a:xfrm>
            <a:off x="687387" y="985837"/>
            <a:ext cx="2727325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8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Ćwiczenie</a:t>
            </a:r>
          </a:p>
        </p:txBody>
      </p:sp>
      <p:sp>
        <p:nvSpPr>
          <p:cNvPr id="535" name="Shape 535"/>
          <p:cNvSpPr txBox="1"/>
          <p:nvPr/>
        </p:nvSpPr>
        <p:spPr>
          <a:xfrm>
            <a:off x="2908300" y="2413000"/>
            <a:ext cx="10706100" cy="44496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Napisz program, który wyświetli użytkownikowi pytanie o liczbę godzin pracy i stawkę za godzinę w celu obliczenia wynagrodzenia.</a:t>
            </a:r>
            <a:br>
              <a:rPr lang="pl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pl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Podaj liczbę godzin: </a:t>
            </a:r>
            <a:r>
              <a:rPr lang="pl" sz="3800" b="0" i="0" u="none" strike="noStrike" cap="none" baseline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35</a:t>
            </a:r>
            <a:r>
              <a:rPr lang="pl" sz="38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Podaj stawkę godzinową: </a:t>
            </a:r>
            <a:r>
              <a:rPr lang="pl" sz="3800" b="0" i="0" u="none" strike="noStrike" cap="none" baseline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2.75 </a:t>
            </a:r>
            <a:endParaRPr lang="pl" sz="38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pl" sz="38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Wynagrodzenie: 96.25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Shape 794"/>
          <p:cNvSpPr txBox="1">
            <a:spLocks noGrp="1"/>
          </p:cNvSpPr>
          <p:nvPr>
            <p:ph type="title" idx="4294967295"/>
          </p:nvPr>
        </p:nvSpPr>
        <p:spPr>
          <a:xfrm>
            <a:off x="1462700" y="946150"/>
            <a:ext cx="12469200" cy="81121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l" sz="3600" b="0" i="0" u="none" baseline="0">
                <a:solidFill>
                  <a:srgbClr val="FFFF00"/>
                </a:solidFill>
              </a:rPr>
              <a:t>Podziękowania dla współpracowników</a:t>
            </a:r>
          </a:p>
        </p:txBody>
      </p:sp>
      <p:pic>
        <p:nvPicPr>
          <p:cNvPr id="797" name="Shape 79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7900" y="839500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8" name="Shape 7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897687" y="1017700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Shape 799"/>
          <p:cNvSpPr txBox="1"/>
          <p:nvPr/>
        </p:nvSpPr>
        <p:spPr>
          <a:xfrm>
            <a:off x="8704400" y="2217051"/>
            <a:ext cx="6797699" cy="56315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>
                <a:solidFill>
                  <a:srgbClr val="FFFFFF"/>
                </a:solidFill>
              </a:rPr>
              <a:t>...</a:t>
            </a:r>
          </a:p>
        </p:txBody>
      </p:sp>
      <p:sp>
        <p:nvSpPr>
          <p:cNvPr id="7" name="Shape 502">
            <a:extLst>
              <a:ext uri="{FF2B5EF4-FFF2-40B4-BE49-F238E27FC236}">
                <a16:creationId xmlns:a16="http://schemas.microsoft.com/office/drawing/2014/main" id="{CEF5E0F8-6601-4183-B7F6-313E4C9DD536}"/>
              </a:ext>
            </a:extLst>
          </p:cNvPr>
          <p:cNvSpPr txBox="1"/>
          <p:nvPr/>
        </p:nvSpPr>
        <p:spPr>
          <a:xfrm>
            <a:off x="1206100" y="2296123"/>
            <a:ext cx="6797699" cy="55334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Copyright slajdów 2010 - Charles R. Severance </a:t>
            </a:r>
            <a:br>
              <a:rPr lang="pl" sz="1800" b="0" i="0" u="none" baseline="0" dirty="0">
                <a:solidFill>
                  <a:srgbClr val="FFFFFF"/>
                </a:solidFill>
              </a:rPr>
            </a:br>
            <a:r>
              <a:rPr lang="pl" sz="1800" b="0" i="0" u="none" baseline="0" dirty="0">
                <a:solidFill>
                  <a:srgbClr val="FFFFFF"/>
                </a:solidFill>
              </a:rPr>
              <a:t>(</a:t>
            </a:r>
            <a:r>
              <a:rPr lang="pl" sz="1800" b="0" i="0" u="sng" baseline="0" dirty="0">
                <a:solidFill>
                  <a:srgbClr val="FFFF00"/>
                </a:solidFill>
                <a:hlinkClick r:id="rId5"/>
              </a:rPr>
              <a:t>www.dr-chuck.com</a:t>
            </a:r>
            <a:r>
              <a:rPr lang="pl" sz="1800" b="0" i="0" u="none" baseline="0" dirty="0">
                <a:solidFill>
                  <a:srgbClr val="FFFFFF"/>
                </a:solidFill>
              </a:rPr>
              <a:t>)</a:t>
            </a:r>
            <a:r>
              <a:rPr lang="pl" sz="1800" b="0" i="0" u="none" baseline="0" dirty="0">
                <a:solidFill>
                  <a:schemeClr val="bg1"/>
                </a:solidFill>
              </a:rPr>
              <a:t> University of Michigan School of Information i</a:t>
            </a:r>
            <a:r>
              <a:rPr lang="pl" sz="1800" b="0" i="0" u="none" baseline="0" dirty="0">
                <a:solidFill>
                  <a:srgbClr val="FFFF00"/>
                </a:solidFill>
              </a:rPr>
              <a:t> </a:t>
            </a:r>
            <a:r>
              <a:rPr lang="pl" sz="1800" b="0" i="0" u="sng" baseline="0" dirty="0">
                <a:solidFill>
                  <a:srgbClr val="FFFF00"/>
                </a:solidFill>
                <a:hlinkClick r:id="rId6"/>
              </a:rPr>
              <a:t>open.umich.edu</a:t>
            </a:r>
            <a:r>
              <a:rPr lang="pl" sz="1800" b="0" i="0" baseline="0" dirty="0">
                <a:solidFill>
                  <a:srgbClr val="FFFF00"/>
                </a:solidFill>
              </a:rPr>
              <a:t> </a:t>
            </a:r>
            <a:r>
              <a:rPr lang="pl" sz="1800" b="0" i="0" u="none" baseline="0" dirty="0">
                <a:solidFill>
                  <a:srgbClr val="FFFFFF"/>
                </a:solidFill>
              </a:rPr>
              <a:t>dostępne na licencji Creative Commons Attribution 4.0.  Aby zachować zgodność z wymaganiami licencji należy pozostawić ten slajd na końcu każdej kopii tego dokumentu.  Po dokonaniu zmian, przy ponownej publikacji tych materiałów można dodać swoje nazwisko i nazwę organizacji do listy współpracowników</a:t>
            </a:r>
          </a:p>
          <a:p>
            <a:pPr lvl="0" algn="l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Autorstwo pierwszej wersji: Charles Severance, </a:t>
            </a:r>
            <a:br>
              <a:rPr lang="en-US" sz="1800" b="0" i="0" u="none" baseline="0" dirty="0">
                <a:solidFill>
                  <a:srgbClr val="FFFFFF"/>
                </a:solidFill>
              </a:rPr>
            </a:br>
            <a:r>
              <a:rPr lang="pl" sz="1800" b="0" i="0" u="none" baseline="0" dirty="0">
                <a:solidFill>
                  <a:srgbClr val="FFFFFF"/>
                </a:solidFill>
              </a:rPr>
              <a:t>University of Michigan School of Information</a:t>
            </a:r>
            <a:endParaRPr lang="en-US" sz="1800" b="0" i="0" u="none" baseline="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endParaRPr lang="en-US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-PL" sz="1800" dirty="0">
                <a:solidFill>
                  <a:srgbClr val="FFFFFF"/>
                </a:solidFill>
              </a:rPr>
              <a:t>Polska wersja powstała z inicjatywy Wydziału Matematyki </a:t>
            </a:r>
            <a:br>
              <a:rPr lang="en-US" sz="1800" dirty="0">
                <a:solidFill>
                  <a:srgbClr val="FFFFFF"/>
                </a:solidFill>
              </a:rPr>
            </a:br>
            <a:r>
              <a:rPr lang="pl-PL" sz="1800" dirty="0">
                <a:solidFill>
                  <a:srgbClr val="FFFFFF"/>
                </a:solidFill>
              </a:rPr>
              <a:t>i Informatyki Uniwersytetu im. Adama Mickiewicza w Poznaniu</a:t>
            </a:r>
            <a:endParaRPr lang="en-US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Tłumaczenie: Agata i Krzysztof Wierzbiccy, EnglishT.eu </a:t>
            </a:r>
          </a:p>
          <a:p>
            <a:pPr lvl="0" algn="l" rtl="0">
              <a:spcBef>
                <a:spcPts val="0"/>
              </a:spcBef>
              <a:buNone/>
            </a:pPr>
            <a:endParaRPr lang="pl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... wstaw tu nowych współpracowników i tłumaczy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Zmienne</a:t>
            </a:r>
          </a:p>
        </p:txBody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812800" y="2133601"/>
            <a:ext cx="14630400" cy="26749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Zmienna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nazwane miejsce w pamięci komputera, gdzie programista może zapisać i odczytać dane, używając "nazwy"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tej zmiennej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Programiści sami wybierają nazwy zmiennych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Można zmienić zawartość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zmiennej 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 pomocą dalszych instrukcji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10388600" y="50831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49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49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12.2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9518650" y="5280014"/>
            <a:ext cx="460375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52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0388600" y="67214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49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49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14               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9518650" y="6924664"/>
            <a:ext cx="460375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5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2624125" y="5314827"/>
            <a:ext cx="4038900" cy="2387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4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pl" sz="4800" b="0" i="0" u="none" strike="noStrike" cap="none" baseline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4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48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12.2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4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  <a:r>
              <a:rPr lang="pl" sz="4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4800" b="0" i="0" u="none" strike="noStrike" cap="none" baseline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4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48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b="1" dirty="0"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64" name="Shape 264"/>
          <p:cNvSpPr txBox="1"/>
          <p:nvPr/>
        </p:nvSpPr>
        <p:spPr>
          <a:xfrm>
            <a:off x="2624125" y="8034325"/>
            <a:ext cx="3789000" cy="8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Cabin"/>
              <a:buNone/>
            </a:pPr>
            <a:endParaRPr sz="4800"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Zmienne</a:t>
            </a:r>
          </a:p>
        </p:txBody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812800" y="2133601"/>
            <a:ext cx="14630400" cy="26749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Zmienna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nazwane miejsce w pamięci komputera, gdzie programista może zapisać i odczytać dane, używając "nazwy"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tej zmiennej.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Programiści sami wybierają nazwy zmiennych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Można zmienić zawartość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zmiennej 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 pomocą dalszych instrukcji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10388600" y="50831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49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49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12.2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9518650" y="5280014"/>
            <a:ext cx="460375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5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0388600" y="67214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49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49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14               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9518650" y="6924664"/>
            <a:ext cx="460375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5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grpSp>
        <p:nvGrpSpPr>
          <p:cNvPr id="10" name="Shape 276"/>
          <p:cNvGrpSpPr/>
          <p:nvPr/>
        </p:nvGrpSpPr>
        <p:grpSpPr>
          <a:xfrm>
            <a:off x="10690224" y="5319702"/>
            <a:ext cx="763600" cy="903398"/>
            <a:chOff x="0" y="0"/>
            <a:chExt cx="762000" cy="901775"/>
          </a:xfrm>
        </p:grpSpPr>
        <p:cxnSp>
          <p:nvCxnSpPr>
            <p:cNvPr id="11" name="Shape 277"/>
            <p:cNvCxnSpPr/>
            <p:nvPr/>
          </p:nvCxnSpPr>
          <p:spPr>
            <a:xfrm flipH="1">
              <a:off x="0" y="15875"/>
              <a:ext cx="762000" cy="885900"/>
            </a:xfrm>
            <a:prstGeom prst="straightConnector1">
              <a:avLst/>
            </a:prstGeom>
            <a:noFill/>
            <a:ln w="635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2" name="Shape 278"/>
            <p:cNvCxnSpPr/>
            <p:nvPr/>
          </p:nvCxnSpPr>
          <p:spPr>
            <a:xfrm>
              <a:off x="0" y="0"/>
              <a:ext cx="571500" cy="796799"/>
            </a:xfrm>
            <a:prstGeom prst="straightConnector1">
              <a:avLst/>
            </a:prstGeom>
            <a:noFill/>
            <a:ln w="635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</p:cxnSp>
      </p:grpSp>
      <p:sp>
        <p:nvSpPr>
          <p:cNvPr id="13" name="Shape 279"/>
          <p:cNvSpPr txBox="1"/>
          <p:nvPr/>
        </p:nvSpPr>
        <p:spPr>
          <a:xfrm>
            <a:off x="11852275" y="5256202"/>
            <a:ext cx="1669799" cy="939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58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100</a:t>
            </a:r>
          </a:p>
        </p:txBody>
      </p:sp>
      <p:sp>
        <p:nvSpPr>
          <p:cNvPr id="14" name="Shape 263"/>
          <p:cNvSpPr txBox="1"/>
          <p:nvPr/>
        </p:nvSpPr>
        <p:spPr>
          <a:xfrm>
            <a:off x="2624125" y="5314827"/>
            <a:ext cx="4038900" cy="2387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4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pl" sz="4800" b="0" i="0" u="none" strike="noStrike" cap="none" baseline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4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48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12.2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4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  <a:r>
              <a:rPr lang="pl" sz="4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4800" b="0" i="0" u="none" strike="noStrike" cap="none" baseline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4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48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14</a:t>
            </a:r>
          </a:p>
          <a:p>
            <a:pPr algn="l" rtl="0"/>
            <a:r>
              <a:rPr lang="pl" sz="4800" b="0" i="0" u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pl" sz="4800" b="0" i="0" u="none" baseline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48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4800" b="0" i="0" u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100</a:t>
            </a:r>
            <a:endParaRPr lang="pl" sz="4800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80496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Zasady nazywania zmiennych Pythona</a:t>
            </a:r>
          </a:p>
        </p:txBody>
      </p:sp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812800" y="2571751"/>
            <a:ext cx="14630400" cy="3124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949706" indent="-571500" algn="l" rtl="0">
              <a:spcBef>
                <a:spcPts val="0"/>
              </a:spcBef>
              <a:buSzPct val="100000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Muszą zaczynać się literą lub znakiem podkreślenia _ </a:t>
            </a:r>
          </a:p>
          <a:p>
            <a:pPr marL="949706" indent="-571500" algn="l" rtl="0">
              <a:buSzPct val="100000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Mogą zawierać litery, cyfry i znaki podkreślenia</a:t>
            </a:r>
          </a:p>
          <a:p>
            <a:pPr marL="949706" indent="-571500" algn="l" rtl="0">
              <a:buSzPct val="100000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Wielkość znaków jest ważna</a:t>
            </a:r>
            <a:br>
              <a:rPr lang="pl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pl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34291" y="5938841"/>
            <a:ext cx="1155156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pl" sz="3600" b="0" i="0" u="none" baseline="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Dobre:    </a:t>
            </a:r>
            <a:r>
              <a:rPr lang="pl" sz="3600" b="0" i="0" u="none" baseline="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spam    eggs   spam23   _speed</a:t>
            </a:r>
          </a:p>
          <a:p>
            <a:pPr algn="l" rtl="0"/>
            <a:r>
              <a:rPr lang="pl" sz="3600" b="0" i="0" u="none" baseline="0" dirty="0">
                <a:solidFill>
                  <a:srgbClr val="FF545A"/>
                </a:solidFill>
                <a:latin typeface="Courier" charset="0"/>
                <a:ea typeface="Courier" charset="0"/>
                <a:cs typeface="Courier" charset="0"/>
              </a:rPr>
              <a:t>Złe:</a:t>
            </a:r>
            <a:r>
              <a:rPr lang="pl" sz="3600" b="0" i="0" u="none" baseline="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     </a:t>
            </a:r>
            <a:r>
              <a:rPr lang="pl" sz="3600" b="0" i="0" u="none" baseline="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23spam   #sign  var.12</a:t>
            </a:r>
          </a:p>
          <a:p>
            <a:pPr algn="l" rtl="0"/>
            <a:r>
              <a:rPr lang="pl" sz="3600" b="0" i="0" u="none" baseline="0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Różne:    </a:t>
            </a:r>
            <a:r>
              <a:rPr lang="pl" sz="3600" b="0" i="0" u="none" baseline="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spam   </a:t>
            </a:r>
            <a:r>
              <a:rPr lang="en-US" sz="3600" b="0" i="0" u="none" baseline="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pl" sz="3600" b="0" i="0" u="none" baseline="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Spam   SPAM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8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Mnemoniczne nazwy zmiennych</a:t>
            </a:r>
          </a:p>
        </p:txBody>
      </p:sp>
      <p:sp>
        <p:nvSpPr>
          <p:cNvPr id="507" name="Shape 507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14630400" cy="499586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337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Ponieważ to my, programiści, wybieramy nazwy zmiennych, mamy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najlepsze praktyki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Nazywamy zmienne tak, aby łatwiej zapamiętać, co w nich przechowujemy (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mnemonika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pomoc w zapamiętywaniu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Początkujący mogą się mylić, ponieważ dobre nazwy zmiennych często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brzmią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tak dobrze, że wydają się słowami kluczowymi</a:t>
            </a:r>
          </a:p>
        </p:txBody>
      </p:sp>
      <p:sp>
        <p:nvSpPr>
          <p:cNvPr id="508" name="Shape 508"/>
          <p:cNvSpPr txBox="1"/>
          <p:nvPr/>
        </p:nvSpPr>
        <p:spPr>
          <a:xfrm>
            <a:off x="3980350" y="7521575"/>
            <a:ext cx="8295300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-PL" sz="3000" b="0" i="0" u="sng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https://en.wikipedia.org/wiki/Mnemonic</a:t>
            </a:r>
            <a:endParaRPr lang="pl" sz="3000" b="0" i="0" u="sng" strike="noStrike" cap="none" baseline="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4"/>
            </a:endParaRPr>
          </a:p>
        </p:txBody>
      </p:sp>
    </p:spTree>
    <p:extLst>
      <p:ext uri="{BB962C8B-B14F-4D97-AF65-F5344CB8AC3E}">
        <p14:creationId xmlns:p14="http://schemas.microsoft.com/office/powerpoint/2010/main" val="1350906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Shape 513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print(x1q3p9afd)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14" name="Shape 514"/>
          <p:cNvSpPr txBox="1"/>
          <p:nvPr/>
        </p:nvSpPr>
        <p:spPr>
          <a:xfrm>
            <a:off x="1536700" y="6057900"/>
            <a:ext cx="3860400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 </a:t>
            </a:r>
            <a:r>
              <a:rPr lang="pl" sz="38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robi ten kawałek </a:t>
            </a: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kodu?</a:t>
            </a:r>
          </a:p>
        </p:txBody>
      </p:sp>
    </p:spTree>
    <p:extLst>
      <p:ext uri="{BB962C8B-B14F-4D97-AF65-F5344CB8AC3E}">
        <p14:creationId xmlns:p14="http://schemas.microsoft.com/office/powerpoint/2010/main" val="1538418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print(x1q3p9afd)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20" name="Shape 520"/>
          <p:cNvSpPr txBox="1"/>
          <p:nvPr/>
        </p:nvSpPr>
        <p:spPr>
          <a:xfrm>
            <a:off x="11531600" y="1676400"/>
            <a:ext cx="21098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 = a * b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print(c)</a:t>
            </a:r>
            <a:endParaRPr lang="pl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21" name="Shape 521"/>
          <p:cNvSpPr txBox="1"/>
          <p:nvPr/>
        </p:nvSpPr>
        <p:spPr>
          <a:xfrm>
            <a:off x="1536700" y="6057900"/>
            <a:ext cx="4186416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 </a:t>
            </a:r>
            <a:r>
              <a:rPr lang="pl" sz="38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robią te kawałki </a:t>
            </a:r>
            <a:r>
              <a:rPr lang="pl" sz="38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kodu?</a:t>
            </a:r>
          </a:p>
        </p:txBody>
      </p:sp>
    </p:spTree>
    <p:extLst>
      <p:ext uri="{BB962C8B-B14F-4D97-AF65-F5344CB8AC3E}">
        <p14:creationId xmlns:p14="http://schemas.microsoft.com/office/powerpoint/2010/main" val="143538888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1993</Words>
  <Application>Microsoft Office PowerPoint</Application>
  <PresentationFormat>Custom</PresentationFormat>
  <Paragraphs>371</Paragraphs>
  <Slides>34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Cabin</vt:lpstr>
      <vt:lpstr>Courier</vt:lpstr>
      <vt:lpstr>Gill Sans</vt:lpstr>
      <vt:lpstr>Title &amp; Subtitle</vt:lpstr>
      <vt:lpstr>Zmienne, wyrażenia i instrukcje</vt:lpstr>
      <vt:lpstr>Stałe</vt:lpstr>
      <vt:lpstr>Słowa zastrzeżone</vt:lpstr>
      <vt:lpstr>Zmienne</vt:lpstr>
      <vt:lpstr>Zmienne</vt:lpstr>
      <vt:lpstr>Zasady nazywania zmiennych Pythona</vt:lpstr>
      <vt:lpstr>Mnemoniczne nazwy zmiennych</vt:lpstr>
      <vt:lpstr>PowerPoint Presentation</vt:lpstr>
      <vt:lpstr>PowerPoint Presentation</vt:lpstr>
      <vt:lpstr>PowerPoint Presentation</vt:lpstr>
      <vt:lpstr>Zdania lub linie</vt:lpstr>
      <vt:lpstr>Instrukcje przypisania</vt:lpstr>
      <vt:lpstr>PowerPoint Presentation</vt:lpstr>
      <vt:lpstr>PowerPoint Presentation</vt:lpstr>
      <vt:lpstr>Wyrażenia...</vt:lpstr>
      <vt:lpstr>Wyrażenia liczbowe</vt:lpstr>
      <vt:lpstr>Wyrażenia liczbowe</vt:lpstr>
      <vt:lpstr>Kolejność działań</vt:lpstr>
      <vt:lpstr>Kolejność operatorów</vt:lpstr>
      <vt:lpstr>PowerPoint Presentation</vt:lpstr>
      <vt:lpstr>Kolejność operatorów</vt:lpstr>
      <vt:lpstr>Co oznacza “typ”?</vt:lpstr>
      <vt:lpstr>Typ jest ważny</vt:lpstr>
      <vt:lpstr>Różne typy liczb</vt:lpstr>
      <vt:lpstr>Konwersje typów</vt:lpstr>
      <vt:lpstr>Dzielenie liczb całkowitych</vt:lpstr>
      <vt:lpstr>Konwersje ciągów znaków</vt:lpstr>
      <vt:lpstr>Dane od użytkownika</vt:lpstr>
      <vt:lpstr>Konwersja danych od użytkownika</vt:lpstr>
      <vt:lpstr>Komentarze w Pythonie</vt:lpstr>
      <vt:lpstr>PowerPoint Presentation</vt:lpstr>
      <vt:lpstr>Podsumowanie</vt:lpstr>
      <vt:lpstr>PowerPoint Presentation</vt:lpstr>
      <vt:lpstr>Podziękowania dla współpracowników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Zmienne, wyrażenia i instrukcje</dc:title>
  <cp:lastModifiedBy>Andrzej Wójtowicz</cp:lastModifiedBy>
  <cp:revision>94</cp:revision>
  <cp:lastPrinted>2016-11-29T05:21:41Z</cp:lastPrinted>
  <dcterms:modified xsi:type="dcterms:W3CDTF">2022-08-25T20:05:04Z</dcterms:modified>
</cp:coreProperties>
</file>