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4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15" r:id="rId46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5" autoAdjust="0"/>
    <p:restoredTop sz="93566"/>
  </p:normalViewPr>
  <p:slideViewPr>
    <p:cSldViewPr snapToGrid="0" snapToObjects="1">
      <p:cViewPr varScale="1">
        <p:scale>
          <a:sx n="76" d="100"/>
          <a:sy n="76" d="100"/>
        </p:scale>
        <p:origin x="1272" y="10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4333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" b="0" i="0" u="none" baseline="0" dirty="0">
                <a:solidFill>
                  <a:schemeClr val="dk2"/>
                </a:solidFill>
              </a:rPr>
              <a:t>Notka od Chucka</a:t>
            </a:r>
            <a:r>
              <a:rPr lang="en-US" b="0" i="0" u="none" baseline="0" dirty="0">
                <a:solidFill>
                  <a:schemeClr val="dk2"/>
                </a:solidFill>
              </a:rPr>
              <a:t>:</a:t>
            </a:r>
            <a:r>
              <a:rPr lang="pl" b="0" i="0" u="none" baseline="0" dirty="0">
                <a:solidFill>
                  <a:schemeClr val="dk2"/>
                </a:solidFill>
              </a:rPr>
              <a:t> </a:t>
            </a:r>
            <a:r>
              <a:rPr lang="en-US" b="0" i="0" u="none" baseline="0" dirty="0">
                <a:solidFill>
                  <a:schemeClr val="dk2"/>
                </a:solidFill>
              </a:rPr>
              <a:t>u</a:t>
            </a:r>
            <a:r>
              <a:rPr lang="pl" b="0" i="0" u="none" baseline="0" dirty="0">
                <a:solidFill>
                  <a:schemeClr val="dk2"/>
                </a:solidFill>
              </a:rPr>
              <a:t>żywając tych materiałów masz prawo usunąć logo UM i zastąpić je własnym</a:t>
            </a:r>
            <a:r>
              <a:rPr lang="en-US" b="0" i="0" u="none" baseline="0" dirty="0">
                <a:solidFill>
                  <a:schemeClr val="dk2"/>
                </a:solidFill>
              </a:rPr>
              <a:t>,</a:t>
            </a:r>
            <a:r>
              <a:rPr lang="pl" b="0" i="0" u="none" baseline="0" dirty="0">
                <a:solidFill>
                  <a:schemeClr val="dk2"/>
                </a:solidFill>
              </a:rPr>
              <a:t> ale zostaw proszę logo CC-BY na pierwszej stronie oraz strony z podziękowaniami dla współtwórców.</a:t>
            </a:r>
            <a:endParaRPr lang="pl" dirty="0">
              <a:solidFill>
                <a:schemeClr val="dk2"/>
              </a:solidFill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7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96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12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40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68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44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00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617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426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04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05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808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367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991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654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811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258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950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182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454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087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31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140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8234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023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018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57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3786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5558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1099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3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964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5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8539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5378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719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7509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8585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251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39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21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16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97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24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 sz="4000"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49300" lvl="0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1pPr>
            <a:lvl2pPr marL="1041400" lvl="1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1333500" lvl="2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16383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9304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876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448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3020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592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02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03" r:id="rId2"/>
    <p:sldLayoutId id="2147483706" r:id="rId3"/>
    <p:sldLayoutId id="214748370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5400" b="0" i="0" u="none" strike="noStrike" cap="none">
          <a:solidFill>
            <a:schemeClr val="bg1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>
          <a:solidFill>
            <a:schemeClr val="bg1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y4e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www.pythonlear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lzwuFkn88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lzwuFkn88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llan_harris/490807061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llan_harris/4908070612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3/3d/RaspberryPi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upload.wikimedia.org/wikipedia/commons/3/3d/RaspberryPi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39D4529FM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13.png"/><Relationship Id="rId4" Type="http://schemas.openxmlformats.org/officeDocument/2006/relationships/hyperlink" Target="http://www.youtube.com/watch?v=y39D4529FM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youtube.com/watch?v=9eMWG3fwiEU" TargetMode="External"/><Relationship Id="rId4" Type="http://schemas.openxmlformats.org/officeDocument/2006/relationships/hyperlink" Target="https://www.youtube.com/watch?v=9eMWG3fwiE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arrypotter.wikia.com/wiki/Parseltongu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harrypotter.wikia.com/wiki/Salazar_Slytheri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pen.umich.edu/" TargetMode="External"/><Relationship Id="rId5" Type="http://schemas.openxmlformats.org/officeDocument/2006/relationships/hyperlink" Target="http://www.dr-chuck.com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lzwuFkn88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lzwuFkn88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 co programować?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8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Rozdział 1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857448" y="7037359"/>
            <a:ext cx="85283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dla wszystkich</a:t>
            </a:r>
            <a:endParaRPr lang="pl" sz="32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www.py4e.</a:t>
            </a:r>
            <a:r>
              <a:rPr lang="en-US" sz="32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pl</a:t>
            </a:r>
            <a:endParaRPr lang="pl" sz="32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90312" y="7363609"/>
            <a:ext cx="1968599" cy="6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50" y="7033009"/>
            <a:ext cx="1024800" cy="10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Programy dla ludzi...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01"/>
          <p:cNvSpPr txBox="1"/>
          <p:nvPr/>
        </p:nvSpPr>
        <p:spPr>
          <a:xfrm>
            <a:off x="1125537" y="1809345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dopóki gra muzyka: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w przód i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w przód i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Obróć lewą dłoń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Obróć prawą dłoń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na prawe ramię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na lewe ramię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za głowę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</a:t>
            </a:r>
            <a:r>
              <a:rPr lang="pl" sz="24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pęka</a:t>
            </a: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za głowę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na prawe </a:t>
            </a:r>
            <a:r>
              <a:rPr lang="pl" sz="24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ziobro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na lewe </a:t>
            </a:r>
            <a:r>
              <a:rPr lang="pl" sz="24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ziobro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na lewy pośladek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na prawy pośladek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Bioderka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Bioderka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Podskok</a:t>
            </a:r>
          </a:p>
        </p:txBody>
      </p:sp>
      <p:sp>
        <p:nvSpPr>
          <p:cNvPr id="9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Clr>
                <a:srgbClr val="FFFF00"/>
              </a:buClr>
              <a:buSzPct val="25000"/>
            </a:pPr>
            <a:r>
              <a:rPr lang="pl" sz="3200" b="0" i="0" u="sng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https://www.youtube.com/watch?v=XiBYM6g8Tck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Programy dla ludzi...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01"/>
          <p:cNvSpPr txBox="1"/>
          <p:nvPr/>
        </p:nvSpPr>
        <p:spPr>
          <a:xfrm>
            <a:off x="1125537" y="1809345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dopóki gra muzyka: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w przód i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w przód i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Obróć lewą dłoń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Obróć prawą dłoń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na prawe ramię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na lewe ramię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za głowę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</a:t>
            </a:r>
            <a:r>
              <a:rPr lang="pl" sz="2400" b="0" i="0" u="none" strike="noStrike" cap="none" baseline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ręka </a:t>
            </a: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 głowę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na prawe </a:t>
            </a:r>
            <a:r>
              <a:rPr lang="pl" sz="2400" b="0" i="0" u="none" strike="noStrike" cap="none" baseline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biodro</a:t>
            </a:r>
            <a:endParaRPr lang="pl" sz="2400" u="none" strike="noStrike" cap="none" dirty="0">
              <a:solidFill>
                <a:srgbClr val="00FA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na lewe </a:t>
            </a:r>
            <a:r>
              <a:rPr lang="pl" sz="2400" b="0" i="0" u="none" strike="noStrike" cap="none" baseline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biodro</a:t>
            </a:r>
            <a:endParaRPr lang="pl" sz="2400" u="none" strike="noStrike" cap="none" dirty="0">
              <a:solidFill>
                <a:srgbClr val="00FA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na lewy pośladek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na prawy pośladek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Bioderka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Bioderka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Podskok</a:t>
            </a:r>
          </a:p>
        </p:txBody>
      </p:sp>
      <p:sp>
        <p:nvSpPr>
          <p:cNvPr id="9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Clr>
                <a:srgbClr val="FFFF00"/>
              </a:buClr>
              <a:buSzPct val="25000"/>
            </a:pPr>
            <a:r>
              <a:rPr lang="pl" sz="3200" b="0" i="0" u="sng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https://www.youtube.com/watch?v=XiBYM6g8Tck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1952625" y="4000500"/>
            <a:ext cx="124206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clown ran after the car and the car ran into the tent and the tent fell down on the clown and the car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Programy dla Pythona...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672" y="5905976"/>
            <a:ext cx="2600528" cy="175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936" y="7665396"/>
            <a:ext cx="10437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1600" b="0" i="0" u="none" baseline="0">
                <a:solidFill>
                  <a:schemeClr val="bg1"/>
                </a:solidFill>
              </a:rPr>
              <a:t>Zdjęcie: </a:t>
            </a:r>
            <a:r>
              <a:rPr lang="pl" sz="1600" b="0" i="0" u="none" baseline="0">
                <a:solidFill>
                  <a:schemeClr val="bg1"/>
                </a:solidFill>
                <a:hlinkClick r:id="rId4"/>
              </a:rPr>
              <a:t>https://www.flickr.com/photos/allan_harris/4908070612/</a:t>
            </a:r>
            <a:r>
              <a:rPr lang="pl" sz="1600" b="0" i="0" u="none" baseline="0">
                <a:solidFill>
                  <a:schemeClr val="bg1"/>
                </a:solidFill>
              </a:rPr>
              <a:t> Attribution-NoDerivs 2.0 Generic (CC BY-ND 2.0)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6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3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Programy dla Pythona...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672" y="5905976"/>
            <a:ext cx="2600528" cy="1759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936" y="7665396"/>
            <a:ext cx="10437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1600" b="0" i="0" u="none" baseline="0">
                <a:solidFill>
                  <a:schemeClr val="bg1"/>
                </a:solidFill>
              </a:rPr>
              <a:t>Zdjęcie: </a:t>
            </a:r>
            <a:r>
              <a:rPr lang="pl" sz="1600" b="0" i="0" u="none" baseline="0">
                <a:solidFill>
                  <a:schemeClr val="bg1"/>
                </a:solidFill>
                <a:hlinkClick r:id="rId4"/>
              </a:rPr>
              <a:t>https://www.flickr.com/photos/allan_harris/4908070612/</a:t>
            </a:r>
            <a:r>
              <a:rPr lang="pl" sz="1600" b="0" i="0" u="none" baseline="0">
                <a:solidFill>
                  <a:schemeClr val="bg1"/>
                </a:solidFill>
              </a:rPr>
              <a:t> Attribution-NoDerivs 2.0 Generic (CC BY-ND 2.0)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574950" y="719847"/>
            <a:ext cx="9933826" cy="75292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l" rtl="0">
              <a:buClr>
                <a:srgbClr val="00FF00"/>
              </a:buClr>
              <a:buSzPct val="25000"/>
            </a:pPr>
            <a:r>
              <a:rPr lang="pl-PL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name = input('Podaj nazwę pliku: ')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pl-PL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handle = open(name, 'r')</a:t>
            </a:r>
            <a:endParaRPr lang="en-US" sz="2800" b="0" i="0" u="none" baseline="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endParaRPr lang="pl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 = dict()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line = </a:t>
            </a:r>
            <a:r>
              <a:rPr lang="en-US" sz="2800" b="0" i="0" u="none" baseline="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line.lower</a:t>
            </a: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words = </a:t>
            </a:r>
            <a:r>
              <a:rPr lang="en-US" sz="2800" b="0" i="0" u="none" baseline="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line.split</a:t>
            </a: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</a:t>
            </a:r>
            <a:r>
              <a:rPr lang="en-US" sz="2800" b="0" i="0" u="none" baseline="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counts.get</a:t>
            </a: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(word, 0) + 1</a:t>
            </a:r>
          </a:p>
          <a:p>
            <a:pPr lvl="0" algn="l" rtl="0">
              <a:buClr>
                <a:srgbClr val="00FF00"/>
              </a:buClr>
              <a:buSzPct val="25000"/>
            </a:pPr>
            <a:endParaRPr lang="pl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for word, count in list(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()):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if 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is None or count &gt; 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word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count</a:t>
            </a:r>
          </a:p>
          <a:p>
            <a:pPr lvl="0" algn="l" rtl="0">
              <a:buClr>
                <a:srgbClr val="00FF00"/>
              </a:buClr>
              <a:buSzPct val="25000"/>
            </a:pPr>
            <a:endParaRPr lang="pl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print(bigword, bigcount)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10702924" y="1275907"/>
            <a:ext cx="5073887" cy="2041451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en-US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words.py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-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Podaj nazwę pliku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pl" sz="2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 5</a:t>
            </a:r>
            <a:endParaRPr lang="pl" sz="28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10693399" y="5283200"/>
            <a:ext cx="4830135" cy="1883144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en-US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words.py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-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Podaj nazwę pliku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pl" sz="2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clown.txt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1155700" y="2594429"/>
            <a:ext cx="13931900" cy="240937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2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Architektura sprzętowa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1693001" y="7436255"/>
            <a:ext cx="12869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</a:t>
            </a:r>
            <a:r>
              <a:rPr lang="en-US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s</a:t>
            </a:r>
            <a:r>
              <a:rPr lang="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://upload.wikimedia.org/wikipedia/commons/3/3d/RaspberryPi.jpg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4520" y="758757"/>
            <a:ext cx="10466961" cy="643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6096000" y="1372135"/>
            <a:ext cx="3454399" cy="6489699"/>
          </a:xfrm>
          <a:prstGeom prst="rect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pl" sz="3200" b="0" i="0" u="none" strike="noStrike" cap="none" baseline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Oprogramowanie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2832100" y="2121435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Urządzenia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wejścia/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wyjścia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6731000" y="2223035"/>
            <a:ext cx="2133599" cy="19811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(CPU)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6731000" y="5258335"/>
            <a:ext cx="2171700" cy="21335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Pamięć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główna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11264900" y="3429535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Pamięć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pomocnicza</a:t>
            </a:r>
          </a:p>
        </p:txBody>
      </p:sp>
      <p:cxnSp>
        <p:nvCxnSpPr>
          <p:cNvPr id="360" name="Shape 360"/>
          <p:cNvCxnSpPr/>
          <p:nvPr/>
        </p:nvCxnSpPr>
        <p:spPr>
          <a:xfrm flipH="1">
            <a:off x="5030786" y="3248560"/>
            <a:ext cx="1058862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361" name="Shape 361"/>
          <p:cNvCxnSpPr/>
          <p:nvPr/>
        </p:nvCxnSpPr>
        <p:spPr>
          <a:xfrm rot="10800000">
            <a:off x="7391400" y="4232809"/>
            <a:ext cx="0" cy="9715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2" name="Shape 362"/>
          <p:cNvCxnSpPr/>
          <p:nvPr/>
        </p:nvCxnSpPr>
        <p:spPr>
          <a:xfrm>
            <a:off x="8345486" y="4250272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 flipH="1">
            <a:off x="9655175" y="3872447"/>
            <a:ext cx="1562099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4" name="Shape 364"/>
          <p:cNvCxnSpPr/>
          <p:nvPr/>
        </p:nvCxnSpPr>
        <p:spPr>
          <a:xfrm>
            <a:off x="9620250" y="4877335"/>
            <a:ext cx="1579562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65" name="Shape 365"/>
          <p:cNvSpPr txBox="1"/>
          <p:nvPr/>
        </p:nvSpPr>
        <p:spPr>
          <a:xfrm>
            <a:off x="12438061" y="1022885"/>
            <a:ext cx="2052636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Typowy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komputer</a:t>
            </a:r>
          </a:p>
        </p:txBody>
      </p:sp>
      <p:sp>
        <p:nvSpPr>
          <p:cNvPr id="366" name="Shape 366"/>
          <p:cNvSpPr/>
          <p:nvPr/>
        </p:nvSpPr>
        <p:spPr>
          <a:xfrm>
            <a:off x="9631620" y="959385"/>
            <a:ext cx="1803400" cy="1270000"/>
          </a:xfrm>
          <a:prstGeom prst="wedgeEllipseCallout">
            <a:avLst>
              <a:gd name="adj1" fmla="val -82739"/>
              <a:gd name="adj2" fmla="val 96966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dalej?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4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Definicje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547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Procesor (CPU):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uruchamia program </a:t>
            </a:r>
            <a:r>
              <a:rPr lang="pl" sz="32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Procesor</a:t>
            </a:r>
            <a:br>
              <a:rPr lang="pl" sz="3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zawsze zastanawia się, 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robić dalej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000" b="0" i="0" u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Nie całkiem 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mózg” </a:t>
            </a:r>
            <a:b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pl" sz="2800" b="0" i="0" u="none" baseline="0" dirty="0">
                <a:solidFill>
                  <a:srgbClr val="FFFFFF"/>
                </a:solidFill>
                <a:sym typeface="Cabin"/>
              </a:rPr>
              <a:t>– bardzo szybki, ale głupi</a:t>
            </a:r>
            <a:endParaRPr lang="pl" sz="3000" b="0" i="0" u="none" strike="noStrike" cap="none" baseline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Urządzenia wejścia: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klawiatura, myszka, ekran dotykowy</a:t>
            </a: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Urządzenia wyjścia: 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ekran, głośniki, drukarka, nagrywarka DVD</a:t>
            </a: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Pamięć główna: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zybki, ale niewielki magazyn danych traconych przy ponownym uruchomieniu komputera </a:t>
            </a:r>
            <a:r>
              <a:rPr lang="pl" sz="32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czyli RAM</a:t>
            </a: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en-US" sz="30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</a:t>
            </a: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amięć pomocnicza: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wolniejszy, ale duży i trwały magazyn </a:t>
            </a:r>
            <a:r>
              <a:rPr lang="pl" sz="32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przechowuje dane, aż zostaną usunięte </a:t>
            </a:r>
            <a:r>
              <a:rPr lang="pl" sz="32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3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twardy dysk / pendrive</a:t>
            </a: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4600" y="2805111"/>
            <a:ext cx="2006600" cy="199548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/>
          <p:nvPr/>
        </p:nvSpPr>
        <p:spPr>
          <a:xfrm>
            <a:off x="14071600" y="2349500"/>
            <a:ext cx="1803400" cy="1270000"/>
          </a:xfrm>
          <a:prstGeom prst="wedgeEllipseCallout">
            <a:avLst>
              <a:gd name="adj1" fmla="val -36159"/>
              <a:gd name="adj2" fmla="val 66254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dalej?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6096000" y="1313770"/>
            <a:ext cx="3454399" cy="6489699"/>
          </a:xfrm>
          <a:prstGeom prst="rect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Oprogramowanie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2832100" y="2063070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Urządzenia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wejścia/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wyjścia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731000" y="2164670"/>
            <a:ext cx="2133599" cy="19811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(CPU)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6731000" y="5199970"/>
            <a:ext cx="2171700" cy="21335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pl" sz="3200" b="0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Pamięć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główna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11264900" y="3371170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Pamięć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pomocnicza</a:t>
            </a:r>
          </a:p>
        </p:txBody>
      </p:sp>
      <p:cxnSp>
        <p:nvCxnSpPr>
          <p:cNvPr id="384" name="Shape 384"/>
          <p:cNvCxnSpPr/>
          <p:nvPr/>
        </p:nvCxnSpPr>
        <p:spPr>
          <a:xfrm flipH="1">
            <a:off x="5030786" y="3190195"/>
            <a:ext cx="1058862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385" name="Shape 385"/>
          <p:cNvCxnSpPr/>
          <p:nvPr/>
        </p:nvCxnSpPr>
        <p:spPr>
          <a:xfrm rot="10800000">
            <a:off x="7391400" y="4174444"/>
            <a:ext cx="0" cy="9715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6" name="Shape 386"/>
          <p:cNvCxnSpPr/>
          <p:nvPr/>
        </p:nvCxnSpPr>
        <p:spPr>
          <a:xfrm>
            <a:off x="8345486" y="4191907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7" name="Shape 387"/>
          <p:cNvCxnSpPr/>
          <p:nvPr/>
        </p:nvCxnSpPr>
        <p:spPr>
          <a:xfrm flipH="1">
            <a:off x="9655175" y="3814082"/>
            <a:ext cx="1562099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8" name="Shape 388"/>
          <p:cNvCxnSpPr/>
          <p:nvPr/>
        </p:nvCxnSpPr>
        <p:spPr>
          <a:xfrm>
            <a:off x="9620250" y="4818970"/>
            <a:ext cx="1579562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89" name="Shape 389"/>
          <p:cNvSpPr txBox="1"/>
          <p:nvPr/>
        </p:nvSpPr>
        <p:spPr>
          <a:xfrm>
            <a:off x="12438061" y="964520"/>
            <a:ext cx="2052636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Typowy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komputer</a:t>
            </a:r>
          </a:p>
        </p:txBody>
      </p:sp>
      <p:sp>
        <p:nvSpPr>
          <p:cNvPr id="390" name="Shape 390"/>
          <p:cNvSpPr/>
          <p:nvPr/>
        </p:nvSpPr>
        <p:spPr>
          <a:xfrm>
            <a:off x="9537699" y="901020"/>
            <a:ext cx="1803400" cy="1270000"/>
          </a:xfrm>
          <a:prstGeom prst="wedgeEllipseCallout">
            <a:avLst>
              <a:gd name="adj1" fmla="val -81836"/>
              <a:gd name="adj2" fmla="val 82823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dalej?</a:t>
            </a: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1811" y="5441270"/>
            <a:ext cx="457200" cy="64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7489823" y="4031337"/>
            <a:ext cx="3635372" cy="1473433"/>
          </a:xfrm>
          <a:prstGeom prst="wedgeEllipseCallout">
            <a:avLst>
              <a:gd name="adj1" fmla="val -17963"/>
              <a:gd name="adj2" fmla="val 84303"/>
            </a:avLst>
          </a:prstGeom>
          <a:solidFill>
            <a:schemeClr val="tx1">
              <a:lumMod val="75000"/>
            </a:schemeClr>
          </a:solidFill>
          <a:ln w="50800" cap="rnd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if x</a:t>
            </a:r>
            <a:r>
              <a:rPr lang="en-US" sz="2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 3: print</a:t>
            </a:r>
            <a:r>
              <a:rPr lang="en-US" sz="2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(…)</a:t>
            </a:r>
            <a:endParaRPr lang="pl" sz="2600" b="0" i="0" u="none" strike="noStrike" cap="none" baseline="0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Komputery chcą być pomocne...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8564664" cy="603408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45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Komputery tworzy się w jednym celu: aby pracowały za nas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Ale musimy mówić w ich języku, by wytłumaczyć, co mają za nas robić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Użytkownikom jest łatwo. Ktoś już wpisał do komputera wiele różnych programów (instrukcji), a oni tylko wybierają te, których chcą użyć</a:t>
            </a:r>
          </a:p>
        </p:txBody>
      </p:sp>
      <p:sp>
        <p:nvSpPr>
          <p:cNvPr id="222" name="Shape 222"/>
          <p:cNvSpPr/>
          <p:nvPr/>
        </p:nvSpPr>
        <p:spPr>
          <a:xfrm>
            <a:off x="9982200" y="5118100"/>
            <a:ext cx="5702299" cy="3149600"/>
          </a:xfrm>
          <a:prstGeom prst="roundRect">
            <a:avLst>
              <a:gd name="adj" fmla="val 1306"/>
            </a:avLst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Shape 223"/>
          <p:cNvSpPr/>
          <p:nvPr/>
        </p:nvSpPr>
        <p:spPr>
          <a:xfrm>
            <a:off x="10401300" y="55245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dalej?</a:t>
            </a:r>
          </a:p>
        </p:txBody>
      </p:sp>
      <p:sp>
        <p:nvSpPr>
          <p:cNvPr id="224" name="Shape 224"/>
          <p:cNvSpPr/>
          <p:nvPr/>
        </p:nvSpPr>
        <p:spPr>
          <a:xfrm>
            <a:off x="10401300" y="69088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dalej?</a:t>
            </a:r>
          </a:p>
        </p:txBody>
      </p:sp>
      <p:sp>
        <p:nvSpPr>
          <p:cNvPr id="225" name="Shape 225"/>
          <p:cNvSpPr/>
          <p:nvPr/>
        </p:nvSpPr>
        <p:spPr>
          <a:xfrm>
            <a:off x="11823700" y="55245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dalej?</a:t>
            </a:r>
          </a:p>
        </p:txBody>
      </p:sp>
      <p:sp>
        <p:nvSpPr>
          <p:cNvPr id="226" name="Shape 226"/>
          <p:cNvSpPr/>
          <p:nvPr/>
        </p:nvSpPr>
        <p:spPr>
          <a:xfrm>
            <a:off x="11823700" y="69088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dalej?</a:t>
            </a:r>
          </a:p>
        </p:txBody>
      </p:sp>
      <p:sp>
        <p:nvSpPr>
          <p:cNvPr id="227" name="Shape 227"/>
          <p:cNvSpPr/>
          <p:nvPr/>
        </p:nvSpPr>
        <p:spPr>
          <a:xfrm>
            <a:off x="13246100" y="69088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dalej?</a:t>
            </a:r>
          </a:p>
        </p:txBody>
      </p:sp>
      <p:sp>
        <p:nvSpPr>
          <p:cNvPr id="228" name="Shape 228"/>
          <p:cNvSpPr/>
          <p:nvPr/>
        </p:nvSpPr>
        <p:spPr>
          <a:xfrm>
            <a:off x="13246100" y="55245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dalej?</a:t>
            </a:r>
          </a:p>
        </p:txBody>
      </p:sp>
      <p:sp>
        <p:nvSpPr>
          <p:cNvPr id="229" name="Shape 229"/>
          <p:cNvSpPr/>
          <p:nvPr/>
        </p:nvSpPr>
        <p:spPr>
          <a:xfrm>
            <a:off x="14541500" y="6248400"/>
            <a:ext cx="876300" cy="876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7000" y="2589211"/>
            <a:ext cx="2006600" cy="199548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12992100" y="2171700"/>
            <a:ext cx="1803400" cy="1270000"/>
          </a:xfrm>
          <a:prstGeom prst="wedgeEllipseCallout">
            <a:avLst>
              <a:gd name="adj1" fmla="val -29134"/>
              <a:gd name="adj2" fmla="val 66404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dalej?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6096000" y="1313770"/>
            <a:ext cx="3454399" cy="6489699"/>
          </a:xfrm>
          <a:prstGeom prst="rect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Oprogramowanie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2832100" y="2063070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Urządzenia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wejścia/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wyjścia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731000" y="2164670"/>
            <a:ext cx="2133599" cy="19811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(CPU)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6731000" y="5199970"/>
            <a:ext cx="2171700" cy="21335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pl" sz="3200" b="0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Pamięć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główna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11264900" y="3371170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Pamięć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pomocnicza</a:t>
            </a:r>
          </a:p>
        </p:txBody>
      </p:sp>
      <p:cxnSp>
        <p:nvCxnSpPr>
          <p:cNvPr id="384" name="Shape 384"/>
          <p:cNvCxnSpPr/>
          <p:nvPr/>
        </p:nvCxnSpPr>
        <p:spPr>
          <a:xfrm flipH="1">
            <a:off x="5030786" y="3190195"/>
            <a:ext cx="1058862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385" name="Shape 385"/>
          <p:cNvCxnSpPr/>
          <p:nvPr/>
        </p:nvCxnSpPr>
        <p:spPr>
          <a:xfrm rot="10800000">
            <a:off x="7391400" y="4174444"/>
            <a:ext cx="0" cy="9715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6" name="Shape 386"/>
          <p:cNvCxnSpPr/>
          <p:nvPr/>
        </p:nvCxnSpPr>
        <p:spPr>
          <a:xfrm>
            <a:off x="8345486" y="4191907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7" name="Shape 387"/>
          <p:cNvCxnSpPr/>
          <p:nvPr/>
        </p:nvCxnSpPr>
        <p:spPr>
          <a:xfrm flipH="1">
            <a:off x="9655175" y="3814082"/>
            <a:ext cx="1562099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8" name="Shape 388"/>
          <p:cNvCxnSpPr/>
          <p:nvPr/>
        </p:nvCxnSpPr>
        <p:spPr>
          <a:xfrm>
            <a:off x="9620250" y="4818970"/>
            <a:ext cx="1579562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89" name="Shape 389"/>
          <p:cNvSpPr txBox="1"/>
          <p:nvPr/>
        </p:nvSpPr>
        <p:spPr>
          <a:xfrm>
            <a:off x="12438061" y="964520"/>
            <a:ext cx="2052636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Typowy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komputer</a:t>
            </a: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811" y="5441270"/>
            <a:ext cx="457200" cy="6492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407"/>
          <p:cNvSpPr txBox="1"/>
          <p:nvPr/>
        </p:nvSpPr>
        <p:spPr>
          <a:xfrm>
            <a:off x="11929730" y="6762750"/>
            <a:ext cx="288482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język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maszynowy</a:t>
            </a:r>
          </a:p>
        </p:txBody>
      </p:sp>
      <p:sp>
        <p:nvSpPr>
          <p:cNvPr id="18" name="Shape 390">
            <a:extLst>
              <a:ext uri="{FF2B5EF4-FFF2-40B4-BE49-F238E27FC236}">
                <a16:creationId xmlns:a16="http://schemas.microsoft.com/office/drawing/2014/main" id="{C365F9AC-1CCE-49BE-9AA9-D25899F47ACB}"/>
              </a:ext>
            </a:extLst>
          </p:cNvPr>
          <p:cNvSpPr/>
          <p:nvPr/>
        </p:nvSpPr>
        <p:spPr>
          <a:xfrm>
            <a:off x="9537699" y="901020"/>
            <a:ext cx="1803400" cy="1270000"/>
          </a:xfrm>
          <a:prstGeom prst="wedgeEllipseCallout">
            <a:avLst>
              <a:gd name="adj1" fmla="val -81836"/>
              <a:gd name="adj2" fmla="val 82823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dalej?</a:t>
            </a:r>
          </a:p>
        </p:txBody>
      </p:sp>
      <p:sp>
        <p:nvSpPr>
          <p:cNvPr id="19" name="Shape 392">
            <a:extLst>
              <a:ext uri="{FF2B5EF4-FFF2-40B4-BE49-F238E27FC236}">
                <a16:creationId xmlns:a16="http://schemas.microsoft.com/office/drawing/2014/main" id="{3B7A5509-02B2-49BD-A8BD-D7F01ADFD674}"/>
              </a:ext>
            </a:extLst>
          </p:cNvPr>
          <p:cNvSpPr/>
          <p:nvPr/>
        </p:nvSpPr>
        <p:spPr>
          <a:xfrm>
            <a:off x="7489823" y="4031337"/>
            <a:ext cx="3635372" cy="1473433"/>
          </a:xfrm>
          <a:prstGeom prst="wedgeEllipseCallout">
            <a:avLst>
              <a:gd name="adj1" fmla="val -17963"/>
              <a:gd name="adj2" fmla="val 84303"/>
            </a:avLst>
          </a:prstGeom>
          <a:solidFill>
            <a:schemeClr val="tx1">
              <a:lumMod val="75000"/>
            </a:schemeClr>
          </a:solidFill>
          <a:ln w="50800" cap="rnd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ourier New"/>
              <a:buNone/>
            </a:pPr>
            <a:r>
              <a:rPr lang="pl" sz="2600" b="1" i="0" u="none" strike="noStrike" cap="none" baseline="0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 New"/>
              </a:rPr>
              <a:t>01001001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ourier New"/>
              <a:buNone/>
            </a:pPr>
            <a:r>
              <a:rPr lang="pl" sz="2600" b="1" i="0" u="none" strike="noStrike" cap="none" baseline="0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 New"/>
              </a:rPr>
              <a:t>00111001</a:t>
            </a:r>
          </a:p>
        </p:txBody>
      </p:sp>
    </p:spTree>
    <p:extLst>
      <p:ext uri="{BB962C8B-B14F-4D97-AF65-F5344CB8AC3E}">
        <p14:creationId xmlns:p14="http://schemas.microsoft.com/office/powerpoint/2010/main" val="96633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2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Procesor daje czadu</a:t>
            </a:r>
            <a:endParaRPr lang="pl" sz="72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3587148" y="7532185"/>
            <a:ext cx="9602399" cy="59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</a:t>
            </a:r>
            <a:r>
              <a:rPr lang="en-US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s</a:t>
            </a:r>
            <a:r>
              <a:rPr lang="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://www.youtube.com/watch?v=y39D4529FM4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2654300"/>
            <a:ext cx="5194300" cy="45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/>
          <p:nvPr/>
        </p:nvSpPr>
        <p:spPr>
          <a:xfrm>
            <a:off x="9347200" y="3073400"/>
            <a:ext cx="1803400" cy="1270000"/>
          </a:xfrm>
          <a:prstGeom prst="wedgeEllipseCallout">
            <a:avLst>
              <a:gd name="adj1" fmla="val -40790"/>
              <a:gd name="adj2" fmla="val 71581"/>
            </a:avLst>
          </a:prstGeom>
          <a:blipFill rotWithShape="1">
            <a:blip r:embed="rId6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dalej?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2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Twardy dysk na pełnych obrotach</a:t>
            </a:r>
            <a:endParaRPr lang="pl" sz="72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100" y="2667000"/>
            <a:ext cx="3771900" cy="4089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/>
        </p:nvSpPr>
        <p:spPr>
          <a:xfrm>
            <a:off x="3037463" y="7210242"/>
            <a:ext cx="9908700" cy="59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</a:t>
            </a:r>
            <a:r>
              <a:rPr lang="en-US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s</a:t>
            </a:r>
            <a:r>
              <a:rPr lang="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://www.youtube.com/watch?v=9eMWG3fwiEU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5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2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jako język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3318350" y="7319254"/>
            <a:ext cx="9639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 podstawie: </a:t>
            </a:r>
            <a:r>
              <a:rPr lang="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https://harrypotter.fandom.com/pl/wiki/Wężousty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1558925" y="2133600"/>
            <a:ext cx="10502899" cy="445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Mowa węży 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(ang. Parseltongue) </a:t>
            </a:r>
            <a:r>
              <a:rPr lang="pl" sz="44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język węży i tych, którzy potrafią się z nimi porozumiewać. Osoba znająca </a:t>
            </a:r>
            <a:r>
              <a:rPr lang="pl" sz="4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mowę węży </a:t>
            </a:r>
            <a:r>
              <a:rPr lang="pl" sz="4200" b="0" i="0" u="none" strike="noStrike" cap="none" baseline="0" dirty="0">
                <a:solidFill>
                  <a:srgbClr val="F3F3F3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jest nazywana</a:t>
            </a:r>
            <a:r>
              <a:rPr lang="pl" sz="4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42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Wężoustą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Jest to umiejętność bardzo rzadka i może być przekazywana z pokolenia na pokolenie. Prawie wszyscy znani</a:t>
            </a:r>
            <a:r>
              <a:rPr lang="pl" sz="4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42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Wężouści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są spadkobiercami</a:t>
            </a:r>
            <a:r>
              <a:rPr lang="pl" sz="4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4200" b="0" i="0" u="sng" strike="noStrike" cap="none" baseline="0" dirty="0">
                <a:solidFill>
                  <a:srgbClr val="F6B26B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Salazara Slytherina</a:t>
            </a:r>
            <a:r>
              <a:rPr lang="pl" sz="42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09500" y="2755900"/>
            <a:ext cx="3174900" cy="27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1225684" y="1297022"/>
            <a:ext cx="10991783" cy="445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44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język intrerpretera Pythona i tych, którzy potrafią się z nim porozumiewać. Osoba znająca język </a:t>
            </a:r>
            <a:r>
              <a:rPr lang="pl" sz="4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jest nazywana </a:t>
            </a:r>
            <a:r>
              <a:rPr lang="pl" sz="42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Pythonistą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Jest to umiejętność bardzo rzadka i może być przekazywana z pokolenia na pokolenie. Prawie wszyscy znani </a:t>
            </a:r>
            <a:r>
              <a:rPr lang="pl" sz="42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Pythoniści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używają opropgramowania </a:t>
            </a:r>
            <a:r>
              <a:rPr lang="pl" sz="4200" b="0" i="0" u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stworzonego</a:t>
            </a:r>
            <a:r>
              <a:rPr lang="pl" sz="4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przez </a:t>
            </a:r>
            <a:r>
              <a:rPr lang="pl" sz="4200" b="0" i="0" u="none" strike="noStrike" cap="none" baseline="0" dirty="0">
                <a:solidFill>
                  <a:srgbClr val="F6B26B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Guido van Rossuma</a:t>
            </a:r>
            <a:r>
              <a:rPr lang="pl" sz="42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00" y="4470400"/>
            <a:ext cx="2108100" cy="31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46100" y="1041400"/>
            <a:ext cx="2286000" cy="29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912" y="5754722"/>
            <a:ext cx="3517899" cy="207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pl" sz="74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Początkujący uczeń: </a:t>
            </a:r>
            <a:r>
              <a:rPr lang="pl" sz="7400" b="0" i="0" u="none" strike="noStrike" cap="none" baseline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Błędy składniowe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547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Musimy nauczyć się języka </a:t>
            </a: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pl" sz="3000" b="0" i="0" u="none" strike="noStrike" cap="none" baseline="0" dirty="0"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żeby móc mu przekazywać instrukcje. Na początku będziemy popełniać wiele błędów i mówić nieskładnie, jak małe dzieci.</a:t>
            </a: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Kiedy popełniasz błędy, to komputer nie uważa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że to 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słodziutkie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Mówi </a:t>
            </a:r>
            <a:r>
              <a:rPr lang="pl" sz="3000" b="0" i="0" u="none" strike="noStrike" cap="none" baseline="0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000" b="0" i="0" u="none" strike="noStrike" cap="none" baseline="0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błąd składni</a:t>
            </a:r>
            <a:r>
              <a:rPr lang="pl" sz="3000" b="0" i="0" u="none" strike="noStrike" cap="none" baseline="0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2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ponieważ zna język, którego ty dopiero się uczysz. Python wydaje się nieczuły i okrutny.</a:t>
            </a: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Pamiętaj, że jesteś istotą inteligeną</a:t>
            </a:r>
            <a:r>
              <a:rPr lang="pl" sz="30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 potrafisz się uczyć</a:t>
            </a:r>
            <a:r>
              <a:rPr lang="pl" sz="30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Komputer jest szybką, ale prostą maszyną i nie potrafi się uczyć.</a:t>
            </a:r>
            <a:r>
              <a:rPr lang="pl" sz="30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Więc </a:t>
            </a:r>
            <a:r>
              <a:rPr lang="en-US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 łatwiej będzie nauczyć się Pythona niż komputerowi polskiego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1155700" y="2667000"/>
            <a:ext cx="13931900" cy="250008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2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Rozmawianie z Pythonem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/>
        </p:nvSpPr>
        <p:spPr>
          <a:xfrm>
            <a:off x="1336473" y="1325287"/>
            <a:ext cx="12628499" cy="3249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l" rtl="0">
              <a:buClr>
                <a:schemeClr val="lt1"/>
              </a:buClr>
              <a:buSzPct val="25000"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csev$ </a:t>
            </a:r>
            <a:r>
              <a:rPr lang="pl" sz="3600" b="0" i="0" u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python3</a:t>
            </a:r>
          </a:p>
          <a:p>
            <a:pPr lvl="0" algn="l" rtl="0">
              <a:buClr>
                <a:schemeClr val="lt1"/>
              </a:buClr>
              <a:buSzPct val="25000"/>
            </a:pPr>
            <a:r>
              <a:rPr lang="pl" sz="3600" b="0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3.5.1 (v3.5.1:37a07cee5969, Dec  5 2015, 21:12:44) [GCC 4.2.1 (Apple Inc. build 5666) (dot 3)] on darwinType "help", "copyright", "credits" or "license" for more information.</a:t>
            </a:r>
          </a:p>
          <a:p>
            <a:pPr lvl="0" algn="l" rtl="0">
              <a:buClr>
                <a:schemeClr val="lt1"/>
              </a:buClr>
              <a:buSzPct val="25000"/>
            </a:pPr>
            <a:r>
              <a:rPr lang="pl" sz="3600" b="0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endParaRPr lang="pl" sz="3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grpSp>
        <p:nvGrpSpPr>
          <p:cNvPr id="463" name="Shape 463"/>
          <p:cNvGrpSpPr/>
          <p:nvPr/>
        </p:nvGrpSpPr>
        <p:grpSpPr>
          <a:xfrm>
            <a:off x="2916761" y="4219476"/>
            <a:ext cx="4239245" cy="858364"/>
            <a:chOff x="6843291" y="2326012"/>
            <a:chExt cx="4239245" cy="856736"/>
          </a:xfrm>
        </p:grpSpPr>
        <p:sp>
          <p:nvSpPr>
            <p:cNvPr id="464" name="Shape 464"/>
            <p:cNvSpPr txBox="1"/>
            <p:nvPr/>
          </p:nvSpPr>
          <p:spPr>
            <a:xfrm>
              <a:off x="8807636" y="2342275"/>
              <a:ext cx="2274900" cy="84047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pl" sz="3600" b="0" i="0" u="none" strike="noStrike" cap="none" baseline="0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Co dalej?</a:t>
              </a:r>
            </a:p>
          </p:txBody>
        </p:sp>
        <p:cxnSp>
          <p:nvCxnSpPr>
            <p:cNvPr id="465" name="Shape 465"/>
            <p:cNvCxnSpPr>
              <a:cxnSpLocks/>
              <a:endCxn id="464" idx="1"/>
            </p:cNvCxnSpPr>
            <p:nvPr/>
          </p:nvCxnSpPr>
          <p:spPr>
            <a:xfrm>
              <a:off x="6843291" y="2326012"/>
              <a:ext cx="1964345" cy="436500"/>
            </a:xfrm>
            <a:prstGeom prst="straightConnector1">
              <a:avLst/>
            </a:prstGeom>
            <a:noFill/>
            <a:ln w="76200" cap="rnd" cmpd="sng">
              <a:solidFill>
                <a:srgbClr val="FFFF00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1820861" y="1519237"/>
            <a:ext cx="12628562" cy="6092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l" rtl="0">
              <a:buClr>
                <a:schemeClr val="lt1"/>
              </a:buClr>
              <a:buSzPct val="25000"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csev$ </a:t>
            </a:r>
            <a:r>
              <a:rPr lang="pl" sz="3600" b="0" i="0" u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python3</a:t>
            </a:r>
            <a:endParaRPr lang="pl" sz="36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algn="l" rtl="0">
              <a:buClr>
                <a:schemeClr val="lt1"/>
              </a:buClr>
              <a:buSzPct val="25000"/>
            </a:pPr>
            <a:r>
              <a:rPr lang="pl" sz="3600" b="0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3.5.1 (v3.5.1:37a07cee5969, Dec  5 2015, 21:12:44) [GCC 4.2.1 (Apple Inc. build 5666) (dot 3)] on darwinType "help", "copyright", "credits" or "license" for more information.</a:t>
            </a:r>
            <a:endParaRPr lang="pl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print(x)</a:t>
            </a:r>
            <a:endParaRPr lang="pl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</a:t>
            </a:r>
            <a:r>
              <a:rPr lang="pl" sz="36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print(x)</a:t>
            </a:r>
            <a:endParaRPr lang="pl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exit()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5618835" y="5505312"/>
            <a:ext cx="9536024" cy="166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Jest t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 dobry test, żeby potwierdzić, że masz poprawnie zainstalowanego Pythona. Zwróć uwagę, że quit() też kończy sesję interaktywną.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2800" y="768096"/>
            <a:ext cx="12585700" cy="13655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2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Programiści przewidują potrzeby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8312150" cy="603408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45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Aplikacje na iPhone’a to rynek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Aplikacje na iPhone’a były pobierane ponad 3 miliardy razy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Programiści rzucali pracę i zostawali etatowymi twórcami aplikacji na iPhone’a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Programiści rozumieją, </a:t>
            </a:r>
            <a:r>
              <a:rPr lang="pl" sz="32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działąją programy</a:t>
            </a:r>
          </a:p>
        </p:txBody>
      </p:sp>
      <p:sp>
        <p:nvSpPr>
          <p:cNvPr id="238" name="Shape 238"/>
          <p:cNvSpPr/>
          <p:nvPr/>
        </p:nvSpPr>
        <p:spPr>
          <a:xfrm>
            <a:off x="9740900" y="5283200"/>
            <a:ext cx="5702299" cy="3149600"/>
          </a:xfrm>
          <a:prstGeom prst="roundRect">
            <a:avLst>
              <a:gd name="adj" fmla="val 1306"/>
            </a:avLst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Shape 239"/>
          <p:cNvSpPr/>
          <p:nvPr/>
        </p:nvSpPr>
        <p:spPr>
          <a:xfrm>
            <a:off x="10160000" y="56896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Wybierz</a:t>
            </a:r>
            <a:r>
              <a:rPr lang="pl" sz="24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mnie!</a:t>
            </a:r>
            <a:endParaRPr lang="pl" sz="2400" b="0" i="0" u="none" strike="noStrike" cap="none" baseline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10160000" y="70739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Wybierz</a:t>
            </a:r>
            <a:r>
              <a:rPr lang="pl" sz="26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mnie!</a:t>
            </a:r>
          </a:p>
        </p:txBody>
      </p:sp>
      <p:sp>
        <p:nvSpPr>
          <p:cNvPr id="241" name="Shape 241"/>
          <p:cNvSpPr/>
          <p:nvPr/>
        </p:nvSpPr>
        <p:spPr>
          <a:xfrm>
            <a:off x="11582400" y="56896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Wybierz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mnie!</a:t>
            </a:r>
            <a:endParaRPr lang="pl" sz="2400" b="0" i="0" u="none" strike="noStrike" cap="none" baseline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1582400" y="70739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Wybierz </a:t>
            </a:r>
            <a:endParaRPr lang="pl" sz="2600" b="0" i="0" u="none" strike="noStrike" cap="none" baseline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mnie!</a:t>
            </a:r>
          </a:p>
        </p:txBody>
      </p:sp>
      <p:sp>
        <p:nvSpPr>
          <p:cNvPr id="243" name="Shape 243"/>
          <p:cNvSpPr/>
          <p:nvPr/>
        </p:nvSpPr>
        <p:spPr>
          <a:xfrm>
            <a:off x="13004800" y="7073900"/>
            <a:ext cx="1092199" cy="1092199"/>
          </a:xfrm>
          <a:prstGeom prst="roundRect">
            <a:avLst>
              <a:gd name="adj" fmla="val 3767"/>
            </a:avLst>
          </a:prstGeom>
          <a:solidFill>
            <a:srgbClr val="00F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Zapłać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mi!</a:t>
            </a:r>
          </a:p>
        </p:txBody>
      </p:sp>
      <p:sp>
        <p:nvSpPr>
          <p:cNvPr id="244" name="Shape 244"/>
          <p:cNvSpPr/>
          <p:nvPr/>
        </p:nvSpPr>
        <p:spPr>
          <a:xfrm>
            <a:off x="13004800" y="56896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Wybierz</a:t>
            </a:r>
            <a:r>
              <a:rPr lang="pl" sz="26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mnie!</a:t>
            </a:r>
          </a:p>
        </p:txBody>
      </p:sp>
      <p:sp>
        <p:nvSpPr>
          <p:cNvPr id="245" name="Shape 245"/>
          <p:cNvSpPr/>
          <p:nvPr/>
        </p:nvSpPr>
        <p:spPr>
          <a:xfrm>
            <a:off x="14300200" y="6413500"/>
            <a:ext cx="876300" cy="876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98500" y="793750"/>
            <a:ext cx="2171700" cy="40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750" y="3546475"/>
            <a:ext cx="800099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10718800" y="2463800"/>
            <a:ext cx="2412999" cy="1270000"/>
          </a:xfrm>
          <a:prstGeom prst="wedgeEllipseCallout">
            <a:avLst>
              <a:gd name="adj1" fmla="val -47109"/>
              <a:gd name="adj2" fmla="val 66488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508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49" name="Shape 249"/>
          <p:cNvCxnSpPr/>
          <p:nvPr/>
        </p:nvCxnSpPr>
        <p:spPr>
          <a:xfrm>
            <a:off x="12376150" y="3783012"/>
            <a:ext cx="628650" cy="3290888"/>
          </a:xfrm>
          <a:prstGeom prst="straightConnector1">
            <a:avLst/>
          </a:prstGeom>
          <a:noFill/>
          <a:ln w="88900" cap="rnd" cmpd="sng">
            <a:solidFill>
              <a:srgbClr val="00FF00"/>
            </a:solidFill>
            <a:prstDash val="solid"/>
            <a:miter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2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się mówi?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Elementy Pythona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14630400" cy="4374893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874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Arial"/>
              <a:buChar char="•"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Słownictwo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zmienne i słowa zastrzeżone (Rozdział 2)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Struktura zdań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poprawne wzorce składni (Rozdziały 3-5)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Struktura opowieści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budowanie programu z myślą o celu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/>
        </p:nvSpPr>
        <p:spPr>
          <a:xfrm>
            <a:off x="419418" y="736781"/>
            <a:ext cx="9839008" cy="756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l" rtl="0">
              <a:buClr>
                <a:srgbClr val="00FF00"/>
              </a:buClr>
              <a:buSzPct val="25000"/>
            </a:pPr>
            <a:r>
              <a:rPr lang="pl-PL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name = input('Podaj nazwę pliku: ')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pl-PL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handle = open(name, 'r')</a:t>
            </a:r>
            <a:endParaRPr lang="en-US" sz="2800" b="0" i="0" u="none" baseline="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endParaRPr lang="pl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 = dict()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line = </a:t>
            </a:r>
            <a:r>
              <a:rPr lang="en-US" sz="2800" b="0" i="0" u="none" baseline="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line.lower</a:t>
            </a: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words = </a:t>
            </a:r>
            <a:r>
              <a:rPr lang="en-US" sz="2800" b="0" i="0" u="none" baseline="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line.split</a:t>
            </a: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</a:t>
            </a:r>
            <a:r>
              <a:rPr lang="en-US" sz="2800" b="0" i="0" u="none" baseline="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counts.get</a:t>
            </a:r>
            <a:r>
              <a:rPr lang="en-US" sz="2800" b="0" i="0" u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(word, 0) + 1</a:t>
            </a:r>
          </a:p>
          <a:p>
            <a:pPr lvl="0" algn="l" rtl="0">
              <a:buClr>
                <a:srgbClr val="00FF00"/>
              </a:buClr>
              <a:buSzPct val="25000"/>
            </a:pPr>
            <a:endParaRPr lang="pl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for word, count in list(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()):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if 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is None or count &gt; 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word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b="0" i="0" u="none" baseline="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b="0" i="0" u="none" baseline="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count</a:t>
            </a:r>
          </a:p>
          <a:p>
            <a:pPr lvl="0" algn="l" rtl="0">
              <a:buClr>
                <a:srgbClr val="00FF00"/>
              </a:buClr>
              <a:buSzPct val="25000"/>
            </a:pPr>
            <a:endParaRPr lang="pl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print(bigword, bigcount)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0840734" y="4690623"/>
            <a:ext cx="4813298" cy="1689100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en-US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words.py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-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Podaj nazwę pliku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pl" sz="2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 5</a:t>
            </a:r>
            <a:endParaRPr lang="pl" sz="28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10258426" y="1496303"/>
            <a:ext cx="4813299" cy="25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Krótka </a:t>
            </a:r>
            <a:r>
              <a:rPr lang="pl" sz="4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4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opowieść</a:t>
            </a:r>
            <a:r>
              <a:rPr lang="pl" sz="4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4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 zliczaniu słów w pliku za pomocą Pythona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Zastrzeżone słowa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1298892" y="2529191"/>
            <a:ext cx="14144308" cy="11867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215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Nie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możesz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używać 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słów zastrzeżonych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jako nazw zmiennych / identyfikatorów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3346315" y="3482501"/>
            <a:ext cx="10369686" cy="41822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l" rtl="0">
              <a:buClr>
                <a:srgbClr val="FFFF00"/>
              </a:buClr>
              <a:buSzPct val="25000"/>
            </a:pPr>
            <a:r>
              <a:rPr lang="pl" sz="32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False 	class 	return	is 		finally </a:t>
            </a: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32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None 	if		for 	lambda 	continue </a:t>
            </a: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32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True 	def 	from 	while	nonlocal</a:t>
            </a:r>
            <a:endParaRPr lang="pl" sz="32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32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and 	del 	global 	not 	with</a:t>
            </a:r>
            <a:endParaRPr lang="pl" sz="32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32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as  	elif 	try		or 		yield</a:t>
            </a:r>
            <a:endParaRPr lang="pl" sz="32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32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assert 	else 	import 	pass</a:t>
            </a: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32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break 	except 	in 		raise</a:t>
            </a:r>
            <a:endParaRPr lang="pl" sz="32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Zdania lub linie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1554125" y="2730300"/>
            <a:ext cx="4003499" cy="403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800" b="0" i="0" u="none" strike="noStrike" cap="none" baseline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x</a:t>
            </a:r>
            <a:r>
              <a:rPr lang="pl" sz="4800" b="0" i="0" u="none" strike="noStrike" cap="none" baseline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pl" sz="4800" b="0" i="0" u="none" strike="noStrike" cap="none" baseline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 New"/>
              </a:rPr>
              <a:t>=</a:t>
            </a:r>
            <a:r>
              <a:rPr lang="pl" sz="4800" b="0" i="0" u="none" strike="noStrike" cap="none" baseline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pl" sz="4800" b="0" i="0" u="none" strike="noStrike" cap="none" baseline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800" b="0" i="0" u="none" strike="noStrike" cap="none" baseline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x</a:t>
            </a:r>
            <a:r>
              <a:rPr lang="pl" sz="4800" b="0" i="0" u="none" strike="noStrike" cap="none" baseline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pl" sz="4800" b="0" i="0" u="none" strike="noStrike" cap="none" baseline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 New"/>
              </a:rPr>
              <a:t>=</a:t>
            </a:r>
            <a:r>
              <a:rPr lang="pl" sz="4800" b="0" i="0" u="none" strike="noStrike" cap="none" baseline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pl" sz="4800" b="0" i="0" u="none" strike="noStrike" cap="none" baseline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x</a:t>
            </a:r>
            <a:r>
              <a:rPr lang="pl" sz="4800" b="0" i="0" u="none" strike="noStrike" cap="none" baseline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pl" sz="4800" b="0" i="0" u="none" strike="noStrike" cap="none" baseline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 New"/>
              </a:rPr>
              <a:t>+</a:t>
            </a:r>
            <a:r>
              <a:rPr lang="pl" sz="4800" b="0" i="0" u="none" strike="noStrike" cap="none" baseline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pl" sz="4800" b="0" i="0" u="none" strike="noStrike" cap="none" baseline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2</a:t>
            </a:r>
          </a:p>
          <a:p>
            <a:pPr algn="l" rtl="0">
              <a:buClr>
                <a:srgbClr val="FFFF00"/>
              </a:buClr>
              <a:buSzPct val="25000"/>
            </a:pPr>
            <a:r>
              <a:rPr lang="pl" sz="4800" b="0" i="0" u="none" baseline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print(</a:t>
            </a:r>
            <a:r>
              <a:rPr lang="pl" sz="4800" b="0" i="0" u="none" baseline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x</a:t>
            </a:r>
            <a:r>
              <a:rPr lang="pl" sz="4800" b="0" i="0" u="none" baseline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  <a:endParaRPr lang="pl" sz="4800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1322915" y="7037422"/>
            <a:ext cx="2341499" cy="72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200" b="0" i="0" u="none" strike="noStrike" cap="none" baseline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Zmienna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4696365" y="7037422"/>
            <a:ext cx="2197200" cy="72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2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Operator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8080915" y="7088222"/>
            <a:ext cx="2336800" cy="72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pl" sz="4200" b="0" i="0" u="none" strike="noStrike" cap="none" baseline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Stała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11728990" y="7088222"/>
            <a:ext cx="3489300" cy="72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4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Funkcja</a:t>
            </a:r>
            <a:endParaRPr lang="pl" sz="42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7213599" y="2717800"/>
            <a:ext cx="8875949" cy="403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5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Instrukcja przypisania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5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Przypisanie wyrażenia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5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Instrukcja "print"</a:t>
            </a:r>
          </a:p>
        </p:txBody>
      </p:sp>
      <p:cxnSp>
        <p:nvCxnSpPr>
          <p:cNvPr id="515" name="Shape 515"/>
          <p:cNvCxnSpPr/>
          <p:nvPr/>
        </p:nvCxnSpPr>
        <p:spPr>
          <a:xfrm rot="10800000" flipH="1">
            <a:off x="5308600" y="3886262"/>
            <a:ext cx="1330199" cy="17399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16" name="Shape 516"/>
          <p:cNvCxnSpPr/>
          <p:nvPr/>
        </p:nvCxnSpPr>
        <p:spPr>
          <a:xfrm rot="10800000" flipH="1">
            <a:off x="5816600" y="4734062"/>
            <a:ext cx="933599" cy="780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17" name="Shape 517"/>
          <p:cNvCxnSpPr/>
          <p:nvPr/>
        </p:nvCxnSpPr>
        <p:spPr>
          <a:xfrm rot="10800000" flipH="1">
            <a:off x="5384800" y="5562662"/>
            <a:ext cx="1330199" cy="17399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1155700" y="2685144"/>
            <a:ext cx="13931900" cy="253637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72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Programistyczne akapity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74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Skrypty Pythona</a:t>
            </a:r>
          </a:p>
        </p:txBody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80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Tryb interaktywny Pythona nadaje się do eksperymentów i 3- lub 4-liniowych programów.</a:t>
            </a:r>
          </a:p>
          <a:p>
            <a:pPr marL="749300" marR="0" lvl="0" indent="-3801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4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iększość programów jest o wiele dłuższych, więc zapisujemy je w plikach i mówimy </a:t>
            </a:r>
            <a:r>
              <a:rPr lang="pl" sz="34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ythonowi, żeby wykonywał zawarte w nich polecenia.</a:t>
            </a:r>
          </a:p>
          <a:p>
            <a:pPr marL="749300" marR="0" lvl="0" indent="-3801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 pewnym sensie 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dajemy Pythonowi skrypt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</a:p>
          <a:p>
            <a:pPr marL="749300" marR="0" lvl="0" indent="-3801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 reguły dodajemy 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jako rozszerzenie nazw plików zawierających polecenia Pythona.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4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Tryb interaktywny kontra skrypt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pl" sz="3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Tryb interaktywny</a:t>
            </a:r>
          </a:p>
          <a:p>
            <a:pPr marL="5080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None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Piszesz bezpośrednio do Pythona po jednej linii i dostajesz odpowiedź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pl" sz="3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Skrypt</a:t>
            </a:r>
          </a:p>
          <a:p>
            <a:pPr marL="5080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None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Zapisujesz sekwencje instrukcji (linii) do pliku, używając edytora tekstu i mówisz Pythonowi, żeby wykonał instrukcje z pliku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Kroki i przepływ programu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przepis albo instrukcja instalacji, program jest 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sekwencją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kroków do wykonania w określonej kolejności.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Niektóre są określone 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warunkowo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można je pominąć.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Czasami jeden lub grupę kroków trzeba 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powtórzyć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Czasami zapisujemy listę kroków do wielokrotnego wykonania w razie potrzeby w różnych miejscach programu (Rozdział 4).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Kroki sekwencyjne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6582116" y="2826310"/>
            <a:ext cx="3244646" cy="326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 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= 2</a:t>
            </a: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36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pl" sz="36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</a:t>
            </a:r>
            <a:r>
              <a:rPr lang="pl" sz="36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pl" sz="36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= x + 2</a:t>
            </a: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36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pl" sz="36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</a:t>
            </a:r>
            <a:r>
              <a:rPr lang="pl" sz="36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pl" sz="36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11812570" y="3325265"/>
            <a:ext cx="1734097" cy="2132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2</a:t>
            </a:r>
            <a:endParaRPr lang="pl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4</a:t>
            </a:r>
            <a:endParaRPr lang="pl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53" name="Shape 553"/>
          <p:cNvSpPr txBox="1"/>
          <p:nvPr/>
        </p:nvSpPr>
        <p:spPr>
          <a:xfrm>
            <a:off x="1587500" y="2742665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2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1587500" y="3847565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print(x)</a:t>
            </a:r>
            <a:endParaRPr lang="pl" sz="35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55" name="Shape 555"/>
          <p:cNvCxnSpPr/>
          <p:nvPr/>
        </p:nvCxnSpPr>
        <p:spPr>
          <a:xfrm rot="10800000">
            <a:off x="2940049" y="3339707"/>
            <a:ext cx="14287" cy="56673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56" name="Shape 556"/>
          <p:cNvSpPr txBox="1"/>
          <p:nvPr/>
        </p:nvSpPr>
        <p:spPr>
          <a:xfrm>
            <a:off x="1587500" y="4928796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x + 2</a:t>
            </a:r>
          </a:p>
        </p:txBody>
      </p:sp>
      <p:cxnSp>
        <p:nvCxnSpPr>
          <p:cNvPr id="557" name="Shape 557"/>
          <p:cNvCxnSpPr/>
          <p:nvPr/>
        </p:nvCxnSpPr>
        <p:spPr>
          <a:xfrm rot="10800000">
            <a:off x="2940049" y="4436813"/>
            <a:ext cx="14287" cy="56673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58" name="Shape 558"/>
          <p:cNvSpPr txBox="1"/>
          <p:nvPr/>
        </p:nvSpPr>
        <p:spPr>
          <a:xfrm>
            <a:off x="1587500" y="6031965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print(x)</a:t>
            </a:r>
            <a:endParaRPr lang="pl" sz="35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59" name="Shape 559"/>
          <p:cNvCxnSpPr/>
          <p:nvPr/>
        </p:nvCxnSpPr>
        <p:spPr>
          <a:xfrm rot="10800000">
            <a:off x="2940049" y="5525551"/>
            <a:ext cx="14287" cy="56673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60" name="Shape 560"/>
          <p:cNvCxnSpPr/>
          <p:nvPr/>
        </p:nvCxnSpPr>
        <p:spPr>
          <a:xfrm flipH="1">
            <a:off x="8774349" y="4669277"/>
            <a:ext cx="2762656" cy="72056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61" name="Shape 561"/>
          <p:cNvCxnSpPr/>
          <p:nvPr/>
        </p:nvCxnSpPr>
        <p:spPr>
          <a:xfrm flipH="1">
            <a:off x="8774349" y="5278965"/>
            <a:ext cx="2783186" cy="613835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62" name="Shape 562"/>
          <p:cNvSpPr txBox="1"/>
          <p:nvPr/>
        </p:nvSpPr>
        <p:spPr>
          <a:xfrm>
            <a:off x="2054200" y="7227515"/>
            <a:ext cx="12401102" cy="1066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3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Podczas wykonywania program przechodzi od jednego kroku do następnego. Jako programiści wytyczamy </a:t>
            </a:r>
            <a:r>
              <a:rPr lang="pl" sz="33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3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ścieżki</a:t>
            </a:r>
            <a:r>
              <a:rPr lang="pl" sz="33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”,</a:t>
            </a:r>
            <a:r>
              <a:rPr lang="pl" sz="33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którymi ma przejść program.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Użytkownicy</a:t>
            </a:r>
            <a:r>
              <a:rPr lang="pl" sz="7600" b="0" i="0" u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kontra programiści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45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Dla użytkowników komputer to zestaw narzędzi: edytor tekstu, arkusz kalkulacyjny, mapa, lista zadań itd.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Programiści uczą się 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rozumieć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komputery i ich język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Programiści mają narzędzia, które pozwalają im tworzyć nowe narzędzia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Programiści czasami piszą narzędzia dla wielu użytkowników, a czasami 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małego robota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 własny użytek, który automatycznie wykonuje jedno zadanie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5854700" y="768096"/>
            <a:ext cx="9588499" cy="13655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Kroki warunkowe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13684013" y="3562350"/>
            <a:ext cx="1759186" cy="2184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Wyjście: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Mniej</a:t>
            </a:r>
            <a:endParaRPr lang="pl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Finito </a:t>
            </a:r>
            <a:endParaRPr lang="pl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x="7799386" y="2873375"/>
            <a:ext cx="4535286" cy="4984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 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=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if</a:t>
            </a:r>
            <a:r>
              <a:rPr lang="pl" sz="2800" b="0" i="0" u="none" strike="noStrike" cap="none" baseline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&lt; 10:</a:t>
            </a:r>
          </a:p>
          <a:p>
            <a:pPr lvl="0" algn="l" rtl="0">
              <a:buClr>
                <a:srgbClr val="FF7F00"/>
              </a:buClr>
              <a:buSzPct val="25000"/>
            </a:pPr>
            <a:r>
              <a:rPr lang="pl" sz="2800" b="0" i="0" u="none" strike="noStrike" cap="none" baseline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</a:t>
            </a: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pl" sz="2800" b="0" i="0" u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Mniej'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pl" sz="28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if</a:t>
            </a:r>
            <a:r>
              <a:rPr lang="pl" sz="2800" b="0" i="0" u="none" strike="noStrike" cap="none" baseline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&gt; 20:</a:t>
            </a:r>
          </a:p>
          <a:p>
            <a:pPr lvl="0" algn="l" rtl="0">
              <a:buClr>
                <a:srgbClr val="FF7F00"/>
              </a:buClr>
              <a:buSzPct val="25000"/>
            </a:pPr>
            <a:r>
              <a:rPr lang="pl" sz="2800" b="0" i="0" u="none" strike="noStrike" cap="none" baseline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</a:t>
            </a: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pl" sz="2800" b="0" i="0" u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Więcej'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pl" sz="28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'Finito'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pl" sz="28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</p:txBody>
      </p:sp>
      <p:sp>
        <p:nvSpPr>
          <p:cNvPr id="570" name="Shape 570"/>
          <p:cNvSpPr txBox="1"/>
          <p:nvPr/>
        </p:nvSpPr>
        <p:spPr>
          <a:xfrm>
            <a:off x="1244600" y="977900"/>
            <a:ext cx="2743199" cy="5970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5</a:t>
            </a:r>
          </a:p>
        </p:txBody>
      </p:sp>
      <p:cxnSp>
        <p:nvCxnSpPr>
          <p:cNvPr id="571" name="Shape 571"/>
          <p:cNvCxnSpPr/>
          <p:nvPr/>
        </p:nvCxnSpPr>
        <p:spPr>
          <a:xfrm rot="10800000">
            <a:off x="2597149" y="1576387"/>
            <a:ext cx="14287" cy="56673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72" name="Shape 572"/>
          <p:cNvCxnSpPr>
            <a:endCxn id="569" idx="3"/>
          </p:cNvCxnSpPr>
          <p:nvPr/>
        </p:nvCxnSpPr>
        <p:spPr>
          <a:xfrm flipH="1">
            <a:off x="12334672" y="4948237"/>
            <a:ext cx="1206230" cy="417513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73" name="Shape 573"/>
          <p:cNvSpPr/>
          <p:nvPr/>
        </p:nvSpPr>
        <p:spPr>
          <a:xfrm>
            <a:off x="1181100" y="2120900"/>
            <a:ext cx="2870200" cy="1270000"/>
          </a:xfrm>
          <a:prstGeom prst="diamond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3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&lt; 10 ?</a:t>
            </a:r>
          </a:p>
        </p:txBody>
      </p:sp>
      <p:cxnSp>
        <p:nvCxnSpPr>
          <p:cNvPr id="574" name="Shape 574"/>
          <p:cNvCxnSpPr/>
          <p:nvPr/>
        </p:nvCxnSpPr>
        <p:spPr>
          <a:xfrm rot="10800000">
            <a:off x="2597150" y="3338512"/>
            <a:ext cx="19049" cy="160972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75" name="Shape 575"/>
          <p:cNvSpPr txBox="1"/>
          <p:nvPr/>
        </p:nvSpPr>
        <p:spPr>
          <a:xfrm>
            <a:off x="3327400" y="3352800"/>
            <a:ext cx="2921000" cy="7492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Clr>
                <a:schemeClr val="lt1"/>
              </a:buClr>
              <a:buSzPct val="25000"/>
            </a:pPr>
            <a:r>
              <a:rPr lang="pl" sz="3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print('</a:t>
            </a:r>
            <a:r>
              <a:rPr lang="pl" sz="30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Mniej')</a:t>
            </a:r>
            <a:endParaRPr lang="pl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76" name="Shape 576"/>
          <p:cNvCxnSpPr/>
          <p:nvPr/>
        </p:nvCxnSpPr>
        <p:spPr>
          <a:xfrm rot="10800000">
            <a:off x="4038599" y="2749549"/>
            <a:ext cx="777875" cy="1587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7" name="Shape 577"/>
          <p:cNvCxnSpPr/>
          <p:nvPr/>
        </p:nvCxnSpPr>
        <p:spPr>
          <a:xfrm rot="10800000" flipH="1">
            <a:off x="4783137" y="2749550"/>
            <a:ext cx="15875" cy="6445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78" name="Shape 578"/>
          <p:cNvCxnSpPr/>
          <p:nvPr/>
        </p:nvCxnSpPr>
        <p:spPr>
          <a:xfrm flipH="1">
            <a:off x="4783137" y="4087812"/>
            <a:ext cx="15875" cy="3143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9" name="Shape 579"/>
          <p:cNvCxnSpPr/>
          <p:nvPr/>
        </p:nvCxnSpPr>
        <p:spPr>
          <a:xfrm>
            <a:off x="2649536" y="4419600"/>
            <a:ext cx="2149474" cy="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80" name="Shape 580"/>
          <p:cNvSpPr/>
          <p:nvPr/>
        </p:nvSpPr>
        <p:spPr>
          <a:xfrm>
            <a:off x="1181100" y="4864100"/>
            <a:ext cx="2870200" cy="1270000"/>
          </a:xfrm>
          <a:prstGeom prst="diamond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3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&gt; 20 ?</a:t>
            </a:r>
          </a:p>
        </p:txBody>
      </p:sp>
      <p:cxnSp>
        <p:nvCxnSpPr>
          <p:cNvPr id="581" name="Shape 581"/>
          <p:cNvCxnSpPr/>
          <p:nvPr/>
        </p:nvCxnSpPr>
        <p:spPr>
          <a:xfrm rot="10800000">
            <a:off x="2597150" y="6097586"/>
            <a:ext cx="19049" cy="160972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82" name="Shape 582"/>
          <p:cNvSpPr txBox="1"/>
          <p:nvPr/>
        </p:nvSpPr>
        <p:spPr>
          <a:xfrm>
            <a:off x="3327400" y="6096000"/>
            <a:ext cx="2921000" cy="7492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Clr>
                <a:schemeClr val="lt1"/>
              </a:buClr>
              <a:buSzPct val="25000"/>
            </a:pPr>
            <a:r>
              <a:rPr lang="pl" sz="3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print('</a:t>
            </a:r>
            <a:r>
              <a:rPr lang="pl" sz="30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Więcej')</a:t>
            </a:r>
            <a:endParaRPr lang="pl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83" name="Shape 583"/>
          <p:cNvCxnSpPr/>
          <p:nvPr/>
        </p:nvCxnSpPr>
        <p:spPr>
          <a:xfrm rot="10800000">
            <a:off x="4038599" y="5492749"/>
            <a:ext cx="777875" cy="1587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4" name="Shape 584"/>
          <p:cNvCxnSpPr/>
          <p:nvPr/>
        </p:nvCxnSpPr>
        <p:spPr>
          <a:xfrm rot="10800000" flipH="1">
            <a:off x="4783137" y="5492750"/>
            <a:ext cx="15875" cy="6445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85" name="Shape 585"/>
          <p:cNvCxnSpPr/>
          <p:nvPr/>
        </p:nvCxnSpPr>
        <p:spPr>
          <a:xfrm flipH="1">
            <a:off x="4783137" y="6831011"/>
            <a:ext cx="15875" cy="3143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6" name="Shape 586"/>
          <p:cNvCxnSpPr/>
          <p:nvPr/>
        </p:nvCxnSpPr>
        <p:spPr>
          <a:xfrm>
            <a:off x="2649536" y="7162800"/>
            <a:ext cx="2149474" cy="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87" name="Shape 587"/>
          <p:cNvCxnSpPr/>
          <p:nvPr/>
        </p:nvCxnSpPr>
        <p:spPr>
          <a:xfrm flipH="1">
            <a:off x="11431588" y="5508625"/>
            <a:ext cx="2109314" cy="1654175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88" name="Shape 588"/>
          <p:cNvSpPr txBox="1"/>
          <p:nvPr/>
        </p:nvSpPr>
        <p:spPr>
          <a:xfrm>
            <a:off x="1244600" y="7658100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Clr>
                <a:schemeClr val="lt1"/>
              </a:buClr>
              <a:buSzPct val="25000"/>
            </a:pPr>
            <a:r>
              <a:rPr lang="pl" sz="3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print('</a:t>
            </a:r>
            <a:r>
              <a:rPr lang="pl" sz="30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Finito')</a:t>
            </a:r>
            <a:endParaRPr lang="pl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89" name="Shape 589"/>
          <p:cNvSpPr txBox="1"/>
          <p:nvPr/>
        </p:nvSpPr>
        <p:spPr>
          <a:xfrm>
            <a:off x="4414837" y="2108200"/>
            <a:ext cx="725486" cy="622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Tak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5747875" y="27850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91" name="Shape 591"/>
          <p:cNvSpPr txBox="1"/>
          <p:nvPr/>
        </p:nvSpPr>
        <p:spPr>
          <a:xfrm>
            <a:off x="1652280" y="3609265"/>
            <a:ext cx="725399" cy="6221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Nie</a:t>
            </a:r>
          </a:p>
        </p:txBody>
      </p:sp>
      <p:sp>
        <p:nvSpPr>
          <p:cNvPr id="28" name="Shape 591"/>
          <p:cNvSpPr txBox="1"/>
          <p:nvPr/>
        </p:nvSpPr>
        <p:spPr>
          <a:xfrm>
            <a:off x="1663560" y="6285823"/>
            <a:ext cx="725399" cy="6221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Nie</a:t>
            </a:r>
          </a:p>
        </p:txBody>
      </p:sp>
      <p:sp>
        <p:nvSpPr>
          <p:cNvPr id="29" name="Shape 589"/>
          <p:cNvSpPr txBox="1"/>
          <p:nvPr/>
        </p:nvSpPr>
        <p:spPr>
          <a:xfrm>
            <a:off x="4414837" y="4802660"/>
            <a:ext cx="725486" cy="622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5889608" y="768096"/>
            <a:ext cx="9553591" cy="13655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Powtarzane kroki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13337270" y="2406332"/>
            <a:ext cx="2229201" cy="4267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Wyjście: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Odpalamy!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7491961" y="2611795"/>
            <a:ext cx="3895178" cy="3876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 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n =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while</a:t>
            </a: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n &gt; 0</a:t>
            </a: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print(</a:t>
            </a: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n</a:t>
            </a: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pl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</a:t>
            </a: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n = n – 1</a:t>
            </a: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</a:t>
            </a:r>
            <a:r>
              <a:rPr lang="pl" sz="28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rint(</a:t>
            </a:r>
            <a:r>
              <a:rPr lang="pl" sz="28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'Odpalamy</a:t>
            </a:r>
            <a:r>
              <a:rPr lang="pl" sz="2800" b="0" i="0" u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!'</a:t>
            </a:r>
            <a:r>
              <a:rPr lang="pl" sz="2800" b="1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pl" sz="2800" b="1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</p:txBody>
      </p:sp>
      <p:cxnSp>
        <p:nvCxnSpPr>
          <p:cNvPr id="599" name="Shape 599"/>
          <p:cNvCxnSpPr/>
          <p:nvPr/>
        </p:nvCxnSpPr>
        <p:spPr>
          <a:xfrm rot="10800000">
            <a:off x="2838336" y="1981647"/>
            <a:ext cx="14400" cy="566699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600" name="Shape 600"/>
          <p:cNvCxnSpPr/>
          <p:nvPr/>
        </p:nvCxnSpPr>
        <p:spPr>
          <a:xfrm flipH="1">
            <a:off x="10129838" y="3846244"/>
            <a:ext cx="2720973" cy="1231901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01" name="Shape 601"/>
          <p:cNvSpPr/>
          <p:nvPr/>
        </p:nvSpPr>
        <p:spPr>
          <a:xfrm>
            <a:off x="1422400" y="2527567"/>
            <a:ext cx="2870100" cy="1269899"/>
          </a:xfrm>
          <a:prstGeom prst="diamond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 &gt; 0 ?</a:t>
            </a:r>
          </a:p>
        </p:txBody>
      </p:sp>
      <p:cxnSp>
        <p:nvCxnSpPr>
          <p:cNvPr id="602" name="Shape 602"/>
          <p:cNvCxnSpPr/>
          <p:nvPr/>
        </p:nvCxnSpPr>
        <p:spPr>
          <a:xfrm rot="10800000" flipH="1">
            <a:off x="2836861" y="3797517"/>
            <a:ext cx="20699" cy="2317799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stealth" w="med" len="med"/>
          </a:ln>
        </p:spPr>
      </p:cxnSp>
      <p:cxnSp>
        <p:nvCxnSpPr>
          <p:cNvPr id="603" name="Shape 603"/>
          <p:cNvCxnSpPr/>
          <p:nvPr/>
        </p:nvCxnSpPr>
        <p:spPr>
          <a:xfrm rot="10800000">
            <a:off x="4279899" y="3156216"/>
            <a:ext cx="777875" cy="1587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4" name="Shape 604"/>
          <p:cNvCxnSpPr/>
          <p:nvPr/>
        </p:nvCxnSpPr>
        <p:spPr>
          <a:xfrm rot="10800000" flipH="1">
            <a:off x="5024437" y="3156217"/>
            <a:ext cx="15875" cy="6445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605" name="Shape 605"/>
          <p:cNvCxnSpPr>
            <a:stCxn id="606" idx="2"/>
          </p:cNvCxnSpPr>
          <p:nvPr/>
        </p:nvCxnSpPr>
        <p:spPr>
          <a:xfrm flipH="1">
            <a:off x="5024449" y="5778866"/>
            <a:ext cx="4800" cy="30000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7" name="Shape 607"/>
          <p:cNvCxnSpPr/>
          <p:nvPr/>
        </p:nvCxnSpPr>
        <p:spPr>
          <a:xfrm>
            <a:off x="2852736" y="6081979"/>
            <a:ext cx="2187600" cy="1440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8" name="Shape 608"/>
          <p:cNvCxnSpPr/>
          <p:nvPr/>
        </p:nvCxnSpPr>
        <p:spPr>
          <a:xfrm flipH="1">
            <a:off x="1066800" y="3172092"/>
            <a:ext cx="396874" cy="317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stealth" w="med" len="med"/>
          </a:ln>
        </p:spPr>
      </p:cxnSp>
      <p:cxnSp>
        <p:nvCxnSpPr>
          <p:cNvPr id="609" name="Shape 609"/>
          <p:cNvCxnSpPr/>
          <p:nvPr/>
        </p:nvCxnSpPr>
        <p:spPr>
          <a:xfrm rot="10800000" flipH="1">
            <a:off x="2840036" y="6559941"/>
            <a:ext cx="15899" cy="64440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610" name="Shape 610"/>
          <p:cNvCxnSpPr/>
          <p:nvPr/>
        </p:nvCxnSpPr>
        <p:spPr>
          <a:xfrm flipV="1">
            <a:off x="1100137" y="3156217"/>
            <a:ext cx="1" cy="347878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611" name="Shape 611"/>
          <p:cNvCxnSpPr/>
          <p:nvPr/>
        </p:nvCxnSpPr>
        <p:spPr>
          <a:xfrm>
            <a:off x="1084262" y="6577279"/>
            <a:ext cx="1752600" cy="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2" name="Shape 612"/>
          <p:cNvCxnSpPr/>
          <p:nvPr/>
        </p:nvCxnSpPr>
        <p:spPr>
          <a:xfrm flipH="1" flipV="1">
            <a:off x="11387138" y="6115316"/>
            <a:ext cx="1692273" cy="336016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13" name="Shape 613"/>
          <p:cNvSpPr txBox="1"/>
          <p:nvPr/>
        </p:nvSpPr>
        <p:spPr>
          <a:xfrm>
            <a:off x="5158135" y="6997697"/>
            <a:ext cx="10585500" cy="11931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Pętle (powtarzane kroki) mają </a:t>
            </a: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zmienne sterujące</a:t>
            </a:r>
            <a:r>
              <a:rPr lang="pl" sz="3200" b="0" i="0" u="none" strike="noStrike" cap="none" baseline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zmieniające się z każdym przejściem pętli.</a:t>
            </a:r>
            <a:endParaRPr lang="pl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14" name="Shape 614"/>
          <p:cNvSpPr txBox="1"/>
          <p:nvPr/>
        </p:nvSpPr>
        <p:spPr>
          <a:xfrm>
            <a:off x="542925" y="2413267"/>
            <a:ext cx="723900" cy="622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Nie</a:t>
            </a:r>
          </a:p>
        </p:txBody>
      </p:sp>
      <p:sp>
        <p:nvSpPr>
          <p:cNvPr id="615" name="Shape 615"/>
          <p:cNvSpPr txBox="1"/>
          <p:nvPr/>
        </p:nvSpPr>
        <p:spPr>
          <a:xfrm>
            <a:off x="1131939" y="7175767"/>
            <a:ext cx="3527372" cy="7493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Clr>
                <a:schemeClr val="lt1"/>
              </a:buClr>
              <a:buSzPct val="25000"/>
            </a:pPr>
            <a:r>
              <a:rPr lang="pl" sz="3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print('</a:t>
            </a:r>
            <a:r>
              <a:rPr lang="pl" sz="35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Odpalamy')</a:t>
            </a:r>
            <a:endParaRPr lang="pl" sz="35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16" name="Shape 616"/>
          <p:cNvSpPr txBox="1"/>
          <p:nvPr/>
        </p:nvSpPr>
        <p:spPr>
          <a:xfrm>
            <a:off x="4659311" y="2413267"/>
            <a:ext cx="997649" cy="622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Tak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1397000" y="1232167"/>
            <a:ext cx="2921099" cy="7493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 = 5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3581400" y="3810267"/>
            <a:ext cx="2921099" cy="7493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</a:t>
            </a:r>
            <a:r>
              <a:rPr lang="pl" sz="35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n)</a:t>
            </a:r>
            <a:endParaRPr lang="pl" sz="3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619" name="Shape 619"/>
          <p:cNvCxnSpPr/>
          <p:nvPr/>
        </p:nvCxnSpPr>
        <p:spPr>
          <a:xfrm flipH="1" flipV="1">
            <a:off x="10129838" y="5206732"/>
            <a:ext cx="2798761" cy="636587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06" name="Shape 606"/>
          <p:cNvSpPr txBox="1"/>
          <p:nvPr/>
        </p:nvSpPr>
        <p:spPr>
          <a:xfrm>
            <a:off x="3568700" y="5029467"/>
            <a:ext cx="2921099" cy="7493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5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 = n -1</a:t>
            </a:r>
          </a:p>
        </p:txBody>
      </p:sp>
      <p:cxnSp>
        <p:nvCxnSpPr>
          <p:cNvPr id="620" name="Shape 620"/>
          <p:cNvCxnSpPr>
            <a:stCxn id="606" idx="0"/>
            <a:endCxn id="618" idx="2"/>
          </p:cNvCxnSpPr>
          <p:nvPr/>
        </p:nvCxnSpPr>
        <p:spPr>
          <a:xfrm flipV="1">
            <a:off x="5029250" y="4559666"/>
            <a:ext cx="12700" cy="469801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/>
        </p:nvSpPr>
        <p:spPr>
          <a:xfrm>
            <a:off x="998325" y="778213"/>
            <a:ext cx="10035299" cy="754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name = </a:t>
            </a:r>
            <a:r>
              <a:rPr lang="pl" sz="2800" b="0" i="0" u="none" baseline="0" dirty="0">
                <a:solidFill>
                  <a:schemeClr val="bg1"/>
                </a:solidFill>
                <a:latin typeface="Courier"/>
                <a:ea typeface="Courier"/>
                <a:cs typeface="Courier"/>
                <a:sym typeface="Courier New"/>
              </a:rPr>
              <a:t>input</a:t>
            </a:r>
            <a:r>
              <a:rPr lang="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('</a:t>
            </a:r>
            <a:r>
              <a:rPr lang="pl-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Podaj nazwę pliku: </a:t>
            </a:r>
            <a:r>
              <a:rPr lang="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')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handle = open(name</a:t>
            </a:r>
            <a:r>
              <a:rPr lang="pl-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, 'r'</a:t>
            </a:r>
            <a:r>
              <a:rPr lang="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  <a:endParaRPr lang="en-US" sz="2800" b="0" i="0" u="none" baseline="0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counts = dict()</a:t>
            </a:r>
            <a:endParaRPr lang="en-US" sz="2800" b="0" i="0" u="none" baseline="0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endParaRPr lang="pl" sz="2800" b="0" i="0" u="none" baseline="0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  <a:endParaRPr lang="en-US" sz="2800" b="0" i="0" u="none" baseline="0" dirty="0">
              <a:solidFill>
                <a:srgbClr val="00FA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    line = </a:t>
            </a:r>
            <a:r>
              <a:rPr lang="en-US" sz="2800" dirty="0" err="1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line.lower</a:t>
            </a: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  <a:endParaRPr lang="pl" sz="2800" b="0" i="0" u="none" baseline="0" dirty="0">
              <a:solidFill>
                <a:srgbClr val="00FA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    words = line.split()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counts.get(word,</a:t>
            </a:r>
            <a:r>
              <a:rPr lang="en-US" sz="2800" b="0" i="0" u="none" baseline="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pl" sz="2800" b="0" i="0" u="none" baseline="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0) + 1</a:t>
            </a:r>
          </a:p>
          <a:p>
            <a:pPr lvl="0" algn="l" rtl="0">
              <a:buClr>
                <a:srgbClr val="00FF00"/>
              </a:buClr>
            </a:pPr>
            <a:endParaRPr lang="pl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bigcount = None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bigword = None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b="0" i="0" u="none" baseline="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for word, count in list(</a:t>
            </a:r>
            <a:r>
              <a:rPr lang="en-US" sz="2800" b="0" i="0" u="none" baseline="0" dirty="0" err="1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800" b="0" i="0" u="none" baseline="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()):</a:t>
            </a:r>
            <a:endParaRPr lang="pl" sz="2800" b="0" i="0" u="none" baseline="0" dirty="0">
              <a:solidFill>
                <a:srgbClr val="00FA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    if bigcount is None or count &gt; bigcount: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        bigword = </a:t>
            </a:r>
            <a:r>
              <a:rPr lang="en-US" sz="2800" b="0" i="0" u="none" baseline="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word</a:t>
            </a:r>
            <a:endParaRPr lang="pl" sz="2800" b="0" i="0" u="none" baseline="0" dirty="0">
              <a:solidFill>
                <a:srgbClr val="FF93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        bigcount = count</a:t>
            </a:r>
          </a:p>
          <a:p>
            <a:pPr lvl="0" algn="l" rtl="0">
              <a:buClr>
                <a:srgbClr val="00FF00"/>
              </a:buClr>
            </a:pPr>
            <a:endParaRPr lang="pl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print(bigword, bigcount)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12082000" y="615550"/>
            <a:ext cx="2550299" cy="2736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Sekwencja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000" b="0" i="0" u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Powtarzanie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000" b="0" i="0" u="none" baseline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Warunek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25"/>
          <p:cNvSpPr txBox="1"/>
          <p:nvPr/>
        </p:nvSpPr>
        <p:spPr>
          <a:xfrm>
            <a:off x="998325" y="778213"/>
            <a:ext cx="10035299" cy="754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name = </a:t>
            </a:r>
            <a:r>
              <a:rPr lang="pl" sz="2800" b="0" i="0" u="none" strike="noStrike" cap="none" baseline="0" dirty="0">
                <a:solidFill>
                  <a:schemeClr val="bg1"/>
                </a:solidFill>
                <a:latin typeface="Courier"/>
                <a:ea typeface="Courier"/>
                <a:cs typeface="Courier"/>
                <a:sym typeface="Courier New"/>
              </a:rPr>
              <a:t>input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('</a:t>
            </a:r>
            <a:r>
              <a:rPr lang="pl-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Podaj nazwę pliku: 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')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handle = open(name</a:t>
            </a:r>
            <a:r>
              <a:rPr lang="pl-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, 'r'</a:t>
            </a:r>
            <a:r>
              <a:rPr lang="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  <a:endParaRPr sz="2800" i="0" u="none" strike="noStrike" cap="none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counts = dict()</a:t>
            </a:r>
            <a:endParaRPr lang="en-US" sz="2800" b="0" i="0" u="none" strike="noStrike" cap="none" baseline="0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endParaRPr lang="pl" sz="2800" b="0" i="0" u="none" strike="noStrike" cap="none" baseline="0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  <a:endParaRPr lang="en-US" sz="2800" b="0" i="0" u="none" baseline="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    line = </a:t>
            </a:r>
            <a:r>
              <a:rPr lang="en-US" sz="2800" dirty="0" err="1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line.lower</a:t>
            </a: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  <a:endParaRPr lang="pl" sz="2800" b="0" i="0" u="none" baseline="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    words = line.split()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 algn="l" rtl="0">
              <a:buClr>
                <a:srgbClr val="00FF00"/>
              </a:buClr>
              <a:buSzPct val="25000"/>
            </a:pPr>
            <a:r>
              <a:rPr lang="pl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counts.get(word,</a:t>
            </a:r>
            <a:r>
              <a:rPr lang="en-US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pl" sz="2800" b="0" i="0" u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0)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endParaRPr lang="pl" sz="2800" i="0" u="none" strike="noStrike" cap="none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bigcount = None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bigword = None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for word, count in list(</a:t>
            </a:r>
            <a:r>
              <a:rPr lang="en-US" sz="2800" b="0" i="0" u="none" strike="noStrike" cap="none" baseline="0" dirty="0" err="1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800" b="0" i="0" u="none" strike="noStrike" cap="none" baseline="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()):</a:t>
            </a:r>
            <a:endParaRPr lang="pl" sz="2800" b="0" i="0" u="none" strike="noStrike" cap="none" baseline="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</a:t>
            </a:r>
            <a:r>
              <a:rPr lang="pl" sz="2800" b="0" i="0" u="none" strike="noStrike" cap="none" baseline="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 </a:t>
            </a:r>
            <a:r>
              <a:rPr lang="pl" sz="2800" b="0" i="0" u="none" strike="noStrike" cap="none" baseline="0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if bigcount is None or count &gt; bigcount: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        bigword = </a:t>
            </a:r>
            <a:r>
              <a:rPr lang="en-US" sz="2800" b="0" i="0" u="none" strike="noStrike" cap="none" baseline="0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word</a:t>
            </a:r>
            <a:endParaRPr lang="pl" sz="2800" b="0" i="0" u="none" strike="noStrike" cap="none" baseline="0" dirty="0">
              <a:solidFill>
                <a:srgbClr val="FF99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        bigcount = count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Cabin"/>
              <a:buNone/>
            </a:pPr>
            <a:endParaRPr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print(bigword, bigcount)</a:t>
            </a:r>
            <a:endParaRPr lang="pl" sz="2800" i="0" u="none" strike="noStrike" cap="none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12003133" y="712245"/>
            <a:ext cx="3996000" cy="76805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000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Krótka "historia" w Pythonie o zliczaniu słów w pliku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Cabin"/>
              <a:buNone/>
            </a:pPr>
            <a:endParaRPr sz="3000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000" b="0" i="0" u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Słowo używane, by odczytać dane od użytkownika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Cabin"/>
              <a:buNone/>
            </a:pPr>
            <a:endParaRPr sz="3000" dirty="0">
              <a:solidFill>
                <a:srgbClr val="00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000" b="0" i="0" u="none" baseline="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Zdanie o uaktualnianiu jednego z liczników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Cabin"/>
              <a:buNone/>
            </a:pPr>
            <a:endParaRPr sz="3000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000" b="0" i="0" u="none" baseline="0" dirty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Akapit o tym, jak znaleźć największy element listy</a:t>
            </a:r>
          </a:p>
        </p:txBody>
      </p:sp>
      <p:cxnSp>
        <p:nvCxnSpPr>
          <p:cNvPr id="633" name="Shape 633"/>
          <p:cNvCxnSpPr/>
          <p:nvPr/>
        </p:nvCxnSpPr>
        <p:spPr>
          <a:xfrm>
            <a:off x="6986588" y="1211263"/>
            <a:ext cx="5172986" cy="2323998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4" name="Shape 634"/>
          <p:cNvCxnSpPr>
            <a:cxnSpLocks/>
          </p:cNvCxnSpPr>
          <p:nvPr/>
        </p:nvCxnSpPr>
        <p:spPr>
          <a:xfrm>
            <a:off x="9890125" y="4349750"/>
            <a:ext cx="2269449" cy="668817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5" name="Shape 635"/>
          <p:cNvCxnSpPr>
            <a:cxnSpLocks/>
          </p:cNvCxnSpPr>
          <p:nvPr/>
        </p:nvCxnSpPr>
        <p:spPr>
          <a:xfrm>
            <a:off x="10214043" y="6887183"/>
            <a:ext cx="2140990" cy="215366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Podsumowanie</a:t>
            </a:r>
          </a:p>
        </p:txBody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812800" y="2138869"/>
            <a:ext cx="14630400" cy="510973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był szybki przegląd </a:t>
            </a: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Rozdziału 1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Będziemy wracać do tych pojęć przez cały kurs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Patrz na las, a nie drzewa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1462700" y="946150"/>
            <a:ext cx="12469200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3600" b="0" i="0" u="none" baseline="0">
                <a:solidFill>
                  <a:srgbClr val="FFFF00"/>
                </a:solidFill>
              </a:rPr>
              <a:t>Podziękowania dla współpracowników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900" y="839500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7687" y="1017700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704400" y="2217051"/>
            <a:ext cx="6797699" cy="563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7" name="Shape 502">
            <a:extLst>
              <a:ext uri="{FF2B5EF4-FFF2-40B4-BE49-F238E27FC236}">
                <a16:creationId xmlns:a16="http://schemas.microsoft.com/office/drawing/2014/main" id="{CEF5E0F8-6601-4183-B7F6-313E4C9DD536}"/>
              </a:ext>
            </a:extLst>
          </p:cNvPr>
          <p:cNvSpPr txBox="1"/>
          <p:nvPr/>
        </p:nvSpPr>
        <p:spPr>
          <a:xfrm>
            <a:off x="1206100" y="2296123"/>
            <a:ext cx="6797699" cy="5533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Copyright slajdów 2010 - Charles R. Severance </a:t>
            </a:r>
            <a:br>
              <a:rPr lang="pl" sz="1800" b="0" i="0" u="none" baseline="0" dirty="0">
                <a:solidFill>
                  <a:srgbClr val="FFFFFF"/>
                </a:solidFill>
              </a:rPr>
            </a:br>
            <a:r>
              <a:rPr lang="pl" sz="1800" b="0" i="0" u="none" baseline="0" dirty="0">
                <a:solidFill>
                  <a:srgbClr val="FFFFFF"/>
                </a:solidFill>
              </a:rPr>
              <a:t>(</a:t>
            </a:r>
            <a:r>
              <a:rPr lang="pl" sz="1800" b="0" i="0" u="sng" baseline="0" dirty="0">
                <a:solidFill>
                  <a:srgbClr val="FFFF00"/>
                </a:solidFill>
                <a:hlinkClick r:id="rId5"/>
              </a:rPr>
              <a:t>www.dr-chuck.com</a:t>
            </a:r>
            <a:r>
              <a:rPr lang="pl" sz="1800" b="0" i="0" u="none" baseline="0" dirty="0">
                <a:solidFill>
                  <a:srgbClr val="FFFFFF"/>
                </a:solidFill>
              </a:rPr>
              <a:t>)</a:t>
            </a:r>
            <a:r>
              <a:rPr lang="pl" sz="1800" b="0" i="0" u="none" baseline="0" dirty="0">
                <a:solidFill>
                  <a:schemeClr val="bg1"/>
                </a:solidFill>
              </a:rPr>
              <a:t> University of Michigan School of Information i</a:t>
            </a:r>
            <a:r>
              <a:rPr lang="pl" sz="1800" b="0" i="0" u="none" baseline="0" dirty="0">
                <a:solidFill>
                  <a:srgbClr val="FFFF00"/>
                </a:solidFill>
              </a:rPr>
              <a:t> </a:t>
            </a:r>
            <a:r>
              <a:rPr lang="pl" sz="1800" b="0" i="0" u="sng" baseline="0" dirty="0">
                <a:solidFill>
                  <a:srgbClr val="FFFF00"/>
                </a:solidFill>
                <a:hlinkClick r:id="rId6"/>
              </a:rPr>
              <a:t>open.umich.edu</a:t>
            </a:r>
            <a:r>
              <a:rPr lang="pl" sz="1800" b="0" i="0" baseline="0" dirty="0">
                <a:solidFill>
                  <a:srgbClr val="FFFF00"/>
                </a:solidFill>
              </a:rPr>
              <a:t> </a:t>
            </a:r>
            <a:r>
              <a:rPr lang="pl" sz="1800" b="0" i="0" u="none" baseline="0" dirty="0">
                <a:solidFill>
                  <a:srgbClr val="FFFFFF"/>
                </a:solidFill>
              </a:rPr>
              <a:t>dostępne na licencji Creative Commons Attribution 4.0.  Aby zachować zgodność z wymaganiami licencji należy pozostawić ten slajd na końcu każdej kopii tego dokumentu.  Po dokonaniu zmian, przy ponownej publikacji tych materiałów można dodać swoje nazwisko i nazwę organizacji do listy współpracowników</a:t>
            </a: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Autorstwo pierwszej wersji: Charles Severance, </a:t>
            </a:r>
            <a:br>
              <a:rPr lang="en-US" sz="1800" b="0" i="0" u="none" baseline="0" dirty="0">
                <a:solidFill>
                  <a:srgbClr val="FFFFFF"/>
                </a:solidFill>
              </a:rPr>
            </a:br>
            <a:r>
              <a:rPr lang="pl" sz="1800" b="0" i="0" u="none" baseline="0" dirty="0">
                <a:solidFill>
                  <a:srgbClr val="FFFFFF"/>
                </a:solidFill>
              </a:rPr>
              <a:t>University of Michigan School of Information</a:t>
            </a:r>
            <a:endParaRPr lang="en-US" sz="1800" b="0" i="0" u="none" baseline="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-PL" sz="1800" dirty="0">
                <a:solidFill>
                  <a:srgbClr val="FFFFFF"/>
                </a:solidFill>
              </a:rPr>
              <a:t>Polska wersja powstała z inicjatywy Wydziału Matematyki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pl-PL" sz="1800" dirty="0">
                <a:solidFill>
                  <a:srgbClr val="FFFFFF"/>
                </a:solidFill>
              </a:rPr>
              <a:t>i Informatyki Uniwersytetu im. Adama Mickiewicza w Poznaniu</a:t>
            </a:r>
            <a:endParaRPr lang="en-US" sz="180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Tłumaczenie: Agata i Krzysztof Wierzbiccy, EnglishT.eu </a:t>
            </a:r>
          </a:p>
          <a:p>
            <a:pPr lvl="0" algn="l" rtl="0">
              <a:spcBef>
                <a:spcPts val="0"/>
              </a:spcBef>
              <a:buNone/>
            </a:pPr>
            <a:endParaRPr lang="pl"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... wstaw tu nowych współpracowników i tłumaczy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 co być programistą?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71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Żeby wykonywać zadania </a:t>
            </a:r>
            <a:r>
              <a:rPr lang="pl" sz="3600" b="0" i="0" u="none" baseline="0" dirty="0">
                <a:solidFill>
                  <a:srgbClr val="FFFF00"/>
                </a:solidFill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użytkownik i programista w jednym</a:t>
            </a:r>
          </a:p>
          <a:p>
            <a:pPr marL="6703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Czyszczenie danych z ankiety</a:t>
            </a:r>
          </a:p>
          <a:p>
            <a:pPr marL="749300" marR="0" lvl="0" indent="-3710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Żeby stworzyć coś dla innych </a:t>
            </a:r>
            <a:r>
              <a:rPr lang="pl" sz="3600" b="0" i="0" u="none" baseline="0" dirty="0">
                <a:solidFill>
                  <a:srgbClr val="FFFF00"/>
                </a:solidFill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zadanie programisty</a:t>
            </a:r>
          </a:p>
          <a:p>
            <a:pPr marL="6703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Naprawić problem z wydajnością oprogramowania Sakai</a:t>
            </a:r>
          </a:p>
          <a:p>
            <a:pPr marL="6703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Dodać do strony internetowej księgę gości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hape 260"/>
          <p:cNvCxnSpPr/>
          <p:nvPr/>
        </p:nvCxnSpPr>
        <p:spPr>
          <a:xfrm rot="10800000" flipH="1">
            <a:off x="5083700" y="4085193"/>
            <a:ext cx="1042306" cy="1261323"/>
          </a:xfrm>
          <a:prstGeom prst="straightConnector1">
            <a:avLst/>
          </a:prstGeom>
          <a:noFill/>
          <a:ln w="215900" cap="rnd" cmpd="sng">
            <a:solidFill>
              <a:srgbClr val="2E2F3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 flipH="1">
            <a:off x="7743561" y="4196022"/>
            <a:ext cx="67287" cy="1009322"/>
          </a:xfrm>
          <a:prstGeom prst="straightConnector1">
            <a:avLst/>
          </a:prstGeom>
          <a:noFill/>
          <a:ln w="215900" cap="rnd" cmpd="sng">
            <a:solidFill>
              <a:srgbClr val="2E2F3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8919123" y="4176231"/>
            <a:ext cx="2303628" cy="773154"/>
          </a:xfrm>
          <a:prstGeom prst="straightConnector1">
            <a:avLst/>
          </a:prstGeom>
          <a:noFill/>
          <a:ln w="215900" cap="rnd" cmpd="sng">
            <a:solidFill>
              <a:srgbClr val="2E2F3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8483" y="1064206"/>
            <a:ext cx="986892" cy="1403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4004451" y="2963725"/>
            <a:ext cx="8254011" cy="13193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pl" sz="4400" b="0" i="0" u="none" strike="noStrike" cap="none" baseline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Komputer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pl" sz="4400" b="0" i="0" u="none" strike="noStrike" cap="none" baseline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Sprzęt + Oprogramowanie</a:t>
            </a:r>
          </a:p>
        </p:txBody>
      </p:sp>
      <p:sp>
        <p:nvSpPr>
          <p:cNvPr id="265" name="Shape 265"/>
          <p:cNvSpPr/>
          <p:nvPr/>
        </p:nvSpPr>
        <p:spPr>
          <a:xfrm>
            <a:off x="10052467" y="4853071"/>
            <a:ext cx="2417095" cy="1139939"/>
          </a:xfrm>
          <a:prstGeom prst="roundRect">
            <a:avLst>
              <a:gd name="adj" fmla="val 3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pl" sz="3800" b="0" i="0" u="none" strike="noStrike" cap="none" baseline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Sieci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9155292" y="5237008"/>
            <a:ext cx="774898" cy="527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pl" sz="3800" b="0" i="0" u="none" strike="noStrike" cap="none" baseline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....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3539" y="1053270"/>
            <a:ext cx="3018730" cy="15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40405" y="822089"/>
            <a:ext cx="1026473" cy="190517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2830286" y="6469592"/>
            <a:ext cx="11248571" cy="205755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pl" sz="2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 punktu widzenia twórcy oprogramowania budujemy programy. Użytkownicy końcowi (sprzedający lub korzystający z programu) są najważniejsi </a:t>
            </a:r>
            <a:r>
              <a:rPr lang="pl" sz="28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ich trzeba zadowolić, zwykle wtedy nam płacą. Ale dane, informacje i sieci to nasz problem, który musimy za nich rozwiązać. Sprzęt i oprogramowanie są w tym zadaniu naszymi przyjaciółmi i sprzymierzeńcami.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51891" y="4843856"/>
            <a:ext cx="2667232" cy="1139939"/>
          </a:xfrm>
          <a:prstGeom prst="roundRect">
            <a:avLst>
              <a:gd name="adj" fmla="val 3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pl" sz="3800" b="0" i="0" u="none" strike="noStrike" cap="none" baseline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Informacje</a:t>
            </a:r>
          </a:p>
        </p:txBody>
      </p:sp>
      <p:sp>
        <p:nvSpPr>
          <p:cNvPr id="271" name="Shape 271"/>
          <p:cNvSpPr/>
          <p:nvPr/>
        </p:nvSpPr>
        <p:spPr>
          <a:xfrm>
            <a:off x="3363235" y="4843856"/>
            <a:ext cx="2417095" cy="1139939"/>
          </a:xfrm>
          <a:prstGeom prst="roundRect">
            <a:avLst>
              <a:gd name="adj" fmla="val 3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pl" sz="3800" b="0" i="0" u="none" strike="noStrike" cap="none" baseline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Dane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7100708" y="1639073"/>
            <a:ext cx="2616497" cy="5488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Użytkownik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657" y="3352940"/>
            <a:ext cx="379980" cy="54094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12399437" y="3348982"/>
            <a:ext cx="3125907" cy="548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8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Programista</a:t>
            </a:r>
          </a:p>
        </p:txBody>
      </p:sp>
      <p:cxnSp>
        <p:nvCxnSpPr>
          <p:cNvPr id="276" name="Shape 276"/>
          <p:cNvCxnSpPr>
            <a:cxnSpLocks/>
            <a:endCxn id="263" idx="2"/>
          </p:cNvCxnSpPr>
          <p:nvPr/>
        </p:nvCxnSpPr>
        <p:spPr>
          <a:xfrm flipH="1" flipV="1">
            <a:off x="10281929" y="2468021"/>
            <a:ext cx="658476" cy="895474"/>
          </a:xfrm>
          <a:prstGeom prst="straightConnector1">
            <a:avLst/>
          </a:prstGeom>
          <a:noFill/>
          <a:ln w="1016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6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Czym jest kod? Oprogramowanie</a:t>
            </a:r>
            <a:r>
              <a:rPr lang="en-US" sz="6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</a:t>
            </a:r>
            <a:r>
              <a:rPr lang="pl" sz="6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 Program</a:t>
            </a:r>
            <a:r>
              <a:rPr lang="en-US" sz="6000" b="0" i="0" u="none" strike="noStrike" cap="none" baseline="0" dirty="0" err="1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em</a:t>
            </a:r>
            <a:r>
              <a:rPr lang="pl" sz="6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45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Sekwencją zapisanych instrukcji. </a:t>
            </a:r>
          </a:p>
          <a:p>
            <a:pPr marL="6957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To mały wycinek naszej inteligencji zapisany w komputerze</a:t>
            </a:r>
          </a:p>
          <a:p>
            <a:pPr marL="6957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Znajdujemy rozwiązanie jakiegoś problemu, zapisujemy je i oddajemy innym ludziom, żeby zaoszczędzić ich czas i energię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3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Kreatywnym dziełem sztuki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– szczególnie, jeśli użytkownikom dobrze się z niego korzysta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Programy dla ludzi...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Clr>
                <a:srgbClr val="FFFF00"/>
              </a:buClr>
              <a:buSzPct val="25000"/>
            </a:pPr>
            <a:r>
              <a:rPr lang="pl" sz="3200" b="0" i="0" u="sng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https://www.youtube.com/watch?v=XiBYM6g8Tck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Programy dla ludzi...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125537" y="1809345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dopóki gra muzyka: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w przód i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w przód i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Obróć lewą dłoń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Obróć prawą dłoń w górę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na prawe ramię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na lewe ramię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za głowę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pęka za głowę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na prawe ziobro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na lewe ziobro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Lewa ręka na lewy pośladek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Prawa ręka na prawy pośladek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Bioderka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Bioderka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Podskok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Clr>
                <a:srgbClr val="FFFF00"/>
              </a:buClr>
              <a:buSzPct val="25000"/>
            </a:pPr>
            <a:r>
              <a:rPr lang="pl" sz="3200" b="0" i="0" u="sng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https://www.youtube.com/watch?v=XiBYM6g8Tck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2523</Words>
  <Application>Microsoft Office PowerPoint</Application>
  <PresentationFormat>Custom</PresentationFormat>
  <Paragraphs>429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Cabin</vt:lpstr>
      <vt:lpstr>Courier</vt:lpstr>
      <vt:lpstr>Courier New</vt:lpstr>
      <vt:lpstr>Ovo</vt:lpstr>
      <vt:lpstr>Title &amp; Subtitle</vt:lpstr>
      <vt:lpstr>Po co programować?</vt:lpstr>
      <vt:lpstr>Komputery chcą być pomocne...</vt:lpstr>
      <vt:lpstr>Programiści przewidują potrzeby</vt:lpstr>
      <vt:lpstr>Użytkownicy kontra programiści</vt:lpstr>
      <vt:lpstr>Po co być programistą?</vt:lpstr>
      <vt:lpstr>PowerPoint Presentation</vt:lpstr>
      <vt:lpstr>Czym jest kod? Oprogramowaniem? Programem?</vt:lpstr>
      <vt:lpstr>Programy dla ludzi...</vt:lpstr>
      <vt:lpstr>Programy dla ludzi...</vt:lpstr>
      <vt:lpstr>Programy dla ludzi...</vt:lpstr>
      <vt:lpstr>Programy dla ludzi...</vt:lpstr>
      <vt:lpstr>Programy dla Pythona...</vt:lpstr>
      <vt:lpstr>Programy dla Pythona...</vt:lpstr>
      <vt:lpstr>PowerPoint Presentation</vt:lpstr>
      <vt:lpstr>Architektura sprzętowa</vt:lpstr>
      <vt:lpstr>PowerPoint Presentation</vt:lpstr>
      <vt:lpstr>PowerPoint Presentation</vt:lpstr>
      <vt:lpstr>Definicje</vt:lpstr>
      <vt:lpstr>PowerPoint Presentation</vt:lpstr>
      <vt:lpstr>PowerPoint Presentation</vt:lpstr>
      <vt:lpstr>Procesor daje czadu</vt:lpstr>
      <vt:lpstr>Twardy dysk na pełnych obrotach</vt:lpstr>
      <vt:lpstr>Python jako język</vt:lpstr>
      <vt:lpstr>PowerPoint Presentation</vt:lpstr>
      <vt:lpstr>PowerPoint Presentation</vt:lpstr>
      <vt:lpstr>Początkujący uczeń: Błędy składniowe</vt:lpstr>
      <vt:lpstr>Rozmawianie z Pythonem</vt:lpstr>
      <vt:lpstr>PowerPoint Presentation</vt:lpstr>
      <vt:lpstr>PowerPoint Presentation</vt:lpstr>
      <vt:lpstr>Jak się mówi?</vt:lpstr>
      <vt:lpstr>Elementy Pythona</vt:lpstr>
      <vt:lpstr>PowerPoint Presentation</vt:lpstr>
      <vt:lpstr>Zastrzeżone słowa</vt:lpstr>
      <vt:lpstr>Zdania lub linie</vt:lpstr>
      <vt:lpstr>Programistyczne akapity</vt:lpstr>
      <vt:lpstr>Skrypty Pythona</vt:lpstr>
      <vt:lpstr>Tryb interaktywny kontra skrypt</vt:lpstr>
      <vt:lpstr>Kroki i przepływ programu</vt:lpstr>
      <vt:lpstr>Kroki sekwencyjne</vt:lpstr>
      <vt:lpstr>Kroki warunkowe</vt:lpstr>
      <vt:lpstr>Powtarzane kroki</vt:lpstr>
      <vt:lpstr>PowerPoint Presentation</vt:lpstr>
      <vt:lpstr>PowerPoint Presentation</vt:lpstr>
      <vt:lpstr>Podsumowanie</vt:lpstr>
      <vt:lpstr>Podziękowania dla współpracowników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co programować?</dc:title>
  <cp:lastModifiedBy>Andrzej Wójtowicz</cp:lastModifiedBy>
  <cp:revision>96</cp:revision>
  <dcterms:modified xsi:type="dcterms:W3CDTF">2022-08-25T19:58:29Z</dcterms:modified>
</cp:coreProperties>
</file>